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6"/>
  </p:notesMasterIdLst>
  <p:sldIdLst>
    <p:sldId id="320" r:id="rId2"/>
    <p:sldId id="258" r:id="rId3"/>
    <p:sldId id="321" r:id="rId4"/>
    <p:sldId id="275" r:id="rId5"/>
    <p:sldId id="295" r:id="rId6"/>
    <p:sldId id="322" r:id="rId7"/>
    <p:sldId id="323" r:id="rId8"/>
    <p:sldId id="298" r:id="rId9"/>
    <p:sldId id="314" r:id="rId10"/>
    <p:sldId id="259" r:id="rId11"/>
    <p:sldId id="302" r:id="rId12"/>
    <p:sldId id="306" r:id="rId13"/>
    <p:sldId id="310" r:id="rId14"/>
    <p:sldId id="315" r:id="rId15"/>
    <p:sldId id="316" r:id="rId16"/>
    <p:sldId id="317" r:id="rId17"/>
    <p:sldId id="309" r:id="rId18"/>
    <p:sldId id="311" r:id="rId19"/>
    <p:sldId id="312" r:id="rId20"/>
    <p:sldId id="273" r:id="rId21"/>
    <p:sldId id="290" r:id="rId22"/>
    <p:sldId id="318" r:id="rId23"/>
    <p:sldId id="319" r:id="rId24"/>
    <p:sldId id="291" r:id="rId2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89876" autoAdjust="0"/>
  </p:normalViewPr>
  <p:slideViewPr>
    <p:cSldViewPr>
      <p:cViewPr>
        <p:scale>
          <a:sx n="69" d="100"/>
          <a:sy n="69" d="100"/>
        </p:scale>
        <p:origin x="-135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62AC-3521-410E-8CD0-F753742B145C}" type="datetimeFigureOut">
              <a:rPr lang="es-CO" smtClean="0"/>
              <a:t>10/04/2015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79263-DAB4-4CAF-BFBC-BBCE06AE37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308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79263-DAB4-4CAF-BFBC-BBCE06AE37E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9721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8038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79263-DAB4-4CAF-BFBC-BBCE06AE37E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9143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8038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8038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79263-DAB4-4CAF-BFBC-BBCE06AE37E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496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79263-DAB4-4CAF-BFBC-BBCE06AE37E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161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230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230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230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91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4591-EF79-4D70-A586-AB901CC5188C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3169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79263-DAB4-4CAF-BFBC-BBCE06AE37E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2163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79263-DAB4-4CAF-BFBC-BBCE06AE37E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252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CEC6892-B1B1-41F7-AB35-92DA5F271AD9}" type="datetime1">
              <a:rPr lang="es-CO" smtClean="0"/>
              <a:t>10/04/2015</a:t>
            </a:fld>
            <a:endParaRPr lang="es-CO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C4DE1-DBA9-42C3-91B4-E0459834299C}" type="datetime1">
              <a:rPr lang="es-CO" smtClean="0"/>
              <a:t>10/04/2015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D57A-6C41-4096-BEF5-D4BAB7A87091}" type="datetime1">
              <a:rPr lang="es-CO" smtClean="0"/>
              <a:t>10/04/2015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44EE403-16F4-46ED-9839-9DBC6699DEEF}" type="datetime1">
              <a:rPr lang="es-CO" smtClean="0"/>
              <a:t>10/04/2015</a:t>
            </a:fld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4C416D6-248E-42DB-8077-F2A5897CC9A5}" type="datetime1">
              <a:rPr lang="es-CO" smtClean="0"/>
              <a:t>10/04/2015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CO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71091-D494-4536-BA54-CC321C6CD896}" type="datetime1">
              <a:rPr lang="es-CO" smtClean="0"/>
              <a:t>10/04/2015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5A33-3AA0-44E1-B594-C838CD2AB827}" type="datetime1">
              <a:rPr lang="es-CO" smtClean="0"/>
              <a:t>10/04/2015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36F96A9-47EA-425F-81FA-0FA7A6803CC5}" type="datetime1">
              <a:rPr lang="es-CO" smtClean="0"/>
              <a:t>10/04/2015</a:t>
            </a:fld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2B2F-28CC-4EDA-97F6-4B0BF42BB51E}" type="datetime1">
              <a:rPr lang="es-CO" smtClean="0"/>
              <a:t>10/04/2015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D5008A7-1435-4DA1-85A6-47D5739C787B}" type="datetime1">
              <a:rPr lang="es-CO" smtClean="0"/>
              <a:t>10/04/2015</a:t>
            </a:fld>
            <a:endParaRPr lang="es-CO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E0E1449-1BA6-446F-A41D-71A92188C7B7}" type="datetime1">
              <a:rPr lang="es-CO" smtClean="0"/>
              <a:t>10/04/2015</a:t>
            </a:fld>
            <a:endParaRPr lang="es-CO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A751350-F270-45D9-8514-B362B2CD2440}" type="datetime1">
              <a:rPr lang="es-CO" smtClean="0"/>
              <a:t>10/04/2015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A0F0F94-58BC-453F-8D6A-CBE712D03CB2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42.wmf"/><Relationship Id="rId1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9.wmf"/><Relationship Id="rId18" Type="http://schemas.openxmlformats.org/officeDocument/2006/relationships/image" Target="../media/image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ady.arl.noaa.gov/HYSPLIT.php" TargetMode="External"/><Relationship Id="rId2" Type="http://schemas.openxmlformats.org/officeDocument/2006/relationships/hyperlink" Target="http://www.wolfram.com/mathematica/new-in-10/?src=google&amp;416&amp;gclid=CKG2tqT008MCFYQvgQodfWsAk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-calipso.larc.nasa.gov/" TargetMode="External"/><Relationship Id="rId3" Type="http://schemas.openxmlformats.org/officeDocument/2006/relationships/hyperlink" Target="http://www.nasa.gov/" TargetMode="External"/><Relationship Id="rId7" Type="http://schemas.openxmlformats.org/officeDocument/2006/relationships/hyperlink" Target="http://disc.sci.gsfc.nasa.gov/giovanni/overview/index.html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://aeronet.gsfc.nasa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eronet.gsfc.nasa.gov/new_web/Documents/AERONETcriteria_final1.pdf" TargetMode="External"/><Relationship Id="rId11" Type="http://schemas.openxmlformats.org/officeDocument/2006/relationships/hyperlink" Target="http://www.siata.gov.co/newpage/index.php" TargetMode="External"/><Relationship Id="rId5" Type="http://schemas.openxmlformats.org/officeDocument/2006/relationships/hyperlink" Target="http://www.actris.net/" TargetMode="External"/><Relationship Id="rId10" Type="http://schemas.openxmlformats.org/officeDocument/2006/relationships/hyperlink" Target="http://www-calipso.larc.nasa.gov/about/payload.php" TargetMode="External"/><Relationship Id="rId4" Type="http://schemas.openxmlformats.org/officeDocument/2006/relationships/hyperlink" Target="http://gaw.empa.ch/gawsis/reports.asp" TargetMode="External"/><Relationship Id="rId9" Type="http://schemas.openxmlformats.org/officeDocument/2006/relationships/hyperlink" Target="http://www-calipso.larc.nasa.gov/about/atrain.ph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5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23.w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10056"/>
            <a:ext cx="1649255" cy="55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1.gstatic.com/images?q=tbn:ANd9GcS1b6rBe55FOSkDuS__G-G29EbLtPtSxfM-2_XfOx7FnwTtJ32E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1152128" cy="12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95" y="2358750"/>
            <a:ext cx="1649256" cy="45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F:\PAPERS 2014\Saharan dust drafts\Logo WLMLA VI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10974" y="1695835"/>
            <a:ext cx="7772400" cy="1949189"/>
          </a:xfrm>
          <a:prstGeom prst="rect">
            <a:avLst/>
          </a:prstGeom>
        </p:spPr>
        <p:txBody>
          <a:bodyPr vert="horz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UNIVERSIDAD NACIONAL DE COLOMBIA</a:t>
            </a:r>
            <a:r>
              <a:rPr lang="es-CO" sz="2000" dirty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es-CO" sz="20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s-CO" sz="2000" dirty="0" smtClean="0">
                <a:solidFill>
                  <a:schemeClr val="tx1"/>
                </a:solidFill>
                <a:latin typeface="Bookman Old Style" pitchFamily="18" charset="0"/>
              </a:rPr>
              <a:t>Sede Medellín</a:t>
            </a:r>
            <a:br>
              <a:rPr lang="es-CO" sz="2000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s-CO" sz="2000" dirty="0" smtClean="0">
                <a:solidFill>
                  <a:schemeClr val="tx1"/>
                </a:solidFill>
                <a:latin typeface="Bookman Old Style" pitchFamily="18" charset="0"/>
              </a:rPr>
              <a:t>Lidar </a:t>
            </a:r>
            <a:r>
              <a:rPr lang="es-CO" sz="2000" dirty="0" err="1" smtClean="0">
                <a:solidFill>
                  <a:schemeClr val="tx1"/>
                </a:solidFill>
                <a:latin typeface="Bookman Old Style" pitchFamily="18" charset="0"/>
              </a:rPr>
              <a:t>Observatory</a:t>
            </a:r>
            <a:r>
              <a:rPr lang="es-CO" sz="2000" dirty="0" smtClean="0">
                <a:solidFill>
                  <a:schemeClr val="tx1"/>
                </a:solidFill>
                <a:latin typeface="Bookman Old Style" pitchFamily="18" charset="0"/>
              </a:rPr>
              <a:t> of </a:t>
            </a:r>
            <a:r>
              <a:rPr lang="es-CO" sz="2000" dirty="0" err="1" smtClean="0">
                <a:solidFill>
                  <a:schemeClr val="tx1"/>
                </a:solidFill>
                <a:latin typeface="Bookman Old Style" pitchFamily="18" charset="0"/>
              </a:rPr>
              <a:t>the</a:t>
            </a:r>
            <a:r>
              <a:rPr lang="es-CO" sz="20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es-CO" sz="2000" dirty="0" err="1" smtClean="0">
                <a:solidFill>
                  <a:schemeClr val="tx1"/>
                </a:solidFill>
                <a:latin typeface="Bookman Old Style" pitchFamily="18" charset="0"/>
              </a:rPr>
              <a:t>Atmosphere</a:t>
            </a:r>
            <a:r>
              <a:rPr lang="es-CO" sz="2000" dirty="0" smtClean="0">
                <a:solidFill>
                  <a:schemeClr val="tx1"/>
                </a:solidFill>
                <a:latin typeface="Bookman Old Style" pitchFamily="18" charset="0"/>
              </a:rPr>
              <a:t>-LOA</a:t>
            </a:r>
            <a:br>
              <a:rPr lang="es-CO" sz="2000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s-ES" sz="2000" dirty="0" err="1" smtClean="0">
                <a:solidFill>
                  <a:schemeClr val="tx1"/>
                </a:solidFill>
                <a:latin typeface="Bookman Old Style" pitchFamily="18" charset="0"/>
              </a:rPr>
              <a:t>Lasers</a:t>
            </a:r>
            <a:r>
              <a:rPr lang="es-ES" sz="2000" dirty="0" smtClean="0">
                <a:solidFill>
                  <a:schemeClr val="tx1"/>
                </a:solidFill>
                <a:latin typeface="Bookman Old Style" pitchFamily="18" charset="0"/>
              </a:rPr>
              <a:t> and </a:t>
            </a:r>
            <a:r>
              <a:rPr lang="es-ES" sz="2000" dirty="0" err="1" smtClean="0">
                <a:solidFill>
                  <a:schemeClr val="tx1"/>
                </a:solidFill>
                <a:latin typeface="Bookman Old Style" pitchFamily="18" charset="0"/>
              </a:rPr>
              <a:t>Spectoscopy</a:t>
            </a:r>
            <a:r>
              <a:rPr lang="es-ES" sz="20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Bookman Old Style" pitchFamily="18" charset="0"/>
              </a:rPr>
              <a:t>Group</a:t>
            </a:r>
            <a:r>
              <a:rPr lang="es-ES" sz="2000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es-ES" sz="2000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s-ES" sz="2000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es-ES" sz="2000" dirty="0" smtClean="0">
                <a:solidFill>
                  <a:schemeClr val="tx1"/>
                </a:solidFill>
                <a:latin typeface="Bookman Old Style" pitchFamily="18" charset="0"/>
              </a:rPr>
            </a:br>
            <a:endParaRPr lang="es-ES" sz="20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71600" y="3515523"/>
            <a:ext cx="697036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/>
              <a:t>Radiative Forcing Effects on Planetary Boundary Layer Evolution in the Tropical Andean Zone, Medellin – Colombia: Synergy Lidar and </a:t>
            </a:r>
            <a:r>
              <a:rPr lang="en-US" sz="2400" b="1" dirty="0" smtClean="0"/>
              <a:t>Sun Photometer</a:t>
            </a:r>
            <a:endParaRPr lang="en-US" sz="2400" b="1" dirty="0"/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1187624" y="5589240"/>
            <a:ext cx="6753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CO" sz="1800" dirty="0">
                <a:latin typeface="Times New Roman" pitchFamily="18" charset="0"/>
                <a:cs typeface="Times New Roman" pitchFamily="18" charset="0"/>
              </a:rPr>
              <a:t>Daniel </a:t>
            </a:r>
            <a:r>
              <a:rPr lang="es-ES" altLang="es-CO" sz="1800" dirty="0" smtClean="0">
                <a:latin typeface="Times New Roman" pitchFamily="18" charset="0"/>
                <a:cs typeface="Times New Roman" pitchFamily="18" charset="0"/>
              </a:rPr>
              <a:t>Nisperuza, Andrés </a:t>
            </a:r>
            <a:r>
              <a:rPr lang="es-ES" altLang="es-CO" sz="1800" dirty="0">
                <a:latin typeface="Times New Roman" pitchFamily="18" charset="0"/>
                <a:cs typeface="Times New Roman" pitchFamily="18" charset="0"/>
              </a:rPr>
              <a:t>Bedoya, </a:t>
            </a:r>
            <a:r>
              <a:rPr lang="es-ES" altLang="es-CO" sz="1800" dirty="0" err="1">
                <a:latin typeface="Times New Roman" pitchFamily="18" charset="0"/>
                <a:cs typeface="Times New Roman" pitchFamily="18" charset="0"/>
              </a:rPr>
              <a:t>Dairo</a:t>
            </a:r>
            <a:r>
              <a:rPr lang="es-ES" altLang="es-CO" sz="1800" dirty="0">
                <a:latin typeface="Times New Roman" pitchFamily="18" charset="0"/>
                <a:cs typeface="Times New Roman" pitchFamily="18" charset="0"/>
              </a:rPr>
              <a:t> Alegría, Mauricio </a:t>
            </a:r>
            <a:r>
              <a:rPr lang="es-ES" altLang="es-CO" sz="1800" dirty="0" err="1">
                <a:latin typeface="Times New Roman" pitchFamily="18" charset="0"/>
                <a:cs typeface="Times New Roman" pitchFamily="18" charset="0"/>
              </a:rPr>
              <a:t>Múnera</a:t>
            </a:r>
            <a:r>
              <a:rPr lang="es-ES" altLang="es-CO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altLang="es-CO" sz="1800" dirty="0" smtClean="0">
                <a:latin typeface="Times New Roman" pitchFamily="18" charset="0"/>
                <a:cs typeface="Times New Roman" pitchFamily="18" charset="0"/>
              </a:rPr>
              <a:t>and Álvaro Bastidas</a:t>
            </a:r>
            <a:endParaRPr lang="es-ES" altLang="es-CO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74680" y="2276872"/>
            <a:ext cx="7956898" cy="34090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49733" y="1147536"/>
            <a:ext cx="7467600" cy="4873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The </a:t>
            </a:r>
            <a:r>
              <a:rPr lang="en-US" sz="1800" dirty="0" smtClean="0"/>
              <a:t>planet boundary </a:t>
            </a:r>
            <a:r>
              <a:rPr lang="en-US" sz="1800" dirty="0"/>
              <a:t>layer </a:t>
            </a:r>
            <a:r>
              <a:rPr lang="en-US" sz="1800" dirty="0" smtClean="0"/>
              <a:t>(PBL</a:t>
            </a:r>
            <a:r>
              <a:rPr lang="en-US" sz="1800" dirty="0"/>
              <a:t>) is directly influenced by the Earth’s surface and responds to surface forcing with timescale of an hour or less [</a:t>
            </a:r>
            <a:r>
              <a:rPr lang="en-US" sz="1400" i="1" dirty="0">
                <a:solidFill>
                  <a:srgbClr val="FF0000"/>
                </a:solidFill>
              </a:rPr>
              <a:t>Stull,1988</a:t>
            </a:r>
            <a:r>
              <a:rPr lang="en-US" sz="1800" dirty="0"/>
              <a:t>]. </a:t>
            </a:r>
            <a:endParaRPr lang="es-CO" sz="1800" dirty="0"/>
          </a:p>
        </p:txBody>
      </p:sp>
      <p:grpSp>
        <p:nvGrpSpPr>
          <p:cNvPr id="6" name="5 Grupo"/>
          <p:cNvGrpSpPr/>
          <p:nvPr/>
        </p:nvGrpSpPr>
        <p:grpSpPr>
          <a:xfrm>
            <a:off x="1557787" y="2436077"/>
            <a:ext cx="6767616" cy="3005131"/>
            <a:chOff x="2035276" y="908720"/>
            <a:chExt cx="6641180" cy="4559922"/>
          </a:xfrm>
        </p:grpSpPr>
        <p:cxnSp>
          <p:nvCxnSpPr>
            <p:cNvPr id="21" name="20 Conector recto de flecha"/>
            <p:cNvCxnSpPr>
              <a:stCxn id="32" idx="0"/>
            </p:cNvCxnSpPr>
            <p:nvPr/>
          </p:nvCxnSpPr>
          <p:spPr>
            <a:xfrm flipV="1">
              <a:off x="2064774" y="5445224"/>
              <a:ext cx="6611682" cy="2341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 flipV="1">
              <a:off x="2051720" y="908720"/>
              <a:ext cx="0" cy="4536504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22 Forma libre"/>
            <p:cNvSpPr/>
            <p:nvPr/>
          </p:nvSpPr>
          <p:spPr>
            <a:xfrm>
              <a:off x="3436374" y="2392551"/>
              <a:ext cx="5096066" cy="2946365"/>
            </a:xfrm>
            <a:custGeom>
              <a:avLst/>
              <a:gdLst>
                <a:gd name="connsiteX0" fmla="*/ 0 w 2684207"/>
                <a:gd name="connsiteY0" fmla="*/ 2946365 h 2946365"/>
                <a:gd name="connsiteX1" fmla="*/ 516194 w 2684207"/>
                <a:gd name="connsiteY1" fmla="*/ 276907 h 2946365"/>
                <a:gd name="connsiteX2" fmla="*/ 2684207 w 2684207"/>
                <a:gd name="connsiteY2" fmla="*/ 217914 h 294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4207" h="2946365">
                  <a:moveTo>
                    <a:pt x="0" y="2946365"/>
                  </a:moveTo>
                  <a:cubicBezTo>
                    <a:pt x="34413" y="1839007"/>
                    <a:pt x="68826" y="731649"/>
                    <a:pt x="516194" y="276907"/>
                  </a:cubicBezTo>
                  <a:cubicBezTo>
                    <a:pt x="963562" y="-177835"/>
                    <a:pt x="1823884" y="20039"/>
                    <a:pt x="2684207" y="21791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23 Forma libre"/>
            <p:cNvSpPr/>
            <p:nvPr/>
          </p:nvSpPr>
          <p:spPr>
            <a:xfrm>
              <a:off x="3347864" y="1772816"/>
              <a:ext cx="5157365" cy="3574484"/>
            </a:xfrm>
            <a:custGeom>
              <a:avLst/>
              <a:gdLst>
                <a:gd name="connsiteX0" fmla="*/ 0 w 2684207"/>
                <a:gd name="connsiteY0" fmla="*/ 2946365 h 2946365"/>
                <a:gd name="connsiteX1" fmla="*/ 516194 w 2684207"/>
                <a:gd name="connsiteY1" fmla="*/ 276907 h 2946365"/>
                <a:gd name="connsiteX2" fmla="*/ 2684207 w 2684207"/>
                <a:gd name="connsiteY2" fmla="*/ 217914 h 294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4207" h="2946365">
                  <a:moveTo>
                    <a:pt x="0" y="2946365"/>
                  </a:moveTo>
                  <a:cubicBezTo>
                    <a:pt x="34413" y="1839007"/>
                    <a:pt x="68826" y="731649"/>
                    <a:pt x="516194" y="276907"/>
                  </a:cubicBezTo>
                  <a:cubicBezTo>
                    <a:pt x="963562" y="-177835"/>
                    <a:pt x="1823884" y="20039"/>
                    <a:pt x="2684207" y="217914"/>
                  </a:cubicBezTo>
                </a:path>
              </a:pathLst>
            </a:custGeom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24 Forma libre"/>
            <p:cNvSpPr/>
            <p:nvPr/>
          </p:nvSpPr>
          <p:spPr>
            <a:xfrm>
              <a:off x="5838055" y="2453709"/>
              <a:ext cx="1150375" cy="2559467"/>
            </a:xfrm>
            <a:custGeom>
              <a:avLst/>
              <a:gdLst>
                <a:gd name="connsiteX0" fmla="*/ 0 w 1150375"/>
                <a:gd name="connsiteY0" fmla="*/ 3288891 h 3288891"/>
                <a:gd name="connsiteX1" fmla="*/ 516194 w 1150375"/>
                <a:gd name="connsiteY1" fmla="*/ 560439 h 3288891"/>
                <a:gd name="connsiteX2" fmla="*/ 1150375 w 1150375"/>
                <a:gd name="connsiteY2" fmla="*/ 0 h 32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75" h="3288891">
                  <a:moveTo>
                    <a:pt x="0" y="3288891"/>
                  </a:moveTo>
                  <a:cubicBezTo>
                    <a:pt x="162232" y="2198739"/>
                    <a:pt x="324465" y="1108587"/>
                    <a:pt x="516194" y="560439"/>
                  </a:cubicBezTo>
                  <a:cubicBezTo>
                    <a:pt x="707923" y="12291"/>
                    <a:pt x="929149" y="6145"/>
                    <a:pt x="1150375" y="0"/>
                  </a:cubicBezTo>
                </a:path>
              </a:pathLst>
            </a:custGeom>
            <a:ln>
              <a:solidFill>
                <a:schemeClr val="bg2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25 Forma libre"/>
            <p:cNvSpPr/>
            <p:nvPr/>
          </p:nvSpPr>
          <p:spPr>
            <a:xfrm>
              <a:off x="3465871" y="4874886"/>
              <a:ext cx="2344994" cy="434533"/>
            </a:xfrm>
            <a:custGeom>
              <a:avLst/>
              <a:gdLst>
                <a:gd name="connsiteX0" fmla="*/ 0 w 2344994"/>
                <a:gd name="connsiteY0" fmla="*/ 434533 h 434533"/>
                <a:gd name="connsiteX1" fmla="*/ 840658 w 2344994"/>
                <a:gd name="connsiteY1" fmla="*/ 21579 h 434533"/>
                <a:gd name="connsiteX2" fmla="*/ 2344994 w 2344994"/>
                <a:gd name="connsiteY2" fmla="*/ 95320 h 43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4994" h="434533">
                  <a:moveTo>
                    <a:pt x="0" y="434533"/>
                  </a:moveTo>
                  <a:cubicBezTo>
                    <a:pt x="224913" y="256323"/>
                    <a:pt x="449826" y="78114"/>
                    <a:pt x="840658" y="21579"/>
                  </a:cubicBezTo>
                  <a:cubicBezTo>
                    <a:pt x="1231490" y="-34957"/>
                    <a:pt x="1788242" y="30181"/>
                    <a:pt x="2344994" y="95320"/>
                  </a:cubicBezTo>
                </a:path>
              </a:pathLst>
            </a:custGeom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26 Forma libre"/>
            <p:cNvSpPr/>
            <p:nvPr/>
          </p:nvSpPr>
          <p:spPr>
            <a:xfrm>
              <a:off x="5707685" y="4368592"/>
              <a:ext cx="2797544" cy="1076632"/>
            </a:xfrm>
            <a:custGeom>
              <a:avLst/>
              <a:gdLst>
                <a:gd name="connsiteX0" fmla="*/ 0 w 2536723"/>
                <a:gd name="connsiteY0" fmla="*/ 1076632 h 1076632"/>
                <a:gd name="connsiteX1" fmla="*/ 648929 w 2536723"/>
                <a:gd name="connsiteY1" fmla="*/ 191729 h 1076632"/>
                <a:gd name="connsiteX2" fmla="*/ 2536723 w 2536723"/>
                <a:gd name="connsiteY2" fmla="*/ 0 h 107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6723" h="1076632">
                  <a:moveTo>
                    <a:pt x="0" y="1076632"/>
                  </a:moveTo>
                  <a:cubicBezTo>
                    <a:pt x="113071" y="723900"/>
                    <a:pt x="226142" y="371168"/>
                    <a:pt x="648929" y="191729"/>
                  </a:cubicBezTo>
                  <a:cubicBezTo>
                    <a:pt x="1071716" y="12290"/>
                    <a:pt x="1804219" y="6145"/>
                    <a:pt x="2536723" y="0"/>
                  </a:cubicBezTo>
                </a:path>
              </a:pathLst>
            </a:custGeom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27 Forma libre"/>
            <p:cNvSpPr/>
            <p:nvPr/>
          </p:nvSpPr>
          <p:spPr>
            <a:xfrm>
              <a:off x="6126127" y="4644925"/>
              <a:ext cx="2334305" cy="656283"/>
            </a:xfrm>
            <a:custGeom>
              <a:avLst/>
              <a:gdLst>
                <a:gd name="connsiteX0" fmla="*/ 0 w 2536723"/>
                <a:gd name="connsiteY0" fmla="*/ 1076632 h 1076632"/>
                <a:gd name="connsiteX1" fmla="*/ 648929 w 2536723"/>
                <a:gd name="connsiteY1" fmla="*/ 191729 h 1076632"/>
                <a:gd name="connsiteX2" fmla="*/ 2536723 w 2536723"/>
                <a:gd name="connsiteY2" fmla="*/ 0 h 107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6723" h="1076632">
                  <a:moveTo>
                    <a:pt x="0" y="1076632"/>
                  </a:moveTo>
                  <a:cubicBezTo>
                    <a:pt x="113071" y="723900"/>
                    <a:pt x="226142" y="371168"/>
                    <a:pt x="648929" y="191729"/>
                  </a:cubicBezTo>
                  <a:cubicBezTo>
                    <a:pt x="1071716" y="12290"/>
                    <a:pt x="1804219" y="6145"/>
                    <a:pt x="2536723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28 Forma libre"/>
            <p:cNvSpPr/>
            <p:nvPr/>
          </p:nvSpPr>
          <p:spPr>
            <a:xfrm>
              <a:off x="6270143" y="4932957"/>
              <a:ext cx="2334305" cy="440259"/>
            </a:xfrm>
            <a:custGeom>
              <a:avLst/>
              <a:gdLst>
                <a:gd name="connsiteX0" fmla="*/ 0 w 2536723"/>
                <a:gd name="connsiteY0" fmla="*/ 1076632 h 1076632"/>
                <a:gd name="connsiteX1" fmla="*/ 648929 w 2536723"/>
                <a:gd name="connsiteY1" fmla="*/ 191729 h 1076632"/>
                <a:gd name="connsiteX2" fmla="*/ 2536723 w 2536723"/>
                <a:gd name="connsiteY2" fmla="*/ 0 h 107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6723" h="1076632">
                  <a:moveTo>
                    <a:pt x="0" y="1076632"/>
                  </a:moveTo>
                  <a:cubicBezTo>
                    <a:pt x="113071" y="723900"/>
                    <a:pt x="226142" y="371168"/>
                    <a:pt x="648929" y="191729"/>
                  </a:cubicBezTo>
                  <a:cubicBezTo>
                    <a:pt x="1071716" y="12290"/>
                    <a:pt x="1804219" y="6145"/>
                    <a:pt x="2536723" y="0"/>
                  </a:cubicBezTo>
                </a:path>
              </a:pathLst>
            </a:custGeom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035277" y="2132856"/>
              <a:ext cx="2020442" cy="178434"/>
            </a:xfrm>
            <a:custGeom>
              <a:avLst/>
              <a:gdLst>
                <a:gd name="connsiteX0" fmla="*/ 0 w 2020442"/>
                <a:gd name="connsiteY0" fmla="*/ 118579 h 178434"/>
                <a:gd name="connsiteX1" fmla="*/ 796413 w 2020442"/>
                <a:gd name="connsiteY1" fmla="*/ 592 h 178434"/>
                <a:gd name="connsiteX2" fmla="*/ 1917291 w 2020442"/>
                <a:gd name="connsiteY2" fmla="*/ 162824 h 178434"/>
                <a:gd name="connsiteX3" fmla="*/ 1902542 w 2020442"/>
                <a:gd name="connsiteY3" fmla="*/ 162824 h 17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442" h="178434">
                  <a:moveTo>
                    <a:pt x="0" y="118579"/>
                  </a:moveTo>
                  <a:cubicBezTo>
                    <a:pt x="238432" y="55898"/>
                    <a:pt x="476865" y="-6782"/>
                    <a:pt x="796413" y="592"/>
                  </a:cubicBezTo>
                  <a:cubicBezTo>
                    <a:pt x="1115961" y="7966"/>
                    <a:pt x="1732936" y="135785"/>
                    <a:pt x="1917291" y="162824"/>
                  </a:cubicBezTo>
                  <a:cubicBezTo>
                    <a:pt x="2101646" y="189863"/>
                    <a:pt x="2002094" y="176343"/>
                    <a:pt x="1902542" y="16282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30 Forma libre"/>
            <p:cNvSpPr/>
            <p:nvPr/>
          </p:nvSpPr>
          <p:spPr>
            <a:xfrm>
              <a:off x="2035276" y="1880828"/>
              <a:ext cx="2392708" cy="180020"/>
            </a:xfrm>
            <a:custGeom>
              <a:avLst/>
              <a:gdLst>
                <a:gd name="connsiteX0" fmla="*/ 0 w 2020442"/>
                <a:gd name="connsiteY0" fmla="*/ 118579 h 178434"/>
                <a:gd name="connsiteX1" fmla="*/ 796413 w 2020442"/>
                <a:gd name="connsiteY1" fmla="*/ 592 h 178434"/>
                <a:gd name="connsiteX2" fmla="*/ 1917291 w 2020442"/>
                <a:gd name="connsiteY2" fmla="*/ 162824 h 178434"/>
                <a:gd name="connsiteX3" fmla="*/ 1902542 w 2020442"/>
                <a:gd name="connsiteY3" fmla="*/ 162824 h 17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442" h="178434">
                  <a:moveTo>
                    <a:pt x="0" y="118579"/>
                  </a:moveTo>
                  <a:cubicBezTo>
                    <a:pt x="238432" y="55898"/>
                    <a:pt x="476865" y="-6782"/>
                    <a:pt x="796413" y="592"/>
                  </a:cubicBezTo>
                  <a:cubicBezTo>
                    <a:pt x="1115961" y="7966"/>
                    <a:pt x="1732936" y="135785"/>
                    <a:pt x="1917291" y="162824"/>
                  </a:cubicBezTo>
                  <a:cubicBezTo>
                    <a:pt x="2101646" y="189863"/>
                    <a:pt x="2002094" y="176343"/>
                    <a:pt x="1902542" y="162824"/>
                  </a:cubicBezTo>
                </a:path>
              </a:pathLst>
            </a:custGeom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31 Forma libre"/>
            <p:cNvSpPr/>
            <p:nvPr/>
          </p:nvSpPr>
          <p:spPr>
            <a:xfrm>
              <a:off x="2064774" y="5085184"/>
              <a:ext cx="1327355" cy="383458"/>
            </a:xfrm>
            <a:custGeom>
              <a:avLst/>
              <a:gdLst>
                <a:gd name="connsiteX0" fmla="*/ 0 w 1327355"/>
                <a:gd name="connsiteY0" fmla="*/ 383458 h 383458"/>
                <a:gd name="connsiteX1" fmla="*/ 324465 w 1327355"/>
                <a:gd name="connsiteY1" fmla="*/ 162232 h 383458"/>
                <a:gd name="connsiteX2" fmla="*/ 1327355 w 1327355"/>
                <a:gd name="connsiteY2" fmla="*/ 0 h 383458"/>
                <a:gd name="connsiteX3" fmla="*/ 1327355 w 1327355"/>
                <a:gd name="connsiteY3" fmla="*/ 0 h 38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7355" h="383458">
                  <a:moveTo>
                    <a:pt x="0" y="383458"/>
                  </a:moveTo>
                  <a:cubicBezTo>
                    <a:pt x="51619" y="304800"/>
                    <a:pt x="103239" y="226142"/>
                    <a:pt x="324465" y="162232"/>
                  </a:cubicBezTo>
                  <a:cubicBezTo>
                    <a:pt x="545691" y="98322"/>
                    <a:pt x="1327355" y="0"/>
                    <a:pt x="1327355" y="0"/>
                  </a:cubicBezTo>
                  <a:lnTo>
                    <a:pt x="1327355" y="0"/>
                  </a:lnTo>
                </a:path>
              </a:pathLst>
            </a:custGeom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064774" y="4570724"/>
              <a:ext cx="1356852" cy="442452"/>
            </a:xfrm>
            <a:custGeom>
              <a:avLst/>
              <a:gdLst>
                <a:gd name="connsiteX0" fmla="*/ 0 w 1356852"/>
                <a:gd name="connsiteY0" fmla="*/ 442452 h 442452"/>
                <a:gd name="connsiteX1" fmla="*/ 73742 w 1356852"/>
                <a:gd name="connsiteY1" fmla="*/ 324464 h 442452"/>
                <a:gd name="connsiteX2" fmla="*/ 427703 w 1356852"/>
                <a:gd name="connsiteY2" fmla="*/ 191729 h 442452"/>
                <a:gd name="connsiteX3" fmla="*/ 1356852 w 1356852"/>
                <a:gd name="connsiteY3" fmla="*/ 0 h 442452"/>
                <a:gd name="connsiteX4" fmla="*/ 1356852 w 1356852"/>
                <a:gd name="connsiteY4" fmla="*/ 0 h 44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52" h="442452">
                  <a:moveTo>
                    <a:pt x="0" y="442452"/>
                  </a:moveTo>
                  <a:cubicBezTo>
                    <a:pt x="1229" y="404351"/>
                    <a:pt x="2458" y="366251"/>
                    <a:pt x="73742" y="324464"/>
                  </a:cubicBezTo>
                  <a:cubicBezTo>
                    <a:pt x="145026" y="282677"/>
                    <a:pt x="213851" y="245806"/>
                    <a:pt x="427703" y="191729"/>
                  </a:cubicBezTo>
                  <a:cubicBezTo>
                    <a:pt x="641555" y="137652"/>
                    <a:pt x="1356852" y="0"/>
                    <a:pt x="1356852" y="0"/>
                  </a:cubicBezTo>
                  <a:lnTo>
                    <a:pt x="1356852" y="0"/>
                  </a:lnTo>
                </a:path>
              </a:pathLst>
            </a:custGeom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1587847" y="2276872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Height above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the earth surface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97869" y="3124873"/>
            <a:ext cx="906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 to 2 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5025" y="5159161"/>
            <a:ext cx="1156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100 to 300</a:t>
            </a:r>
            <a:r>
              <a:rPr lang="en-US" sz="1200" b="1" baseline="0" dirty="0" smtClean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632428" y="5408936"/>
            <a:ext cx="8018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Sunrise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014633" y="5408936"/>
            <a:ext cx="7296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Sunset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551209" y="5408936"/>
            <a:ext cx="909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Day</a:t>
            </a:r>
            <a:r>
              <a:rPr lang="en-US" sz="1200" dirty="0" smtClean="0">
                <a:solidFill>
                  <a:schemeClr val="bg1"/>
                </a:solidFill>
              </a:rPr>
              <a:t> Time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12 Forma libre"/>
          <p:cNvSpPr/>
          <p:nvPr/>
        </p:nvSpPr>
        <p:spPr>
          <a:xfrm>
            <a:off x="1574544" y="4981837"/>
            <a:ext cx="1352625" cy="252711"/>
          </a:xfrm>
          <a:custGeom>
            <a:avLst/>
            <a:gdLst>
              <a:gd name="connsiteX0" fmla="*/ 0 w 1327355"/>
              <a:gd name="connsiteY0" fmla="*/ 383458 h 383458"/>
              <a:gd name="connsiteX1" fmla="*/ 324465 w 1327355"/>
              <a:gd name="connsiteY1" fmla="*/ 162232 h 383458"/>
              <a:gd name="connsiteX2" fmla="*/ 1327355 w 1327355"/>
              <a:gd name="connsiteY2" fmla="*/ 0 h 383458"/>
              <a:gd name="connsiteX3" fmla="*/ 1327355 w 1327355"/>
              <a:gd name="connsiteY3" fmla="*/ 0 h 38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7355" h="383458">
                <a:moveTo>
                  <a:pt x="0" y="383458"/>
                </a:moveTo>
                <a:cubicBezTo>
                  <a:pt x="51619" y="304800"/>
                  <a:pt x="103239" y="226142"/>
                  <a:pt x="324465" y="162232"/>
                </a:cubicBezTo>
                <a:cubicBezTo>
                  <a:pt x="545691" y="98322"/>
                  <a:pt x="1327355" y="0"/>
                  <a:pt x="1327355" y="0"/>
                </a:cubicBezTo>
                <a:lnTo>
                  <a:pt x="1327355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13 Rectángulo"/>
          <p:cNvSpPr/>
          <p:nvPr/>
        </p:nvSpPr>
        <p:spPr>
          <a:xfrm>
            <a:off x="7109399" y="4877125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NBL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967276" y="5019491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NBL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572306" y="4678920"/>
            <a:ext cx="1861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Nocturnal Inversion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440146" y="3959225"/>
            <a:ext cx="1402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Residual Layer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4385945" y="4032726"/>
            <a:ext cx="535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CBL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131511" y="3043274"/>
            <a:ext cx="14798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Entriment</a:t>
            </a:r>
            <a:r>
              <a:rPr lang="en-US" sz="1200" b="1" dirty="0" smtClean="0">
                <a:solidFill>
                  <a:schemeClr val="bg1"/>
                </a:solidFill>
              </a:rPr>
              <a:t> zone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342894" y="3026359"/>
            <a:ext cx="957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Inversion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926644" y="5939988"/>
            <a:ext cx="36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Classical daytime PBL evolution</a:t>
            </a:r>
            <a:endParaRPr lang="en-US" dirty="0"/>
          </a:p>
        </p:txBody>
      </p:sp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1064840" y="499365"/>
            <a:ext cx="3916170" cy="625379"/>
          </a:xfrm>
        </p:spPr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3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99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523" y="37375"/>
            <a:ext cx="7467600" cy="1143000"/>
          </a:xfrm>
        </p:spPr>
        <p:txBody>
          <a:bodyPr/>
          <a:lstStyle/>
          <a:p>
            <a:r>
              <a:rPr lang="en-US" dirty="0" smtClean="0"/>
              <a:t>Measurements and Results</a:t>
            </a:r>
            <a:endParaRPr lang="en-US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672519"/>
              </p:ext>
            </p:extLst>
          </p:nvPr>
        </p:nvGraphicFramePr>
        <p:xfrm>
          <a:off x="-276002" y="1820821"/>
          <a:ext cx="5328592" cy="3624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4" name="Graph" r:id="rId4" imgW="4276800" imgH="3025440" progId="Origin50.Graph">
                  <p:embed/>
                </p:oleObj>
              </mc:Choice>
              <mc:Fallback>
                <p:oleObj name="Graph" r:id="rId4" imgW="4276800" imgH="3025440" progId="Origin50.Graph">
                  <p:embed/>
                  <p:pic>
                    <p:nvPicPr>
                      <p:cNvPr id="0" name="3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6002" y="1820821"/>
                        <a:ext cx="5328592" cy="3624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822176"/>
              </p:ext>
            </p:extLst>
          </p:nvPr>
        </p:nvGraphicFramePr>
        <p:xfrm>
          <a:off x="4188495" y="1842983"/>
          <a:ext cx="5208041" cy="3602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5" name="Graph" r:id="rId6" imgW="4276800" imgH="3025440" progId="Origin50.Graph">
                  <p:embed/>
                </p:oleObj>
              </mc:Choice>
              <mc:Fallback>
                <p:oleObj name="Graph" r:id="rId6" imgW="4276800" imgH="3025440" progId="Origin50.Graph">
                  <p:embed/>
                  <p:pic>
                    <p:nvPicPr>
                      <p:cNvPr id="0" name="7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8495" y="1842983"/>
                        <a:ext cx="5208041" cy="3602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Rectángulo"/>
          <p:cNvSpPr/>
          <p:nvPr/>
        </p:nvSpPr>
        <p:spPr>
          <a:xfrm>
            <a:off x="2286323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Relative Humidity trend since May 2013 to December 2014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43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79512" y="3917290"/>
            <a:ext cx="87849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Rectángulo"/>
          <p:cNvSpPr/>
          <p:nvPr/>
        </p:nvSpPr>
        <p:spPr>
          <a:xfrm>
            <a:off x="166730" y="1180986"/>
            <a:ext cx="8784976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175370"/>
              </p:ext>
            </p:extLst>
          </p:nvPr>
        </p:nvGraphicFramePr>
        <p:xfrm>
          <a:off x="107504" y="1180986"/>
          <a:ext cx="8802346" cy="2575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2174"/>
                <a:gridCol w="463550"/>
                <a:gridCol w="173220"/>
                <a:gridCol w="173220"/>
                <a:gridCol w="173220"/>
                <a:gridCol w="173220"/>
                <a:gridCol w="173220"/>
                <a:gridCol w="173220"/>
                <a:gridCol w="173220"/>
                <a:gridCol w="17322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86950"/>
                <a:gridCol w="20796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smtClean="0">
                          <a:effectLst/>
                        </a:rPr>
                        <a:t>Day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90500">
                <a:tc row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r>
                        <a:rPr lang="es-CO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Feb.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Mar.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effectLst/>
                        </a:rPr>
                        <a:t>Apr</a:t>
                      </a:r>
                      <a:r>
                        <a:rPr lang="es-CO" sz="900" dirty="0" smtClean="0">
                          <a:effectLst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>
                          <a:effectLst/>
                        </a:rPr>
                        <a:t>May</a:t>
                      </a:r>
                      <a:r>
                        <a:rPr lang="es-CO" sz="900" dirty="0">
                          <a:effectLst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Jun.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Jul.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effectLst/>
                        </a:rPr>
                        <a:t>Aug</a:t>
                      </a:r>
                      <a:r>
                        <a:rPr lang="es-CO" sz="900" dirty="0" smtClean="0">
                          <a:effectLst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Sep.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Oct.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Nov.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Dic.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16603"/>
              </p:ext>
            </p:extLst>
          </p:nvPr>
        </p:nvGraphicFramePr>
        <p:xfrm>
          <a:off x="107504" y="3917290"/>
          <a:ext cx="8836260" cy="28431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3978"/>
                <a:gridCol w="463550"/>
                <a:gridCol w="173942"/>
                <a:gridCol w="173942"/>
                <a:gridCol w="173942"/>
                <a:gridCol w="173942"/>
                <a:gridCol w="173942"/>
                <a:gridCol w="173942"/>
                <a:gridCol w="173942"/>
                <a:gridCol w="173942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88147"/>
                <a:gridCol w="207962"/>
              </a:tblGrid>
              <a:tr h="184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smtClean="0">
                          <a:effectLst/>
                        </a:rPr>
                        <a:t>Day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29626">
                <a:tc row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r>
                        <a:rPr lang="es-CO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3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Feb.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296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Mar.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3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effectLst/>
                        </a:rPr>
                        <a:t>Apr</a:t>
                      </a:r>
                      <a:r>
                        <a:rPr lang="es-CO" sz="900" dirty="0" smtClean="0">
                          <a:effectLst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96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>
                          <a:effectLst/>
                        </a:rPr>
                        <a:t>May</a:t>
                      </a:r>
                      <a:r>
                        <a:rPr lang="es-CO" sz="900" dirty="0">
                          <a:effectLst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033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Jun.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96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Jul.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96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err="1" smtClean="0">
                          <a:effectLst/>
                        </a:rPr>
                        <a:t>Aug</a:t>
                      </a:r>
                      <a:r>
                        <a:rPr lang="es-CO" sz="900" dirty="0" smtClean="0">
                          <a:effectLst/>
                        </a:rPr>
                        <a:t>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3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Sep.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96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Oct.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3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Nov.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96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Dic.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971600" y="692696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General measurements schedule  (371 days)</a:t>
            </a: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60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" name="1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21935"/>
              </p:ext>
            </p:extLst>
          </p:nvPr>
        </p:nvGraphicFramePr>
        <p:xfrm>
          <a:off x="1263942" y="1009554"/>
          <a:ext cx="5972354" cy="285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5"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0" name="17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942" y="1009554"/>
                        <a:ext cx="5972354" cy="2856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480012"/>
              </p:ext>
            </p:extLst>
          </p:nvPr>
        </p:nvGraphicFramePr>
        <p:xfrm>
          <a:off x="1344828" y="3854226"/>
          <a:ext cx="5859936" cy="300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6"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0" name="19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828" y="3854226"/>
                        <a:ext cx="5859936" cy="3003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0 Rectángulo"/>
          <p:cNvSpPr/>
          <p:nvPr/>
        </p:nvSpPr>
        <p:spPr>
          <a:xfrm>
            <a:off x="971600" y="687897"/>
            <a:ext cx="430438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PBL obtained by using WCT method</a:t>
            </a:r>
            <a:endParaRPr lang="en-US" sz="19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94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5" name="24 Imagen" descr="/data/BROWSE/production/V3-02/2013-01-20/2013-01-20_18-10-10_V3.02_3_9.png image missing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6441"/>
          <a:stretch>
            <a:fillRect/>
          </a:stretch>
        </p:blipFill>
        <p:spPr bwMode="auto">
          <a:xfrm>
            <a:off x="827584" y="1613034"/>
            <a:ext cx="7632848" cy="217600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6" name="2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241477"/>
              </p:ext>
            </p:extLst>
          </p:nvPr>
        </p:nvGraphicFramePr>
        <p:xfrm>
          <a:off x="583918" y="3789040"/>
          <a:ext cx="4219534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8" name="Graph" r:id="rId4" imgW="3908160" imgH="2926080" progId="Origin50.Graph">
                  <p:embed/>
                </p:oleObj>
              </mc:Choice>
              <mc:Fallback>
                <p:oleObj name="Graph" r:id="rId4" imgW="390816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18" y="3789040"/>
                        <a:ext cx="4219534" cy="31683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8" name="2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404142"/>
              </p:ext>
            </p:extLst>
          </p:nvPr>
        </p:nvGraphicFramePr>
        <p:xfrm>
          <a:off x="4355976" y="3817575"/>
          <a:ext cx="3888432" cy="293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9" name="Graph" r:id="rId6" imgW="3908160" imgH="2926080" progId="Origin50.Graph">
                  <p:embed/>
                </p:oleObj>
              </mc:Choice>
              <mc:Fallback>
                <p:oleObj name="Graph" r:id="rId6" imgW="390816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3817575"/>
                        <a:ext cx="3888432" cy="29300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29 Rectángulo"/>
          <p:cNvSpPr>
            <a:spLocks/>
          </p:cNvSpPr>
          <p:nvPr/>
        </p:nvSpPr>
        <p:spPr>
          <a:xfrm>
            <a:off x="4118943" y="1613034"/>
            <a:ext cx="45719" cy="18722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29" name="28 Rectángulo"/>
          <p:cNvSpPr/>
          <p:nvPr/>
        </p:nvSpPr>
        <p:spPr>
          <a:xfrm>
            <a:off x="435175" y="1146230"/>
            <a:ext cx="1960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January 20  - 2013</a:t>
            </a:r>
            <a:endParaRPr lang="en-US" sz="1600" dirty="0"/>
          </a:p>
        </p:txBody>
      </p:sp>
      <p:sp>
        <p:nvSpPr>
          <p:cNvPr id="13" name="12 Rectángulo"/>
          <p:cNvSpPr/>
          <p:nvPr/>
        </p:nvSpPr>
        <p:spPr>
          <a:xfrm>
            <a:off x="1043608" y="687897"/>
            <a:ext cx="353814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Aerosol </a:t>
            </a:r>
            <a:r>
              <a:rPr lang="en-US" sz="1900" dirty="0" smtClean="0"/>
              <a:t>layers </a:t>
            </a:r>
            <a:r>
              <a:rPr lang="en-US" sz="1900" dirty="0" smtClean="0"/>
              <a:t>from CALIOP </a:t>
            </a:r>
            <a:endParaRPr lang="en-US" sz="19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4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71600" y="734064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 smtClean="0"/>
              <a:t>June 16 - 2014</a:t>
            </a:r>
            <a:endParaRPr lang="es-CO" sz="1600" dirty="0"/>
          </a:p>
        </p:txBody>
      </p:sp>
      <p:pic>
        <p:nvPicPr>
          <p:cNvPr id="9" name="8 Imagen" descr="/data/BROWSE/production/V3-30/2014-06-16/2014-06-16_18-23-22_V3.30_2_9.png image missing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 b="7172"/>
          <a:stretch>
            <a:fillRect/>
          </a:stretch>
        </p:blipFill>
        <p:spPr bwMode="auto">
          <a:xfrm>
            <a:off x="396456" y="1196752"/>
            <a:ext cx="8280000" cy="24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Rectángulo"/>
          <p:cNvSpPr>
            <a:spLocks/>
          </p:cNvSpPr>
          <p:nvPr/>
        </p:nvSpPr>
        <p:spPr>
          <a:xfrm>
            <a:off x="4284888" y="1196752"/>
            <a:ext cx="45719" cy="2160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0" name="1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112187"/>
              </p:ext>
            </p:extLst>
          </p:nvPr>
        </p:nvGraphicFramePr>
        <p:xfrm>
          <a:off x="492962" y="3685228"/>
          <a:ext cx="4223054" cy="3170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2" name="Graph" r:id="rId4" imgW="3908160" imgH="2926080" progId="Origin50.Graph">
                  <p:embed/>
                </p:oleObj>
              </mc:Choice>
              <mc:Fallback>
                <p:oleObj name="Graph" r:id="rId4" imgW="390816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62" y="3685228"/>
                        <a:ext cx="4223054" cy="31709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2" name="2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058229"/>
              </p:ext>
            </p:extLst>
          </p:nvPr>
        </p:nvGraphicFramePr>
        <p:xfrm>
          <a:off x="4463527" y="3685229"/>
          <a:ext cx="4051833" cy="302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3" name="Graph" r:id="rId6" imgW="3908160" imgH="2926080" progId="Origin50.Graph">
                  <p:embed/>
                </p:oleObj>
              </mc:Choice>
              <mc:Fallback>
                <p:oleObj name="Graph" r:id="rId6" imgW="390816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3527" y="3685229"/>
                        <a:ext cx="4051833" cy="3024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69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700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88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251383"/>
              </p:ext>
            </p:extLst>
          </p:nvPr>
        </p:nvGraphicFramePr>
        <p:xfrm>
          <a:off x="650875" y="-44450"/>
          <a:ext cx="7881938" cy="584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2" name="Graph" r:id="rId4" imgW="3908160" imgH="2926080" progId="Origin50.Graph">
                  <p:embed/>
                </p:oleObj>
              </mc:Choice>
              <mc:Fallback>
                <p:oleObj name="Graph" r:id="rId4" imgW="3908160" imgH="2926080" progId="Origin50.Graph">
                  <p:embed/>
                  <p:pic>
                    <p:nvPicPr>
                      <p:cNvPr id="0" name="5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-44450"/>
                        <a:ext cx="7881938" cy="584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/>
          <p:cNvSpPr/>
          <p:nvPr/>
        </p:nvSpPr>
        <p:spPr>
          <a:xfrm>
            <a:off x="1403648" y="575967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Aerosol layer height and PBL height correlation 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36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375570"/>
              </p:ext>
            </p:extLst>
          </p:nvPr>
        </p:nvGraphicFramePr>
        <p:xfrm>
          <a:off x="624308" y="188640"/>
          <a:ext cx="2880320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2" name="Graph" r:id="rId4" imgW="3908160" imgH="2926080" progId="Origin50.Graph">
                  <p:embed/>
                </p:oleObj>
              </mc:Choice>
              <mc:Fallback>
                <p:oleObj name="Graph" r:id="rId4" imgW="3908160" imgH="2926080" progId="Origin50.Graph">
                  <p:embed/>
                  <p:pic>
                    <p:nvPicPr>
                      <p:cNvPr id="0" name="11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308" y="188640"/>
                        <a:ext cx="2880320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940818"/>
              </p:ext>
            </p:extLst>
          </p:nvPr>
        </p:nvGraphicFramePr>
        <p:xfrm>
          <a:off x="3360612" y="188640"/>
          <a:ext cx="2952328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3" name="Graph" r:id="rId6" imgW="3908160" imgH="2926080" progId="Origin50.Graph">
                  <p:embed/>
                </p:oleObj>
              </mc:Choice>
              <mc:Fallback>
                <p:oleObj name="Graph" r:id="rId6" imgW="3908160" imgH="2926080" progId="Origin50.Graph">
                  <p:embed/>
                  <p:pic>
                    <p:nvPicPr>
                      <p:cNvPr id="0" name="13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612" y="188640"/>
                        <a:ext cx="2952328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3" name="1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404209"/>
              </p:ext>
            </p:extLst>
          </p:nvPr>
        </p:nvGraphicFramePr>
        <p:xfrm>
          <a:off x="6168924" y="332656"/>
          <a:ext cx="2874394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4" name="Graph" r:id="rId8" imgW="4276800" imgH="3025440" progId="Origin50.Graph">
                  <p:embed/>
                </p:oleObj>
              </mc:Choice>
              <mc:Fallback>
                <p:oleObj name="Graph" r:id="rId8" imgW="4276800" imgH="3025440" progId="Origin50.Grap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8924" y="332656"/>
                        <a:ext cx="2874394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1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8838"/>
              </p:ext>
            </p:extLst>
          </p:nvPr>
        </p:nvGraphicFramePr>
        <p:xfrm>
          <a:off x="2118884" y="2564905"/>
          <a:ext cx="2697916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5" name="Graph" r:id="rId10" imgW="5120640" imgH="2926080" progId="Origin50.Graph">
                  <p:embed/>
                </p:oleObj>
              </mc:Choice>
              <mc:Fallback>
                <p:oleObj name="Graph" r:id="rId10" imgW="5120640" imgH="2926080" progId="Origin50.Graph">
                  <p:embed/>
                  <p:pic>
                    <p:nvPicPr>
                      <p:cNvPr id="0" name="5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884" y="2564905"/>
                        <a:ext cx="2697916" cy="1872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14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414636"/>
              </p:ext>
            </p:extLst>
          </p:nvPr>
        </p:nvGraphicFramePr>
        <p:xfrm>
          <a:off x="5104832" y="2564904"/>
          <a:ext cx="2563512" cy="1856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6" name="Graph" r:id="rId12" imgW="5120640" imgH="2926080" progId="Origin50.Graph">
                  <p:embed/>
                </p:oleObj>
              </mc:Choice>
              <mc:Fallback>
                <p:oleObj name="Graph" r:id="rId12" imgW="5120640" imgH="2926080" progId="Origin50.Graph">
                  <p:embed/>
                  <p:pic>
                    <p:nvPicPr>
                      <p:cNvPr id="0" name="7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4832" y="2564904"/>
                        <a:ext cx="2563512" cy="1856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15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999986"/>
              </p:ext>
            </p:extLst>
          </p:nvPr>
        </p:nvGraphicFramePr>
        <p:xfrm>
          <a:off x="1835696" y="4509120"/>
          <a:ext cx="3106765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7" name="Graph" r:id="rId14" imgW="3908160" imgH="2926080" progId="Origin50.Graph">
                  <p:embed/>
                </p:oleObj>
              </mc:Choice>
              <mc:Fallback>
                <p:oleObj name="Graph" r:id="rId14" imgW="3908160" imgH="2926080" progId="Origin50.Graph">
                  <p:embed/>
                  <p:pic>
                    <p:nvPicPr>
                      <p:cNvPr id="0" name="5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4509120"/>
                        <a:ext cx="3106765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16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942949"/>
              </p:ext>
            </p:extLst>
          </p:nvPr>
        </p:nvGraphicFramePr>
        <p:xfrm>
          <a:off x="4978973" y="4653136"/>
          <a:ext cx="2905395" cy="208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8" name="Graph" r:id="rId16" imgW="3908160" imgH="2926080" progId="Origin50.Graph">
                  <p:embed/>
                </p:oleObj>
              </mc:Choice>
              <mc:Fallback>
                <p:oleObj name="Graph" r:id="rId16" imgW="3908160" imgH="2926080" progId="Origin50.Graph">
                  <p:embed/>
                  <p:pic>
                    <p:nvPicPr>
                      <p:cNvPr id="0" name="7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973" y="4653136"/>
                        <a:ext cx="2905395" cy="2088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67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946667"/>
              </p:ext>
            </p:extLst>
          </p:nvPr>
        </p:nvGraphicFramePr>
        <p:xfrm>
          <a:off x="581499" y="118218"/>
          <a:ext cx="3078484" cy="2302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4" name="Graph" r:id="rId4" imgW="4276800" imgH="3025440" progId="Origin50.Graph">
                  <p:embed/>
                </p:oleObj>
              </mc:Choice>
              <mc:Fallback>
                <p:oleObj name="Graph" r:id="rId4" imgW="4276800" imgH="3025440" progId="Origin50.Graph">
                  <p:embed/>
                  <p:pic>
                    <p:nvPicPr>
                      <p:cNvPr id="0" name="17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499" y="118218"/>
                        <a:ext cx="3078484" cy="2302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9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040575"/>
              </p:ext>
            </p:extLst>
          </p:nvPr>
        </p:nvGraphicFramePr>
        <p:xfrm>
          <a:off x="3389810" y="116632"/>
          <a:ext cx="302433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5" name="Graph" r:id="rId6" imgW="4276800" imgH="3025440" progId="Origin50.Graph">
                  <p:embed/>
                </p:oleObj>
              </mc:Choice>
              <mc:Fallback>
                <p:oleObj name="Graph" r:id="rId6" imgW="4276800" imgH="3025440" progId="Origin50.Graph">
                  <p:embed/>
                  <p:pic>
                    <p:nvPicPr>
                      <p:cNvPr id="0" name="1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810" y="116632"/>
                        <a:ext cx="3024336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4" name="1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426441"/>
              </p:ext>
            </p:extLst>
          </p:nvPr>
        </p:nvGraphicFramePr>
        <p:xfrm>
          <a:off x="6180782" y="260648"/>
          <a:ext cx="2871480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6" name="Graph" r:id="rId8" imgW="3908160" imgH="2926080" progId="Origin50.Graph">
                  <p:embed/>
                </p:oleObj>
              </mc:Choice>
              <mc:Fallback>
                <p:oleObj name="Graph" r:id="rId8" imgW="3908160" imgH="2926080" progId="Origin50.Graph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782" y="260648"/>
                        <a:ext cx="2871480" cy="2088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16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466501"/>
              </p:ext>
            </p:extLst>
          </p:nvPr>
        </p:nvGraphicFramePr>
        <p:xfrm>
          <a:off x="2239498" y="2420888"/>
          <a:ext cx="2808312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7" name="Graph" r:id="rId10" imgW="5120640" imgH="2926080" progId="Origin50.Graph">
                  <p:embed/>
                </p:oleObj>
              </mc:Choice>
              <mc:Fallback>
                <p:oleObj name="Graph" r:id="rId10" imgW="5120640" imgH="2926080" progId="Origin50.Graph">
                  <p:embed/>
                  <p:pic>
                    <p:nvPicPr>
                      <p:cNvPr id="0" name="11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498" y="2420888"/>
                        <a:ext cx="2808312" cy="1944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17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332713"/>
              </p:ext>
            </p:extLst>
          </p:nvPr>
        </p:nvGraphicFramePr>
        <p:xfrm>
          <a:off x="5047810" y="2420888"/>
          <a:ext cx="2952328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8" name="Graph" r:id="rId12" imgW="5120640" imgH="2926080" progId="Origin50.Graph">
                  <p:embed/>
                </p:oleObj>
              </mc:Choice>
              <mc:Fallback>
                <p:oleObj name="Graph" r:id="rId12" imgW="5120640" imgH="2926080" progId="Origin50.Graph">
                  <p:embed/>
                  <p:pic>
                    <p:nvPicPr>
                      <p:cNvPr id="0" name="13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7810" y="2420888"/>
                        <a:ext cx="2952328" cy="1944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1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384625"/>
              </p:ext>
            </p:extLst>
          </p:nvPr>
        </p:nvGraphicFramePr>
        <p:xfrm>
          <a:off x="1951466" y="4477866"/>
          <a:ext cx="3235045" cy="2407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9" name="Graph" r:id="rId14" imgW="3908160" imgH="2926080" progId="Origin50.Graph">
                  <p:embed/>
                </p:oleObj>
              </mc:Choice>
              <mc:Fallback>
                <p:oleObj name="Graph" r:id="rId14" imgW="3908160" imgH="2926080" progId="Origin50.Graph">
                  <p:embed/>
                  <p:pic>
                    <p:nvPicPr>
                      <p:cNvPr id="0" name="17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466" y="4477866"/>
                        <a:ext cx="3235045" cy="2407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19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6512042"/>
              </p:ext>
            </p:extLst>
          </p:nvPr>
        </p:nvGraphicFramePr>
        <p:xfrm>
          <a:off x="4903794" y="4661494"/>
          <a:ext cx="3196598" cy="2139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90" name="Graph" r:id="rId16" imgW="3908160" imgH="2926080" progId="Origin50.Graph">
                  <p:embed/>
                </p:oleObj>
              </mc:Choice>
              <mc:Fallback>
                <p:oleObj name="Graph" r:id="rId16" imgW="3908160" imgH="2926080" progId="Origin50.Graph">
                  <p:embed/>
                  <p:pic>
                    <p:nvPicPr>
                      <p:cNvPr id="0" name="11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794" y="4661494"/>
                        <a:ext cx="3196598" cy="2139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20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708208"/>
              </p:ext>
            </p:extLst>
          </p:nvPr>
        </p:nvGraphicFramePr>
        <p:xfrm>
          <a:off x="539750" y="128042"/>
          <a:ext cx="7391188" cy="5533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2" name="Graph" r:id="rId4" imgW="3908160" imgH="2926080" progId="Origin50.Graph">
                  <p:embed/>
                </p:oleObj>
              </mc:Choice>
              <mc:Fallback>
                <p:oleObj name="Graph" r:id="rId4" imgW="3908160" imgH="2926080" progId="Origin50.Graph">
                  <p:embed/>
                  <p:pic>
                    <p:nvPicPr>
                      <p:cNvPr id="0" name="8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8042"/>
                        <a:ext cx="7391188" cy="5533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3194904" y="6011996"/>
            <a:ext cx="230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Time of PBL lifting </a:t>
            </a:r>
            <a:endParaRPr lang="es-CO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48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4840" y="37375"/>
            <a:ext cx="7467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579584"/>
            <a:ext cx="7467600" cy="487375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SITE AND INFRASTRUCTURE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OVERVIEW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MEASUREMENTS AND RESULTS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CONCLUSIONS</a:t>
            </a:r>
            <a:endParaRPr lang="en-US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23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1921" y="53752"/>
            <a:ext cx="7467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49733" y="1700808"/>
            <a:ext cx="7467600" cy="4873752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Synergy between Lidar-UNAL, sun photometer and </a:t>
            </a:r>
            <a:r>
              <a:rPr lang="en-US" sz="1800" dirty="0"/>
              <a:t>satellite measurements </a:t>
            </a:r>
            <a:r>
              <a:rPr lang="en-US" sz="1800" dirty="0" smtClean="0"/>
              <a:t>allows  the study of vertical structure of the atmosphere in Medellin – Colombia.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algn="just"/>
            <a:r>
              <a:rPr lang="en-US" sz="1800" dirty="0" smtClean="0"/>
              <a:t>On </a:t>
            </a:r>
            <a:r>
              <a:rPr lang="en-US" sz="1800" dirty="0"/>
              <a:t>days with similar weather conditions like relative humidity below 50% at 12:00 local time and clear sky, there is a predominance of the effects of solar radiation on Medellin atmosphere giving place to spatial redistribution of aerosol within of PBL around  09:30 – 09:45 local time. </a:t>
            </a:r>
            <a:endParaRPr lang="en-US" sz="1800" dirty="0" smtClean="0"/>
          </a:p>
          <a:p>
            <a:pPr marL="0" indent="0" algn="just">
              <a:buNone/>
            </a:pPr>
            <a:endParaRPr lang="es-CO" sz="1800" dirty="0"/>
          </a:p>
          <a:p>
            <a:pPr algn="just"/>
            <a:r>
              <a:rPr lang="en-US" sz="1800" dirty="0" smtClean="0"/>
              <a:t>Radiative forcing in Medellin can be seen in behavior of aerosol optical properties: AOD and backscatter coefficient. Backscatter coefficient show a spatial redistribution of aerosol facilitating a decreasing of AOD values while temperature is increasing on surface.</a:t>
            </a:r>
            <a:endParaRPr lang="en-US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22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8816" y="44624"/>
            <a:ext cx="7467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092060"/>
              </p:ext>
            </p:extLst>
          </p:nvPr>
        </p:nvGraphicFramePr>
        <p:xfrm>
          <a:off x="323529" y="1484788"/>
          <a:ext cx="7776864" cy="511256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776864"/>
              </a:tblGrid>
              <a:tr h="262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Kovalev</a:t>
                      </a:r>
                      <a:r>
                        <a:rPr lang="en-US" sz="800" dirty="0">
                          <a:effectLst/>
                        </a:rPr>
                        <a:t> K, </a:t>
                      </a:r>
                      <a:r>
                        <a:rPr lang="en-US" sz="800" dirty="0" err="1">
                          <a:effectLst/>
                        </a:rPr>
                        <a:t>Eichinger</a:t>
                      </a:r>
                      <a:r>
                        <a:rPr lang="en-US" sz="800" dirty="0">
                          <a:effectLst/>
                        </a:rPr>
                        <a:t> W, Elastic LIDAR: Theory, Practice and Analysis Methods, Ed. John wile &amp; Sons, 2004.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Francesc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Rocadenbosch</a:t>
                      </a:r>
                      <a:r>
                        <a:rPr lang="en-US" sz="800" dirty="0">
                          <a:effectLst/>
                        </a:rPr>
                        <a:t>, Lidar sensing of the atmosphere: </a:t>
                      </a:r>
                      <a:r>
                        <a:rPr lang="en-US" sz="800" dirty="0" err="1">
                          <a:effectLst/>
                        </a:rPr>
                        <a:t>Reciever</a:t>
                      </a:r>
                      <a:r>
                        <a:rPr lang="en-US" sz="800" dirty="0">
                          <a:effectLst/>
                        </a:rPr>
                        <a:t> design and inversion algorithms for an elastic system, Doctor-</a:t>
                      </a:r>
                      <a:r>
                        <a:rPr lang="en-US" sz="800" dirty="0" err="1">
                          <a:effectLst/>
                        </a:rPr>
                        <a:t>Egineer</a:t>
                      </a:r>
                      <a:r>
                        <a:rPr lang="en-US" sz="800" dirty="0">
                          <a:effectLst/>
                        </a:rPr>
                        <a:t> thesis, Universidad </a:t>
                      </a:r>
                      <a:r>
                        <a:rPr lang="en-US" sz="800" dirty="0" err="1">
                          <a:effectLst/>
                        </a:rPr>
                        <a:t>Politecnica</a:t>
                      </a:r>
                      <a:r>
                        <a:rPr lang="en-US" sz="800" dirty="0">
                          <a:effectLst/>
                        </a:rPr>
                        <a:t> de </a:t>
                      </a:r>
                      <a:r>
                        <a:rPr lang="en-US" sz="800" dirty="0" err="1">
                          <a:effectLst/>
                        </a:rPr>
                        <a:t>Cataluñoa</a:t>
                      </a:r>
                      <a:r>
                        <a:rPr lang="en-US" sz="800" dirty="0">
                          <a:effectLst/>
                        </a:rPr>
                        <a:t>, 1996.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262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Wallace, J., Hobbs, P.  Atmospheric Science: An Introductory Survey, Ed. Academic Press – Elsevier, 2006.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262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Stull R.B., Wallace, J., Hobbs, P. The Atmospheric Boundary Layer: An introductory survey, Segunda Edición,  Ed. Academic Press. 2006.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Daniel  Nisperuza  and Álvaro  Bastidas,  Development of a Tropospheric Lidar for Observations of the Planetary Boundary Layer above Medellín, Colombia, Journal of Physical Science and Application 1, 163-169. </a:t>
                      </a:r>
                      <a:r>
                        <a:rPr lang="es-MX" sz="800">
                          <a:effectLst/>
                        </a:rPr>
                        <a:t>ISSN: 2195-5348, 2011.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effectLst/>
                        </a:rPr>
                        <a:t>S. </a:t>
                      </a:r>
                      <a:r>
                        <a:rPr lang="es-MX" sz="800" dirty="0" err="1">
                          <a:effectLst/>
                        </a:rPr>
                        <a:t>Nuñez</a:t>
                      </a:r>
                      <a:r>
                        <a:rPr lang="es-MX" sz="800" dirty="0">
                          <a:effectLst/>
                        </a:rPr>
                        <a:t>,  Altura de la Capa de Mezcla: Caracterización Experimental y Aplicación de un Modelo Meteorológico para el Estudio de su Evolución Diurna, Tesis Doctoral, Universidad Complutense de Madrid, Madrid, 2001.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Mariana Adam, DEVELOPMENT OF LIDAR TECHNIQUES TO ESTIMATE ATMOSPHERIC OPTICAL</a:t>
                      </a:r>
                      <a:endParaRPr lang="es-CO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PROPERTIES, PhD Thesis, Johns Hopkins University, Baltimore, Maryland, 2005.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262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Weitkamp, C. Range- Resolved Optical Remote Sensing of the Atmosphere. Germany: Springer. (2005).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 Tomasi Fernandino, Perroni Maria, PBL and Dust Layer Seasonal Evolution by LIDAR and Radiosounding Measurement over a Peninsular Site, Elsevier-doi:10.1016/j.atmosres.2005.06.010.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Wolfram, E., Salvador, J., Orte, F, D’Elia, R., Quel, E., Systematic Ozone and Solar UV Measurements in the Observatorio Atmosférico de la Patagonia Austral, Argentina, Revista Boliviana de Física Vol. 20, ISSN 1562-3823, Pág: 13-15, 2011.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Ana María Díaz Rodriguez, Caracterización de los aerosoles atmosféricos y su influencia en los niveles de radiación UV en la región de Canarias. Tesis Doctoral, Universidad de la Laguna, Islas Canarias, 2005.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262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Vergaz Benito Ricardo, Caracterización de los aerosoles atmosféricos, Óptica Pura y Aplicada Vol. 34, Pág: 57-77, 2001.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262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INFORME DEL ESTADO DEL MEDIO AMBIENTE Y DE LOS RECURSOS NATURALES RENOVABLES, IDEAM, 2010.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Jiménez J., Palacio C., Aproximación Conceptual al Diseño de una Red de calidad del Aire en el Valle de Aburrá – Colombia, IX Congreso Colombiano de Meteorología, Publica: IDAEM-Universidad Nacional de Colombia, 2011.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WILFORD ZDUNKOWSKI, THOMAS TRAUTMANN, ANDREAS BOTT, RADIATION IN THE ATMOSPHERE: A Course in Theoretical Meteorology. Ed. CAMBRIDGE UNIVERSITY PRESS, ISBN-13 978-0-511-27560-9, 2007.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83" marR="41283" marT="0" marB="0"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70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98593"/>
              </p:ext>
            </p:extLst>
          </p:nvPr>
        </p:nvGraphicFramePr>
        <p:xfrm>
          <a:off x="395536" y="1196749"/>
          <a:ext cx="7704856" cy="532859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704856"/>
              </a:tblGrid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M. Born and E. Wolf, Principles of Optics: Electromagnetic Theory of Propagation, Interference and Diffraction of Light, Ed. </a:t>
                      </a:r>
                      <a:r>
                        <a:rPr lang="es-MX" sz="800" dirty="0" err="1">
                          <a:effectLst/>
                        </a:rPr>
                        <a:t>Pergamon</a:t>
                      </a:r>
                      <a:r>
                        <a:rPr lang="es-MX" sz="800" dirty="0">
                          <a:effectLst/>
                        </a:rPr>
                        <a:t> </a:t>
                      </a:r>
                      <a:r>
                        <a:rPr lang="es-MX" sz="800" dirty="0" err="1">
                          <a:effectLst/>
                        </a:rPr>
                        <a:t>Press</a:t>
                      </a:r>
                      <a:r>
                        <a:rPr lang="es-MX" sz="800" dirty="0">
                          <a:effectLst/>
                        </a:rPr>
                        <a:t>, 1970.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J. Cabrera, F. Agulló, F. López, Óptica Electromagnética  II:  Materiales y Aplicaciones, Ed. </a:t>
                      </a:r>
                      <a:r>
                        <a:rPr lang="en-US" sz="800">
                          <a:effectLst/>
                        </a:rPr>
                        <a:t>Addison-Wesley, 2000.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1459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Amnon Yariv, Quantum Electronics, Ed. John Wiley &amp; Sons Inc. 1989.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A. Sepúlveda, Notas de Electrodinámica Clásica, Universidad de Antioquia, Departamento de Física, 1986.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1459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J.  Jackson, Classical Electrodynamics, Ed. </a:t>
                      </a:r>
                      <a:r>
                        <a:rPr lang="es-MX" sz="800">
                          <a:effectLst/>
                        </a:rPr>
                        <a:t>John Wiley &amp; Sons Inc. 1962.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3214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Álvaro E. Bastidas, Construcción y montaje de un lidar elástico aplicado al estudio de partículas atmosféricas en suspensión y a la contaminación atmosférica en la región del Cauca, Tesis Doctoral, Universidad del Valle, 2004.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2"/>
                        </a:rPr>
                        <a:t>http://www.wolfram.com/mathematica/new-in-10/?src=google&amp;416&amp;gclid=CKG2tqT008MCFYQvgQodfWsAkw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B. A. Bodhaine, N. B. On the rayleigh depth calculations. Journal of atmospheric and oceanic tecnology, 8. (1999).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Whiteman, D. N. Examination of the traditional Raman lidar technique. I. Evaluating the temperature- dependent lidar equations. Applied Optics, 22. 2003.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C. Fröhlich, G. E. New determination of Raylegih dispersión in the terrestrial Atmosphere. Applied Optics, 3. (1980).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1459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3"/>
                        </a:rPr>
                        <a:t>http://ready.arl.noaa.gov/HYSPLIT.php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5358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H. M. J. Barbosa, F. J. S. Lopes, A. Silva, D. Nisperuza, B. Barja, P. Ristori, D. A. Gouveia, C. Jimenez, E. Montilla, G. L. Mariano, E. Landulfo, A. Bastidas, E. J. Quel, The first ALINE measurements and intercomparison exercise on lidar inversion algorithms, Opt. Pura Apl. 47 (2) 99-108. doi: http://dx.doi.org/10.7149/OPA.47.2.99 , 2014.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3020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N. </a:t>
                      </a:r>
                      <a:r>
                        <a:rPr lang="en-US" sz="800" dirty="0" err="1">
                          <a:effectLst/>
                        </a:rPr>
                        <a:t>Sanna</a:t>
                      </a:r>
                      <a:r>
                        <a:rPr lang="en-US" sz="800" dirty="0">
                          <a:effectLst/>
                        </a:rPr>
                        <a:t>, Vector spherical harmonics: Concepts and applications to the single center expansion method, Computer Physics Communications 132 66–83, Elsevier, 2000.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3020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A.  Bedoya, Lidar Ultravioleta para estudiar el origen de aerosoles en la baja tropósfera de Medellín. , Tesis de Maestría, Universidad Nacional de Colombia Sede Medellín, 2014.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7501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J. L. Guerrero-Rascado, E. Landulfo, J. C. Antuña, H. M. J. Barbosa, B. Barja, A. E.Bastidas, A. E. Bedoya, R. da Costa, R. Estevan, R. N. Forno, D. A. Gouveia, C. Jiménez, E., G. Larroza, F. J. S. Lopes, E. Montilla-Rosero, G. A. Moreira, W. M. Nakaema, D. Nisperuza, L. Otero, J. V. Pallotta, S., E. Pawelko, E. J. Quel, P. Ristori, P. F. Rodrigues, J. Salvador, M. F. Sánchez, and A. Silva, Towards an instrumental harmonization in the framework of LALINET: dataset of technical specifications, Proc. of SPIE Vol. 9246 92460O-1· doi: 10.1117/12.2066873, 2014.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James D. Klett, LIDAR Calibration and Extinction Coefficient, Applied Optics, Vol. 22, No 4, 1983.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James D. Klett, LIDAR Inversion with Variable Bascatter/Extinction ratios, Applied Optics, Vol. 24, No 11, 1985.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James D. Klett, Extinction Boundary Value Algorithms for LIDAR Inversion, Applied Optics, Vol. 25, No 15, 1986.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214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Fenn, R. Correlation between atmospheric backscattering and meteorological visual range. Applied optics, 5, 615-616. (1966).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  <a:tr h="3214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Cattall</a:t>
                      </a:r>
                      <a:r>
                        <a:rPr lang="en-US" sz="800" dirty="0">
                          <a:effectLst/>
                        </a:rPr>
                        <a:t>, C. R. Variability of aerosol and spectral lidar and retrodispersión and extinction ratios of a key aerosol types derived from selected Aerosol Robotic Network Locations. Journal of Geophysical Research, 110. (2005).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56" marR="34256" marT="0" marB="0"/>
                </a:tc>
              </a:tr>
            </a:tbl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290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918784"/>
              </p:ext>
            </p:extLst>
          </p:nvPr>
        </p:nvGraphicFramePr>
        <p:xfrm>
          <a:off x="323528" y="1196751"/>
          <a:ext cx="7632848" cy="525658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632848"/>
              </a:tblGrid>
              <a:tr h="3902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He S. Q., L. C. A study on the aerosol extinction-to-retrodispersión ratio with combination of micro-pulse LIDAR and MODIS over Hong Kong. Atmospheric Chemistry and Physics, 6, 3243-3256. (2006).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3902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J.D. Spinhirne et. al, Vertical distribution of aerosol extinction cross section and inference of aerosol imaginary index in the troposphere by lidar technique, Journal of Applied Meteorology, 1979.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5203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Nikolay Kolev, Ivan Grigorov, Ivan Kolev, P.S.C. Devara, P. Ernest Raj y K.K. Dani, Lidar and sun photometer observation of atmospheric boundary-layer characteristics over an urban area in a mountain valley, Boundary-Layer Meteorol 124: 99-115, DOI 10.1007/s10546-006-9131-z,2007.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260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Rascado, J. L. Técnica lidar para la caracterización atmosférica mediante dispersión elástica y Raman. Granada: Universidad de Granada. 2009.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2"/>
                        </a:rPr>
                        <a:t>http://aeronet.gsfc.nasa.gov/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u="sng">
                          <a:effectLst/>
                          <a:hlinkClick r:id="rId3"/>
                        </a:rPr>
                        <a:t>www.nasa.gov/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4"/>
                        </a:rPr>
                        <a:t>http://gaw.empa.ch/gawsis/reports.asp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5"/>
                        </a:rPr>
                        <a:t>http://www.actris.net/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3902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A. Smimov, B. N. Holben, T. F. Eck, O. Dubovik, and I. Slutsker, Cloud-Screening and Quality Control Algorithms for the AERONET Database, REMOTE SENS. </a:t>
                      </a:r>
                      <a:r>
                        <a:rPr lang="es-MX" sz="800">
                          <a:effectLst/>
                        </a:rPr>
                        <a:t>ENVIRON, 73:337-349, Elsevier 2000.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 dirty="0">
                          <a:effectLst/>
                          <a:hlinkClick r:id="rId6"/>
                        </a:rPr>
                        <a:t>http://aeronet.gsfc.nasa.gov/new_web/Documents/AERONETcriteria_final1.pdf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7"/>
                        </a:rPr>
                        <a:t>http://disc.sci.gsfc.nasa.gov/giovanni/overview/index.html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 dirty="0">
                          <a:effectLst/>
                          <a:hlinkClick r:id="rId8"/>
                        </a:rPr>
                        <a:t>http://www-calipso.larc.nasa.gov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9"/>
                        </a:rPr>
                        <a:t>http://www-calipso.larc.nasa.gov/about/atrain.php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effectLst/>
                          <a:hlinkClick r:id="rId10"/>
                        </a:rPr>
                        <a:t>http://www-calipso.larc.nasa.gov/about/payload.php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260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Winker, D. M., W. H. Hunt, and M. J. McGill, 2007: Initial performance assessment of CALIOP, Geophys. Res. Lett., 34, L19803, doi:10.1029/2007GL030135.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302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Winker, D. M., W. H. Hunt, and C. A. Hostetler, 2004: Status and Performance 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of the CALIOP Lidar, Proc. SPIE vol 5575, 8-15.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7918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Kathleen Powell, Mark Vaughan, David Winker,  Kam-Pui Lee, Michael Pitts, Charles Trepte  Pauline Detweiler, William Hunt, James Lambeth, Patricia Lucker, Timothy Murray , Olivier Hagolle, Anne Lifermann and Michaël Faivre, Anne Garnier, Jacques Pelon, Cloud – Aerosol LIDAR Infrared Pathfinder Satellite Observations (CALIPSO) Data Management System Data Products Catalog, Document No: PC-SCI-503, Release 3.5 ii, National Aeronautics and Space Administration  Langley Research Center, Hampton, Virginia 23681-2199, 2013.</a:t>
                      </a:r>
                      <a:endParaRPr lang="es-CO" sz="800">
                        <a:solidFill>
                          <a:srgbClr val="000000"/>
                        </a:solidFill>
                        <a:effectLst/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41468" marR="41468" marT="0" marB="0"/>
                </a:tc>
              </a:tr>
              <a:tr h="226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CALIPSO Quality Statements, Lidar Level 2 Cloud and Aerosol Layer Products, Version Releases: 3.01-3.02, Atmospheric Science Data Center.</a:t>
                      </a:r>
                      <a:endParaRPr lang="es-CO" sz="800">
                        <a:solidFill>
                          <a:srgbClr val="000000"/>
                        </a:solidFill>
                        <a:effectLst/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41468" marR="41468" marT="0" marB="0"/>
                </a:tc>
              </a:tr>
              <a:tr h="260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CALIPSO Quality Statements, Lidar Level 2 Vertical Feature Mask Product, Version Releases: 3.01-3.02, Atmospheric Science Data Center.</a:t>
                      </a:r>
                      <a:endParaRPr lang="es-CO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  <a:tr h="146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u="sng" dirty="0">
                          <a:effectLst/>
                          <a:hlinkClick r:id="rId11"/>
                        </a:rPr>
                        <a:t>http://www.siata.gov.co/newpage/index.php</a:t>
                      </a:r>
                      <a:endParaRPr lang="es-CO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68" marR="41468" marT="0" marB="0"/>
                </a:tc>
              </a:tr>
            </a:tbl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85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587308" y="197768"/>
            <a:ext cx="3568868" cy="1143000"/>
          </a:xfrm>
        </p:spPr>
        <p:txBody>
          <a:bodyPr anchor="ctr">
            <a:noAutofit/>
          </a:bodyPr>
          <a:lstStyle/>
          <a:p>
            <a:pPr algn="ctr"/>
            <a:r>
              <a:rPr lang="es-CO" sz="4400" dirty="0" smtClean="0">
                <a:solidFill>
                  <a:schemeClr val="accent1">
                    <a:lumMod val="75000"/>
                  </a:schemeClr>
                </a:solidFill>
              </a:rPr>
              <a:t>THANKS</a:t>
            </a:r>
            <a:endParaRPr lang="es-CO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http://upload.wikimedia.org/wikipedia/commons/2/25/Nasa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62" y="1732689"/>
            <a:ext cx="2198026" cy="18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://croc.gsfc.nasa.gov/aeronet/aerone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9906"/>
            <a:ext cx="3447145" cy="10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http://www.meteoschweiz.admin.ch/web/de/meteoschweiz/internationales/GAW/GAW_CH/nationale_aktivitaeten.Related.0002.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30" y="4333992"/>
            <a:ext cx="3448894" cy="132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lasereaplicacoes.com.br/wp-content/uploads/2014/10/lalinet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9757"/>
            <a:ext cx="2072498" cy="22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24</a:t>
            </a:fld>
            <a:endParaRPr lang="es-CO"/>
          </a:p>
        </p:txBody>
      </p:sp>
      <p:pic>
        <p:nvPicPr>
          <p:cNvPr id="11" name="Picture 2" descr="F:\PAPERS 2014\Saharan dust drafts\Logo WLMLA VII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0" r="85303"/>
          <a:stretch/>
        </p:blipFill>
        <p:spPr bwMode="auto">
          <a:xfrm>
            <a:off x="7380312" y="70822"/>
            <a:ext cx="1343891" cy="100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9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Título"/>
          <p:cNvSpPr txBox="1">
            <a:spLocks/>
          </p:cNvSpPr>
          <p:nvPr/>
        </p:nvSpPr>
        <p:spPr bwMode="auto">
          <a:xfrm>
            <a:off x="925735" y="1324571"/>
            <a:ext cx="1270001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ctr">
              <a:buFont typeface="Wingdings" pitchFamily="2" charset="2"/>
              <a:buChar char="§"/>
              <a:defRPr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SITE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5375431" y="1269335"/>
            <a:ext cx="339500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dirty="0">
                <a:latin typeface="+mj-lt"/>
              </a:rPr>
              <a:t>The Lasers and Spectroscopy Group, promotes the development and use of technologies for atmospheric observation of aerosols in Colombia. The support of Latin American </a:t>
            </a:r>
            <a:r>
              <a:rPr lang="en-US" sz="1600" dirty="0" err="1">
                <a:latin typeface="+mj-lt"/>
              </a:rPr>
              <a:t>Lidar</a:t>
            </a:r>
            <a:r>
              <a:rPr lang="en-US" sz="1600" dirty="0">
                <a:latin typeface="+mj-lt"/>
              </a:rPr>
              <a:t> Network - LALINET with technical workshops to effective training of students and young researchers on </a:t>
            </a:r>
            <a:r>
              <a:rPr lang="en-US" sz="1600" dirty="0" err="1">
                <a:latin typeface="+mj-lt"/>
              </a:rPr>
              <a:t>lidar</a:t>
            </a:r>
            <a:r>
              <a:rPr lang="en-US" sz="1600" dirty="0">
                <a:latin typeface="+mj-lt"/>
              </a:rPr>
              <a:t> techniques, and local sponsorship of Air Quality Laboratory - CALAIRE, have enabled the building of the first </a:t>
            </a:r>
            <a:r>
              <a:rPr lang="en-US" sz="1600" dirty="0" err="1">
                <a:latin typeface="+mj-lt"/>
              </a:rPr>
              <a:t>Lidar</a:t>
            </a:r>
            <a:r>
              <a:rPr lang="en-US" sz="1600" dirty="0">
                <a:latin typeface="+mj-lt"/>
              </a:rPr>
              <a:t> Station at </a:t>
            </a:r>
            <a:r>
              <a:rPr lang="en-US" sz="1600" dirty="0" err="1">
                <a:latin typeface="+mj-lt"/>
              </a:rPr>
              <a:t>Medellín</a:t>
            </a:r>
            <a:r>
              <a:rPr lang="en-US" sz="1600" dirty="0">
                <a:latin typeface="+mj-lt"/>
              </a:rPr>
              <a:t> city (</a:t>
            </a:r>
            <a:r>
              <a:rPr lang="en-US" sz="1600" dirty="0" err="1">
                <a:latin typeface="+mj-lt"/>
              </a:rPr>
              <a:t>Lat</a:t>
            </a:r>
            <a:r>
              <a:rPr lang="en-US" sz="1600" dirty="0">
                <a:latin typeface="+mj-lt"/>
              </a:rPr>
              <a:t>: 6.26038°, Long: -75.5778°, Alt: 1471 </a:t>
            </a:r>
            <a:r>
              <a:rPr lang="en-US" sz="1600" dirty="0" err="1">
                <a:latin typeface="+mj-lt"/>
              </a:rPr>
              <a:t>m.a.s.l</a:t>
            </a:r>
            <a:r>
              <a:rPr lang="en-US" sz="1600" dirty="0">
                <a:latin typeface="+mj-lt"/>
              </a:rPr>
              <a:t>.). Overview of the aerosol remote sensing activities is shown here. </a:t>
            </a:r>
          </a:p>
        </p:txBody>
      </p:sp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09286"/>
            <a:ext cx="5317522" cy="346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3</a:t>
            </a:fld>
            <a:endParaRPr lang="es-CO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064840" y="499365"/>
            <a:ext cx="5019328" cy="625379"/>
          </a:xfrm>
        </p:spPr>
        <p:txBody>
          <a:bodyPr>
            <a:normAutofit/>
          </a:bodyPr>
          <a:lstStyle/>
          <a:p>
            <a:r>
              <a:rPr lang="en-US" dirty="0" smtClean="0"/>
              <a:t>Site and Infrastructure</a:t>
            </a:r>
            <a:endParaRPr lang="en-US" dirty="0"/>
          </a:p>
        </p:txBody>
      </p:sp>
      <p:sp>
        <p:nvSpPr>
          <p:cNvPr id="2" name="1 Rectángulo"/>
          <p:cNvSpPr/>
          <p:nvPr/>
        </p:nvSpPr>
        <p:spPr>
          <a:xfrm>
            <a:off x="3312100" y="3244334"/>
            <a:ext cx="10438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b="1" dirty="0">
                <a:solidFill>
                  <a:schemeClr val="bg2">
                    <a:lumMod val="75000"/>
                  </a:schemeClr>
                </a:solidFill>
              </a:rPr>
              <a:t>1471 m. </a:t>
            </a:r>
            <a:r>
              <a:rPr lang="es-CO" sz="1050" b="1" dirty="0" err="1">
                <a:solidFill>
                  <a:schemeClr val="bg2">
                    <a:lumMod val="75000"/>
                  </a:schemeClr>
                </a:solidFill>
              </a:rPr>
              <a:t>a.s.l</a:t>
            </a:r>
            <a:r>
              <a:rPr lang="es-CO" sz="1050" b="1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57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 descr="20131031_1532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AutoShape 9" descr="https://mail-attachment.googleusercontent.com/attachment/u/0/?ui=2&amp;ik=d3bda98463&amp;view=att&amp;th=142103b45cd9db78&amp;attid=0.1&amp;disp=inline&amp;safe=1&amp;zw&amp;saduie=AG9B_P921Uc7jhUoM4Gx2FG5KYLH&amp;sadet=1383251873999&amp;sads=opgevUpbI5L-Hq-Cug-DlblMIi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3" name="9 Título"/>
          <p:cNvSpPr txBox="1">
            <a:spLocks/>
          </p:cNvSpPr>
          <p:nvPr/>
        </p:nvSpPr>
        <p:spPr bwMode="auto">
          <a:xfrm>
            <a:off x="142422" y="1340768"/>
            <a:ext cx="5536200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>
            <a:defPPr>
              <a:defRPr lang="es-CO"/>
            </a:defPPr>
            <a:lvl1pPr marL="285750" indent="-285750" algn="ctr" eaLnBrk="0" hangingPunct="0"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s-ES" dirty="0"/>
              <a:t>LALINET: Lidar </a:t>
            </a:r>
            <a:r>
              <a:rPr lang="es-ES" dirty="0" err="1"/>
              <a:t>Observatory</a:t>
            </a:r>
            <a:r>
              <a:rPr lang="es-ES" dirty="0"/>
              <a:t> </a:t>
            </a:r>
            <a:r>
              <a:rPr lang="es-ES" dirty="0" smtClean="0"/>
              <a:t>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Atmosphere</a:t>
            </a:r>
            <a:endParaRPr lang="es-CO" dirty="0"/>
          </a:p>
        </p:txBody>
      </p:sp>
      <p:pic>
        <p:nvPicPr>
          <p:cNvPr id="24" name="5 Imagen" descr="C:\Users\PC\Documents\Periodo 1-2013\Alvaro-1-2013\Conferencia-Univalle-2013\Conferencia Univalle\LIDAR 2010\rayo+tech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58001"/>
            <a:ext cx="2271409" cy="196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D:\Docs\Impactor\F Impactor\20140328_145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" y="1857750"/>
            <a:ext cx="4242525" cy="318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58001"/>
            <a:ext cx="1142668" cy="19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 descr="D:\Docs\MCFs\T e inf\Inf. Foto.Cimel\f\f2\DSC011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54902" y="2123919"/>
            <a:ext cx="2026836" cy="15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3" descr="https://encrypted-tbn2.gstatic.com/images?q=tbn:ANd9GcTfUwt1jlUyBYVUvjVvOPYSYEmVVgeYZERWMB7AsXRxVFydzAgtq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90727"/>
            <a:ext cx="1250638" cy="200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1 Rectángulo"/>
          <p:cNvSpPr>
            <a:spLocks noChangeArrowheads="1"/>
          </p:cNvSpPr>
          <p:nvPr/>
        </p:nvSpPr>
        <p:spPr bwMode="auto">
          <a:xfrm>
            <a:off x="4427984" y="2638073"/>
            <a:ext cx="913636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  <a:cs typeface="Times New Roman" pitchFamily="18" charset="0"/>
              </a:rPr>
              <a:t>Weather Station</a:t>
            </a:r>
          </a:p>
        </p:txBody>
      </p:sp>
      <p:sp>
        <p:nvSpPr>
          <p:cNvPr id="34" name="11 Rectángulo"/>
          <p:cNvSpPr>
            <a:spLocks noChangeArrowheads="1"/>
          </p:cNvSpPr>
          <p:nvPr/>
        </p:nvSpPr>
        <p:spPr bwMode="auto">
          <a:xfrm>
            <a:off x="4490334" y="4869160"/>
            <a:ext cx="729738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  <a:cs typeface="Times New Roman" pitchFamily="18" charset="0"/>
              </a:rPr>
              <a:t>PM2.5</a:t>
            </a:r>
          </a:p>
        </p:txBody>
      </p:sp>
      <p:sp>
        <p:nvSpPr>
          <p:cNvPr id="35" name="11 Rectángulo"/>
          <p:cNvSpPr>
            <a:spLocks noChangeArrowheads="1"/>
          </p:cNvSpPr>
          <p:nvPr/>
        </p:nvSpPr>
        <p:spPr bwMode="auto">
          <a:xfrm>
            <a:off x="85836" y="1832337"/>
            <a:ext cx="225391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cs typeface="Times New Roman" pitchFamily="18" charset="0"/>
              </a:rPr>
              <a:t>Observations of key atmospheric parameters related to aerosol and transport, air quality, and climate.</a:t>
            </a: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380312" y="4149080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Lidar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415843" y="3422478"/>
            <a:ext cx="17283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 err="1" smtClean="0">
                <a:solidFill>
                  <a:schemeClr val="bg1"/>
                </a:solidFill>
              </a:rPr>
              <a:t>Sun</a:t>
            </a:r>
            <a:r>
              <a:rPr lang="es-CO" sz="1600" dirty="0" smtClean="0">
                <a:solidFill>
                  <a:schemeClr val="bg1"/>
                </a:solidFill>
              </a:rPr>
              <a:t> </a:t>
            </a:r>
            <a:r>
              <a:rPr lang="es-CO" sz="1600" dirty="0" err="1" smtClean="0">
                <a:solidFill>
                  <a:schemeClr val="bg1"/>
                </a:solidFill>
              </a:rPr>
              <a:t>Photometer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54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9 Título"/>
          <p:cNvSpPr txBox="1">
            <a:spLocks/>
          </p:cNvSpPr>
          <p:nvPr/>
        </p:nvSpPr>
        <p:spPr bwMode="auto">
          <a:xfrm>
            <a:off x="1043608" y="696381"/>
            <a:ext cx="2046695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>
            <a:defPPr>
              <a:defRPr lang="es-CO"/>
            </a:defPPr>
            <a:lvl1pPr marL="285750" indent="-285750" algn="ctr" eaLnBrk="0" hangingPunct="0"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s-ES" dirty="0" err="1"/>
              <a:t>Lidar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s-CO" dirty="0"/>
          </a:p>
        </p:txBody>
      </p:sp>
      <p:pic>
        <p:nvPicPr>
          <p:cNvPr id="47" name="46 Imagen" descr="C:\Users\Daniel\Downloads\LOA-UNAL_Setup-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680520" cy="28083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" name="4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646730"/>
              </p:ext>
            </p:extLst>
          </p:nvPr>
        </p:nvGraphicFramePr>
        <p:xfrm>
          <a:off x="5508105" y="980728"/>
          <a:ext cx="3240360" cy="13948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360"/>
              </a:tblGrid>
              <a:tr h="1394887">
                <a:tc>
                  <a:txBody>
                    <a:bodyPr/>
                    <a:lstStyle/>
                    <a:p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Laser</a:t>
                      </a:r>
                    </a:p>
                    <a:p>
                      <a:r>
                        <a:rPr lang="es-MX" sz="1000" dirty="0" err="1" smtClean="0"/>
                        <a:t>Gain</a:t>
                      </a:r>
                      <a:r>
                        <a:rPr lang="es-MX" sz="1000" dirty="0" smtClean="0"/>
                        <a:t> </a:t>
                      </a:r>
                      <a:r>
                        <a:rPr lang="es-MX" sz="1000" dirty="0" err="1" smtClean="0"/>
                        <a:t>medium</a:t>
                      </a:r>
                      <a:r>
                        <a:rPr lang="es-MX" sz="1000" dirty="0" smtClean="0"/>
                        <a:t>: </a:t>
                      </a:r>
                      <a:r>
                        <a:rPr lang="es-MX" sz="1000" dirty="0" err="1" smtClean="0"/>
                        <a:t>Nd:YAG</a:t>
                      </a:r>
                      <a:endParaRPr lang="es-MX" sz="1000" dirty="0" smtClean="0"/>
                    </a:p>
                    <a:p>
                      <a:r>
                        <a:rPr lang="es-MX" sz="1000" dirty="0" err="1" smtClean="0"/>
                        <a:t>Energy</a:t>
                      </a:r>
                      <a:r>
                        <a:rPr lang="es-MX" sz="1000" baseline="0" dirty="0" smtClean="0"/>
                        <a:t>: 0.4 J/1064 </a:t>
                      </a:r>
                      <a:r>
                        <a:rPr lang="es-MX" sz="1000" baseline="0" dirty="0" err="1" smtClean="0"/>
                        <a:t>nm</a:t>
                      </a:r>
                      <a:r>
                        <a:rPr lang="es-MX" sz="1000" baseline="0" dirty="0" smtClean="0"/>
                        <a:t>; 0.2 J/532 </a:t>
                      </a:r>
                      <a:r>
                        <a:rPr lang="es-MX" sz="1000" baseline="0" dirty="0" err="1" smtClean="0"/>
                        <a:t>nm</a:t>
                      </a:r>
                      <a:r>
                        <a:rPr lang="es-MX" sz="1000" baseline="0" dirty="0" smtClean="0"/>
                        <a:t>; 0.08 J/355 </a:t>
                      </a:r>
                      <a:r>
                        <a:rPr lang="es-MX" sz="1000" baseline="0" dirty="0" err="1" smtClean="0"/>
                        <a:t>nm</a:t>
                      </a:r>
                      <a:endParaRPr lang="es-MX" sz="1000" baseline="0" dirty="0" smtClean="0"/>
                    </a:p>
                    <a:p>
                      <a:r>
                        <a:rPr lang="es-MX" sz="1000" baseline="0" dirty="0" err="1" smtClean="0"/>
                        <a:t>Divergence</a:t>
                      </a:r>
                      <a:r>
                        <a:rPr lang="es-MX" sz="1000" baseline="0" dirty="0" smtClean="0"/>
                        <a:t>: 0.5 </a:t>
                      </a:r>
                      <a:r>
                        <a:rPr lang="es-MX" sz="1000" baseline="0" dirty="0" err="1" smtClean="0"/>
                        <a:t>mrad</a:t>
                      </a:r>
                      <a:endParaRPr lang="es-MX" sz="1000" baseline="0" dirty="0" smtClean="0"/>
                    </a:p>
                    <a:p>
                      <a:r>
                        <a:rPr lang="es-MX" sz="1000" baseline="0" dirty="0" smtClean="0"/>
                        <a:t>Pulse </a:t>
                      </a:r>
                      <a:r>
                        <a:rPr lang="es-MX" sz="1000" baseline="0" dirty="0" err="1" smtClean="0"/>
                        <a:t>length</a:t>
                      </a:r>
                      <a:r>
                        <a:rPr lang="es-MX" sz="1000" baseline="0" dirty="0" smtClean="0"/>
                        <a:t>: 6 </a:t>
                      </a:r>
                      <a:r>
                        <a:rPr lang="es-MX" sz="1000" baseline="0" dirty="0" err="1" smtClean="0"/>
                        <a:t>ns</a:t>
                      </a:r>
                      <a:endParaRPr lang="es-MX" sz="1000" baseline="0" dirty="0" smtClean="0"/>
                    </a:p>
                    <a:p>
                      <a:r>
                        <a:rPr lang="es-MX" sz="1000" baseline="0" dirty="0" smtClean="0"/>
                        <a:t>PRF: 10 Hz</a:t>
                      </a:r>
                      <a:endParaRPr lang="es-MX" sz="10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0" name="4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677973"/>
              </p:ext>
            </p:extLst>
          </p:nvPr>
        </p:nvGraphicFramePr>
        <p:xfrm>
          <a:off x="5508104" y="2276872"/>
          <a:ext cx="1646270" cy="1031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6270"/>
              </a:tblGrid>
              <a:tr h="1031003">
                <a:tc>
                  <a:txBody>
                    <a:bodyPr/>
                    <a:lstStyle/>
                    <a:p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Receiver</a:t>
                      </a:r>
                    </a:p>
                    <a:p>
                      <a:r>
                        <a:rPr lang="es-MX" sz="1000" dirty="0" smtClean="0"/>
                        <a:t>Focal </a:t>
                      </a:r>
                      <a:r>
                        <a:rPr lang="es-MX" sz="1000" dirty="0" err="1" smtClean="0"/>
                        <a:t>length</a:t>
                      </a:r>
                      <a:r>
                        <a:rPr lang="es-MX" sz="1000" dirty="0" smtClean="0"/>
                        <a:t>: 120 cm</a:t>
                      </a:r>
                    </a:p>
                    <a:p>
                      <a:r>
                        <a:rPr lang="es-MX" sz="1000" dirty="0" err="1" smtClean="0"/>
                        <a:t>Aperture</a:t>
                      </a:r>
                      <a:r>
                        <a:rPr lang="es-MX" sz="1000" dirty="0" smtClean="0"/>
                        <a:t>:</a:t>
                      </a:r>
                      <a:r>
                        <a:rPr lang="es-MX" sz="1000" baseline="0" dirty="0" smtClean="0"/>
                        <a:t> 20 cm</a:t>
                      </a:r>
                    </a:p>
                    <a:p>
                      <a:r>
                        <a:rPr lang="es-MX" sz="1000" baseline="0" dirty="0" err="1" smtClean="0"/>
                        <a:t>Detectors</a:t>
                      </a:r>
                      <a:r>
                        <a:rPr lang="es-MX" sz="1000" baseline="0" dirty="0" smtClean="0"/>
                        <a:t>: </a:t>
                      </a:r>
                      <a:r>
                        <a:rPr lang="es-MX" sz="1000" baseline="0" dirty="0" err="1" smtClean="0"/>
                        <a:t>PMT´s</a:t>
                      </a:r>
                      <a:endParaRPr lang="es-CO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5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641524"/>
              </p:ext>
            </p:extLst>
          </p:nvPr>
        </p:nvGraphicFramePr>
        <p:xfrm>
          <a:off x="5508104" y="3356992"/>
          <a:ext cx="2695123" cy="1031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5123"/>
              </a:tblGrid>
              <a:tr h="1031003">
                <a:tc>
                  <a:txBody>
                    <a:bodyPr/>
                    <a:lstStyle/>
                    <a:p>
                      <a:r>
                        <a:rPr lang="es-MX" sz="1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Specifications</a:t>
                      </a:r>
                      <a:endParaRPr lang="es-MX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es-MX" sz="1000" dirty="0" err="1" smtClean="0"/>
                        <a:t>Configuration</a:t>
                      </a:r>
                      <a:r>
                        <a:rPr lang="es-MX" sz="1000" dirty="0" smtClean="0"/>
                        <a:t>: Vertical coaxial</a:t>
                      </a:r>
                    </a:p>
                    <a:p>
                      <a:r>
                        <a:rPr lang="es-MX" sz="1000" dirty="0" err="1" smtClean="0"/>
                        <a:t>Acquisition</a:t>
                      </a:r>
                      <a:r>
                        <a:rPr lang="es-MX" sz="1000" dirty="0" smtClean="0"/>
                        <a:t>: 20 - 40 MHz/16 bit</a:t>
                      </a:r>
                    </a:p>
                    <a:p>
                      <a:r>
                        <a:rPr lang="es-MX" sz="1000" dirty="0" err="1" smtClean="0"/>
                        <a:t>Spacial</a:t>
                      </a:r>
                      <a:r>
                        <a:rPr lang="es-MX" sz="1000" dirty="0" smtClean="0"/>
                        <a:t> </a:t>
                      </a:r>
                      <a:r>
                        <a:rPr lang="es-MX" sz="1000" dirty="0" err="1" smtClean="0"/>
                        <a:t>resolution</a:t>
                      </a:r>
                      <a:r>
                        <a:rPr lang="es-MX" sz="1000" dirty="0" smtClean="0"/>
                        <a:t>: 3.5; 7.5; 15;</a:t>
                      </a:r>
                      <a:r>
                        <a:rPr lang="es-MX" sz="1000" baseline="0" dirty="0" smtClean="0"/>
                        <a:t> and 30 m</a:t>
                      </a:r>
                      <a:endParaRPr lang="es-CO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" name="51 Flecha derecha"/>
          <p:cNvSpPr/>
          <p:nvPr/>
        </p:nvSpPr>
        <p:spPr>
          <a:xfrm>
            <a:off x="4932040" y="1412776"/>
            <a:ext cx="432048" cy="1440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52 Flecha derecha"/>
          <p:cNvSpPr/>
          <p:nvPr/>
        </p:nvSpPr>
        <p:spPr>
          <a:xfrm>
            <a:off x="4932040" y="2564904"/>
            <a:ext cx="432048" cy="1440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11 Rectángulo"/>
          <p:cNvSpPr>
            <a:spLocks noChangeArrowheads="1"/>
          </p:cNvSpPr>
          <p:nvPr/>
        </p:nvSpPr>
        <p:spPr bwMode="auto">
          <a:xfrm>
            <a:off x="179512" y="5157192"/>
            <a:ext cx="327585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Observation of vertical profiles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of optical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aerosol properties.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55 Flecha derecha"/>
          <p:cNvSpPr/>
          <p:nvPr/>
        </p:nvSpPr>
        <p:spPr>
          <a:xfrm>
            <a:off x="4932040" y="3645024"/>
            <a:ext cx="432048" cy="1440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5</a:t>
            </a:fld>
            <a:endParaRPr lang="es-CO"/>
          </a:p>
        </p:txBody>
      </p:sp>
      <p:pic>
        <p:nvPicPr>
          <p:cNvPr id="34818" name="Picture 2" descr="C:\Daniel\Doctorado\Quick looks ALINE\Quick looks\532nm\2014\Jun\040614_am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94" y="4476818"/>
            <a:ext cx="4468362" cy="21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3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9 Título"/>
          <p:cNvSpPr txBox="1">
            <a:spLocks/>
          </p:cNvSpPr>
          <p:nvPr/>
        </p:nvSpPr>
        <p:spPr bwMode="auto">
          <a:xfrm>
            <a:off x="908359" y="661164"/>
            <a:ext cx="4856245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>
            <a:defPPr>
              <a:defRPr lang="es-CO"/>
            </a:defPPr>
            <a:lvl1pPr marL="285750" indent="-285750" algn="ctr" eaLnBrk="0" hangingPunct="0"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s-ES" dirty="0" err="1"/>
              <a:t>Sun</a:t>
            </a:r>
            <a:r>
              <a:rPr lang="es-ES" dirty="0"/>
              <a:t> </a:t>
            </a:r>
            <a:r>
              <a:rPr lang="es-ES" dirty="0" err="1"/>
              <a:t>Photometer</a:t>
            </a:r>
            <a:r>
              <a:rPr lang="es-ES" dirty="0"/>
              <a:t> NASA-AERONET, Medellín </a:t>
            </a:r>
            <a:r>
              <a:rPr lang="es-ES" dirty="0" err="1"/>
              <a:t>Site</a:t>
            </a:r>
            <a:endParaRPr lang="es-CO" dirty="0"/>
          </a:p>
        </p:txBody>
      </p:sp>
      <p:grpSp>
        <p:nvGrpSpPr>
          <p:cNvPr id="14" name="13 Grupo"/>
          <p:cNvGrpSpPr/>
          <p:nvPr/>
        </p:nvGrpSpPr>
        <p:grpSpPr>
          <a:xfrm>
            <a:off x="170568" y="1268760"/>
            <a:ext cx="4442156" cy="2664296"/>
            <a:chOff x="132172" y="1340768"/>
            <a:chExt cx="8904324" cy="4464496"/>
          </a:xfrm>
        </p:grpSpPr>
        <p:pic>
          <p:nvPicPr>
            <p:cNvPr id="15" name="Picture 2" descr="Level 2.0 AERONET Global Aerosol Optical Depth Data Availability Ma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72" y="1340768"/>
              <a:ext cx="8904324" cy="446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Elipse"/>
            <p:cNvSpPr/>
            <p:nvPr/>
          </p:nvSpPr>
          <p:spPr>
            <a:xfrm>
              <a:off x="2555776" y="3284984"/>
              <a:ext cx="288032" cy="28803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7" name="Picture 2" descr="Map of the world or region of the w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57" y="1366623"/>
            <a:ext cx="3860117" cy="2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recto de flecha"/>
          <p:cNvCxnSpPr/>
          <p:nvPr/>
        </p:nvCxnSpPr>
        <p:spPr>
          <a:xfrm>
            <a:off x="1451493" y="2514963"/>
            <a:ext cx="5481160" cy="85945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519111"/>
              </p:ext>
            </p:extLst>
          </p:nvPr>
        </p:nvGraphicFramePr>
        <p:xfrm>
          <a:off x="3851921" y="4331327"/>
          <a:ext cx="4176463" cy="19779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1256"/>
                <a:gridCol w="2685207"/>
              </a:tblGrid>
              <a:tr h="301593">
                <a:tc gridSpan="2">
                  <a:txBody>
                    <a:bodyPr/>
                    <a:lstStyle/>
                    <a:p>
                      <a:pPr algn="ctr"/>
                      <a:r>
                        <a:rPr lang="es-MX" sz="800" dirty="0" err="1" smtClean="0"/>
                        <a:t>Instrument</a:t>
                      </a:r>
                      <a:r>
                        <a:rPr lang="es-MX" sz="800" dirty="0" smtClean="0"/>
                        <a:t> </a:t>
                      </a:r>
                      <a:r>
                        <a:rPr lang="es-MX" sz="800" dirty="0" err="1" smtClean="0"/>
                        <a:t>characteristics</a:t>
                      </a:r>
                      <a:r>
                        <a:rPr lang="es-MX" sz="800" dirty="0" smtClean="0"/>
                        <a:t> and </a:t>
                      </a:r>
                      <a:r>
                        <a:rPr lang="es-MX" sz="800" dirty="0" err="1" smtClean="0"/>
                        <a:t>observational</a:t>
                      </a:r>
                      <a:r>
                        <a:rPr lang="es-MX" sz="800" dirty="0" smtClean="0"/>
                        <a:t> </a:t>
                      </a:r>
                      <a:r>
                        <a:rPr lang="es-MX" sz="800" dirty="0" err="1" smtClean="0"/>
                        <a:t>specifications</a:t>
                      </a:r>
                      <a:endParaRPr lang="es-CO" sz="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 sz="1100" b="0" dirty="0"/>
                    </a:p>
                  </a:txBody>
                  <a:tcPr/>
                </a:tc>
              </a:tr>
              <a:tr h="1498607">
                <a:tc>
                  <a:txBody>
                    <a:bodyPr/>
                    <a:lstStyle/>
                    <a:p>
                      <a:r>
                        <a:rPr lang="es-CO" sz="800" dirty="0" smtClean="0"/>
                        <a:t>Detector</a:t>
                      </a:r>
                    </a:p>
                    <a:p>
                      <a:r>
                        <a:rPr lang="es-MX" sz="800" dirty="0" err="1" smtClean="0"/>
                        <a:t>Number</a:t>
                      </a:r>
                      <a:r>
                        <a:rPr lang="es-MX" sz="800" dirty="0" smtClean="0"/>
                        <a:t> of </a:t>
                      </a:r>
                      <a:r>
                        <a:rPr lang="es-MX" sz="800" dirty="0" err="1" smtClean="0"/>
                        <a:t>filters</a:t>
                      </a:r>
                      <a:endParaRPr lang="es-MX" sz="800" dirty="0" smtClean="0"/>
                    </a:p>
                    <a:p>
                      <a:r>
                        <a:rPr lang="es-MX" sz="800" dirty="0" err="1" smtClean="0"/>
                        <a:t>Number</a:t>
                      </a:r>
                      <a:r>
                        <a:rPr lang="es-MX" sz="800" dirty="0" smtClean="0"/>
                        <a:t> of </a:t>
                      </a:r>
                      <a:r>
                        <a:rPr lang="es-MX" sz="800" dirty="0" err="1" smtClean="0"/>
                        <a:t>collimators</a:t>
                      </a:r>
                      <a:endParaRPr lang="es-MX" sz="800" dirty="0" smtClean="0"/>
                    </a:p>
                    <a:p>
                      <a:r>
                        <a:rPr lang="es-MX" sz="800" dirty="0" smtClean="0"/>
                        <a:t>Field of </a:t>
                      </a:r>
                      <a:r>
                        <a:rPr lang="es-MX" sz="800" dirty="0" err="1" smtClean="0"/>
                        <a:t>view</a:t>
                      </a:r>
                      <a:r>
                        <a:rPr lang="es-MX" sz="800" dirty="0" smtClean="0"/>
                        <a:t>/</a:t>
                      </a:r>
                      <a:r>
                        <a:rPr lang="es-MX" sz="800" dirty="0" err="1" smtClean="0"/>
                        <a:t>Aperture</a:t>
                      </a:r>
                      <a:endParaRPr lang="es-MX" sz="800" dirty="0" smtClean="0"/>
                    </a:p>
                    <a:p>
                      <a:r>
                        <a:rPr lang="es-MX" sz="800" dirty="0" smtClean="0"/>
                        <a:t>Solar </a:t>
                      </a:r>
                      <a:r>
                        <a:rPr lang="es-MX" sz="800" dirty="0" err="1" smtClean="0"/>
                        <a:t>scanning</a:t>
                      </a:r>
                      <a:endParaRPr lang="es-MX" sz="800" dirty="0" smtClean="0"/>
                    </a:p>
                    <a:p>
                      <a:r>
                        <a:rPr lang="es-MX" sz="800" dirty="0" err="1" smtClean="0"/>
                        <a:t>Sky</a:t>
                      </a:r>
                      <a:r>
                        <a:rPr lang="es-MX" sz="800" dirty="0" smtClean="0"/>
                        <a:t> </a:t>
                      </a:r>
                      <a:r>
                        <a:rPr lang="es-MX" sz="800" dirty="0" err="1" smtClean="0"/>
                        <a:t>scanning</a:t>
                      </a:r>
                      <a:endParaRPr lang="es-MX" sz="800" dirty="0" smtClean="0"/>
                    </a:p>
                    <a:p>
                      <a:r>
                        <a:rPr lang="es-MX" sz="800" dirty="0" err="1" smtClean="0"/>
                        <a:t>Frequency</a:t>
                      </a:r>
                      <a:r>
                        <a:rPr lang="es-MX" sz="800" baseline="0" dirty="0" smtClean="0"/>
                        <a:t> of </a:t>
                      </a:r>
                      <a:r>
                        <a:rPr lang="es-MX" sz="800" baseline="0" dirty="0" err="1" smtClean="0"/>
                        <a:t>Sun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acquisition</a:t>
                      </a:r>
                      <a:endParaRPr lang="es-MX" sz="800" baseline="0" dirty="0" smtClean="0"/>
                    </a:p>
                    <a:p>
                      <a:r>
                        <a:rPr lang="es-MX" sz="800" baseline="0" dirty="0" err="1" smtClean="0"/>
                        <a:t>Frequency</a:t>
                      </a:r>
                      <a:r>
                        <a:rPr lang="es-MX" sz="800" baseline="0" dirty="0" smtClean="0"/>
                        <a:t> of </a:t>
                      </a:r>
                      <a:r>
                        <a:rPr lang="es-MX" sz="800" baseline="0" dirty="0" err="1" smtClean="0"/>
                        <a:t>almucantar</a:t>
                      </a:r>
                      <a:endParaRPr lang="es-MX" sz="800" baseline="0" dirty="0" smtClean="0"/>
                    </a:p>
                    <a:p>
                      <a:r>
                        <a:rPr lang="es-MX" sz="800" baseline="0" dirty="0" err="1" smtClean="0"/>
                        <a:t>Frequency</a:t>
                      </a:r>
                      <a:r>
                        <a:rPr lang="es-MX" sz="800" baseline="0" dirty="0" smtClean="0"/>
                        <a:t> of principal </a:t>
                      </a:r>
                      <a:r>
                        <a:rPr lang="es-MX" sz="800" baseline="0" dirty="0" err="1" smtClean="0"/>
                        <a:t>plane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obs</a:t>
                      </a:r>
                      <a:r>
                        <a:rPr lang="es-MX" sz="800" baseline="0" dirty="0" smtClean="0"/>
                        <a:t>.</a:t>
                      </a:r>
                    </a:p>
                    <a:p>
                      <a:r>
                        <a:rPr lang="es-MX" sz="800" baseline="0" dirty="0" err="1" smtClean="0"/>
                        <a:t>Frequency</a:t>
                      </a:r>
                      <a:r>
                        <a:rPr lang="es-MX" sz="800" baseline="0" dirty="0" smtClean="0"/>
                        <a:t> of </a:t>
                      </a:r>
                      <a:r>
                        <a:rPr lang="es-MX" sz="800" baseline="0" dirty="0" err="1" smtClean="0"/>
                        <a:t>zenith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radiance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obs</a:t>
                      </a:r>
                      <a:r>
                        <a:rPr lang="es-MX" sz="800" baseline="0" dirty="0" smtClean="0"/>
                        <a:t>.</a:t>
                      </a:r>
                      <a:endParaRPr lang="es-CO" sz="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err="1" smtClean="0"/>
                        <a:t>Silicon</a:t>
                      </a:r>
                      <a:endParaRPr lang="es-MX" sz="800" dirty="0" smtClean="0"/>
                    </a:p>
                    <a:p>
                      <a:r>
                        <a:rPr lang="es-MX" sz="800" dirty="0" smtClean="0"/>
                        <a:t>5 </a:t>
                      </a:r>
                      <a:r>
                        <a:rPr lang="es-MX" sz="800" dirty="0" err="1" smtClean="0"/>
                        <a:t>to</a:t>
                      </a:r>
                      <a:r>
                        <a:rPr lang="es-MX" sz="800" dirty="0" smtClean="0"/>
                        <a:t> 8</a:t>
                      </a:r>
                    </a:p>
                    <a:p>
                      <a:r>
                        <a:rPr lang="es-MX" sz="800" dirty="0" smtClean="0"/>
                        <a:t>2</a:t>
                      </a:r>
                    </a:p>
                    <a:p>
                      <a:r>
                        <a:rPr lang="es-MX" sz="800" dirty="0" smtClean="0"/>
                        <a:t>1.2°;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one</a:t>
                      </a:r>
                      <a:r>
                        <a:rPr lang="es-MX" sz="800" baseline="0" dirty="0" smtClean="0"/>
                        <a:t> has 10 times the </a:t>
                      </a:r>
                      <a:r>
                        <a:rPr lang="es-MX" sz="800" baseline="0" dirty="0" err="1" smtClean="0"/>
                        <a:t>aperture</a:t>
                      </a:r>
                      <a:r>
                        <a:rPr lang="es-MX" sz="800" baseline="0" dirty="0" smtClean="0"/>
                        <a:t> of the </a:t>
                      </a:r>
                      <a:r>
                        <a:rPr lang="es-MX" sz="800" baseline="0" dirty="0" err="1" smtClean="0"/>
                        <a:t>other</a:t>
                      </a:r>
                      <a:endParaRPr lang="es-MX" sz="800" baseline="0" dirty="0" smtClean="0"/>
                    </a:p>
                    <a:p>
                      <a:r>
                        <a:rPr lang="es-MX" sz="800" baseline="0" dirty="0" smtClean="0"/>
                        <a:t>4-quadrant detector</a:t>
                      </a:r>
                    </a:p>
                    <a:p>
                      <a:r>
                        <a:rPr lang="es-MX" sz="800" baseline="0" dirty="0" err="1" smtClean="0"/>
                        <a:t>Azimuth</a:t>
                      </a:r>
                      <a:r>
                        <a:rPr lang="es-MX" sz="800" baseline="0" dirty="0" smtClean="0"/>
                        <a:t> and </a:t>
                      </a:r>
                      <a:r>
                        <a:rPr lang="es-MX" sz="800" baseline="0" dirty="0" err="1" smtClean="0"/>
                        <a:t>zenith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motors</a:t>
                      </a:r>
                      <a:endParaRPr lang="es-MX" sz="800" baseline="0" dirty="0" smtClean="0"/>
                    </a:p>
                    <a:p>
                      <a:r>
                        <a:rPr lang="es-MX" sz="800" baseline="0" dirty="0" smtClean="0"/>
                        <a:t>0.5 </a:t>
                      </a:r>
                      <a:r>
                        <a:rPr lang="es-MX" sz="800" baseline="0" dirty="0" err="1" smtClean="0"/>
                        <a:t>airmass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intervals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for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airmass</a:t>
                      </a:r>
                      <a:r>
                        <a:rPr lang="es-MX" sz="800" baseline="0" dirty="0" smtClean="0"/>
                        <a:t> &gt; 2. </a:t>
                      </a:r>
                      <a:r>
                        <a:rPr lang="es-MX" sz="800" baseline="0" dirty="0" err="1" smtClean="0"/>
                        <a:t>Otherwise</a:t>
                      </a:r>
                      <a:r>
                        <a:rPr lang="es-MX" sz="800" baseline="0" dirty="0" smtClean="0"/>
                        <a:t>, 15 minutes </a:t>
                      </a:r>
                      <a:r>
                        <a:rPr lang="es-MX" sz="800" baseline="0" dirty="0" err="1" smtClean="0"/>
                        <a:t>apart</a:t>
                      </a:r>
                      <a:r>
                        <a:rPr lang="es-MX" sz="800" baseline="0" dirty="0" smtClean="0"/>
                        <a:t>.</a:t>
                      </a:r>
                    </a:p>
                    <a:p>
                      <a:r>
                        <a:rPr lang="es-MX" sz="800" baseline="0" dirty="0" smtClean="0"/>
                        <a:t>At </a:t>
                      </a:r>
                      <a:r>
                        <a:rPr lang="es-MX" sz="800" baseline="0" dirty="0" err="1" smtClean="0"/>
                        <a:t>airmass</a:t>
                      </a:r>
                      <a:r>
                        <a:rPr lang="es-MX" sz="800" baseline="0" dirty="0" smtClean="0"/>
                        <a:t> of 4 and 2; 4 times </a:t>
                      </a:r>
                      <a:r>
                        <a:rPr lang="es-MX" sz="800" baseline="0" dirty="0" err="1" smtClean="0"/>
                        <a:t>daily</a:t>
                      </a:r>
                      <a:endParaRPr lang="es-MX" sz="800" baseline="0" dirty="0" smtClean="0"/>
                    </a:p>
                    <a:p>
                      <a:r>
                        <a:rPr lang="es-MX" sz="800" baseline="0" dirty="0" smtClean="0"/>
                        <a:t>4 per </a:t>
                      </a:r>
                      <a:r>
                        <a:rPr lang="es-MX" sz="800" baseline="0" dirty="0" err="1" smtClean="0"/>
                        <a:t>day</a:t>
                      </a:r>
                      <a:endParaRPr lang="es-MX" sz="800" baseline="0" dirty="0" smtClean="0"/>
                    </a:p>
                    <a:p>
                      <a:r>
                        <a:rPr lang="es-MX" sz="800" baseline="0" dirty="0" err="1" smtClean="0"/>
                        <a:t>Every</a:t>
                      </a:r>
                      <a:r>
                        <a:rPr lang="es-MX" sz="800" baseline="0" dirty="0" smtClean="0"/>
                        <a:t> 10 min, </a:t>
                      </a:r>
                      <a:r>
                        <a:rPr lang="es-MX" sz="800" baseline="0" dirty="0" err="1" smtClean="0"/>
                        <a:t>when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not</a:t>
                      </a:r>
                      <a:r>
                        <a:rPr lang="es-MX" sz="800" baseline="0" dirty="0" smtClean="0"/>
                        <a:t> in </a:t>
                      </a:r>
                      <a:r>
                        <a:rPr lang="es-MX" sz="800" baseline="0" dirty="0" err="1" smtClean="0"/>
                        <a:t>any</a:t>
                      </a:r>
                      <a:r>
                        <a:rPr lang="es-MX" sz="800" baseline="0" dirty="0" smtClean="0"/>
                        <a:t> of the </a:t>
                      </a:r>
                      <a:r>
                        <a:rPr lang="es-MX" sz="800" baseline="0" dirty="0" err="1" smtClean="0"/>
                        <a:t>other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observing</a:t>
                      </a:r>
                      <a:r>
                        <a:rPr lang="es-MX" sz="800" baseline="0" dirty="0" smtClean="0"/>
                        <a:t> </a:t>
                      </a:r>
                      <a:r>
                        <a:rPr lang="es-MX" sz="800" baseline="0" dirty="0" err="1" smtClean="0"/>
                        <a:t>modes</a:t>
                      </a:r>
                      <a:endParaRPr lang="es-CO" sz="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3485187" cy="193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11 Rectángulo"/>
          <p:cNvSpPr>
            <a:spLocks noChangeArrowheads="1"/>
          </p:cNvSpPr>
          <p:nvPr/>
        </p:nvSpPr>
        <p:spPr bwMode="auto">
          <a:xfrm>
            <a:off x="2195736" y="5949280"/>
            <a:ext cx="780705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CE-318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10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9 Título"/>
          <p:cNvSpPr txBox="1">
            <a:spLocks/>
          </p:cNvSpPr>
          <p:nvPr/>
        </p:nvSpPr>
        <p:spPr bwMode="auto">
          <a:xfrm>
            <a:off x="1169092" y="696381"/>
            <a:ext cx="2476502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>
            <a:defPPr>
              <a:defRPr lang="es-CO"/>
            </a:defPPr>
            <a:lvl1pPr marL="285750" indent="-285750" algn="ctr" eaLnBrk="0" hangingPunct="0"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s-ES" dirty="0"/>
              <a:t> PM2.5 and PM10 </a:t>
            </a:r>
            <a:endParaRPr lang="es-CO" dirty="0"/>
          </a:p>
        </p:txBody>
      </p:sp>
      <p:pic>
        <p:nvPicPr>
          <p:cNvPr id="22" name="Picture 3" descr="D:\Docs\Impactor\F Impactor\IMG-20130201-01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262863"/>
            <a:ext cx="3907407" cy="30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576" y="1394565"/>
            <a:ext cx="1617744" cy="279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2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3096357"/>
                  </p:ext>
                </p:extLst>
              </p:nvPr>
            </p:nvGraphicFramePr>
            <p:xfrm>
              <a:off x="1651204" y="4509120"/>
              <a:ext cx="5879946" cy="115212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378051"/>
                    <a:gridCol w="3501895"/>
                  </a:tblGrid>
                  <a:tr h="36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MX" sz="1100" dirty="0" err="1" smtClean="0"/>
                            <a:t>Instrument</a:t>
                          </a:r>
                          <a:r>
                            <a:rPr lang="es-MX" sz="1100" dirty="0" smtClean="0"/>
                            <a:t>  </a:t>
                          </a:r>
                          <a:r>
                            <a:rPr lang="es-MX" sz="1100" dirty="0" err="1" smtClean="0"/>
                            <a:t>specifications</a:t>
                          </a:r>
                          <a:r>
                            <a:rPr lang="es-MX" sz="1100" dirty="0" smtClean="0"/>
                            <a:t> [BAM-1020]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CO" sz="1100" b="0" dirty="0"/>
                        </a:p>
                      </a:txBody>
                      <a:tcPr/>
                    </a:tc>
                  </a:tr>
                  <a:tr h="792088">
                    <a:tc>
                      <a:txBody>
                        <a:bodyPr/>
                        <a:lstStyle/>
                        <a:p>
                          <a:r>
                            <a:rPr lang="es-MX" sz="1100" dirty="0" err="1" smtClean="0"/>
                            <a:t>Measurement</a:t>
                          </a:r>
                          <a:r>
                            <a:rPr lang="es-MX" sz="1100" baseline="0" dirty="0" smtClean="0"/>
                            <a:t> </a:t>
                          </a:r>
                          <a:r>
                            <a:rPr lang="es-MX" sz="1100" baseline="0" dirty="0" err="1" smtClean="0"/>
                            <a:t>principle</a:t>
                          </a:r>
                          <a:endParaRPr lang="es-CO" sz="1100" dirty="0" smtClean="0"/>
                        </a:p>
                        <a:p>
                          <a:r>
                            <a:rPr lang="es-MX" sz="1100" dirty="0" smtClean="0"/>
                            <a:t>US-EPA</a:t>
                          </a:r>
                          <a:r>
                            <a:rPr lang="es-MX" sz="1100" baseline="0" dirty="0" smtClean="0"/>
                            <a:t> </a:t>
                          </a:r>
                          <a:r>
                            <a:rPr lang="es-MX" sz="1100" baseline="0" dirty="0" err="1" smtClean="0"/>
                            <a:t>existing</a:t>
                          </a:r>
                          <a:r>
                            <a:rPr lang="es-MX" sz="1100" baseline="0" dirty="0" smtClean="0"/>
                            <a:t> </a:t>
                          </a:r>
                          <a:r>
                            <a:rPr lang="es-MX" sz="1100" baseline="0" dirty="0" err="1" smtClean="0"/>
                            <a:t>designations</a:t>
                          </a:r>
                          <a:endParaRPr lang="es-MX" sz="1100" dirty="0" smtClean="0"/>
                        </a:p>
                        <a:p>
                          <a:r>
                            <a:rPr lang="es-MX" sz="1100" dirty="0" smtClean="0"/>
                            <a:t>Standard </a:t>
                          </a:r>
                          <a:r>
                            <a:rPr lang="es-MX" sz="1100" dirty="0" err="1" smtClean="0"/>
                            <a:t>range</a:t>
                          </a:r>
                          <a:endParaRPr lang="es-MX" sz="1100" dirty="0" smtClean="0"/>
                        </a:p>
                        <a:p>
                          <a:r>
                            <a:rPr lang="es-MX" sz="1100" dirty="0" err="1" smtClean="0"/>
                            <a:t>Resolution</a:t>
                          </a:r>
                          <a:endParaRPr lang="es-MX" sz="11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MX" sz="1100" dirty="0" smtClean="0"/>
                            <a:t>Particulate </a:t>
                          </a:r>
                          <a:r>
                            <a:rPr lang="es-MX" sz="1100" dirty="0" err="1" smtClean="0"/>
                            <a:t>concentration</a:t>
                          </a:r>
                          <a:r>
                            <a:rPr lang="es-MX" sz="1100" dirty="0" smtClean="0"/>
                            <a:t> </a:t>
                          </a:r>
                          <a:r>
                            <a:rPr lang="es-MX" sz="1100" dirty="0" err="1" smtClean="0"/>
                            <a:t>by</a:t>
                          </a:r>
                          <a:r>
                            <a:rPr lang="es-MX" sz="1100" dirty="0" smtClean="0"/>
                            <a:t> beta </a:t>
                          </a:r>
                          <a:r>
                            <a:rPr lang="es-MX" sz="1100" dirty="0" err="1" smtClean="0"/>
                            <a:t>attenuation</a:t>
                          </a:r>
                          <a:endParaRPr lang="es-MX" sz="1100" dirty="0" smtClean="0"/>
                        </a:p>
                        <a:p>
                          <a:r>
                            <a:rPr lang="es-MX" sz="1100" dirty="0" smtClean="0"/>
                            <a:t>PM2.5: </a:t>
                          </a:r>
                          <a:r>
                            <a:rPr lang="es-MX" sz="1100" dirty="0" err="1" smtClean="0"/>
                            <a:t>Class</a:t>
                          </a:r>
                          <a:r>
                            <a:rPr lang="es-MX" sz="1100" dirty="0" smtClean="0"/>
                            <a:t> III EPA EQPM-0308-170</a:t>
                          </a:r>
                        </a:p>
                        <a:p>
                          <a:r>
                            <a:rPr lang="es-MX" sz="1100" dirty="0" smtClean="0"/>
                            <a:t>0 - 1.000 mg/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MX" sz="11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MX" sz="110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MX" sz="110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s-MX" sz="1100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MX" sz="110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m:rPr>
                                    <m:nor/>
                                  </m:rPr>
                                  <a:rPr lang="es-MX" sz="1100" smtClean="0"/>
                                  <m:t>0.1  </m:t>
                                </m:r>
                                <m:r>
                                  <a:rPr lang="es-MX" sz="1100" smtClean="0">
                                    <a:latin typeface="Cambria Math" panose="02040503050406030204" pitchFamily="18" charset="0"/>
                                  </a:rPr>
                                  <m:t>µ</m:t>
                                </m:r>
                                <m:r>
                                  <m:rPr>
                                    <m:nor/>
                                  </m:rPr>
                                  <a:rPr lang="es-MX" sz="1100" dirty="0" smtClean="0"/>
                                  <m:t>g</m:t>
                                </m:r>
                                <m:r>
                                  <m:rPr>
                                    <m:nor/>
                                  </m:rPr>
                                  <a:rPr lang="es-MX" sz="1100" dirty="0" smtClean="0"/>
                                  <m:t>/</m:t>
                                </m:r>
                                <m:sSup>
                                  <m:sSupPr>
                                    <m:ctrlPr>
                                      <a:rPr lang="es-MX" sz="110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MX" sz="110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s-MX" sz="110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MX" sz="1100" b="0" baseline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2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3096357"/>
                  </p:ext>
                </p:extLst>
              </p:nvPr>
            </p:nvGraphicFramePr>
            <p:xfrm>
              <a:off x="1651204" y="4509120"/>
              <a:ext cx="5879946" cy="115212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378051"/>
                    <a:gridCol w="3501895"/>
                  </a:tblGrid>
                  <a:tr h="36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MX" sz="1100" dirty="0" err="1" smtClean="0"/>
                            <a:t>Instrument</a:t>
                          </a:r>
                          <a:r>
                            <a:rPr lang="es-MX" sz="1100" dirty="0" smtClean="0"/>
                            <a:t>  </a:t>
                          </a:r>
                          <a:r>
                            <a:rPr lang="es-MX" sz="1100" dirty="0" err="1" smtClean="0"/>
                            <a:t>specifications</a:t>
                          </a:r>
                          <a:r>
                            <a:rPr lang="es-MX" sz="1100" dirty="0" smtClean="0"/>
                            <a:t> [BAM-1020]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CO" sz="1100" b="0" dirty="0"/>
                        </a:p>
                      </a:txBody>
                      <a:tcPr/>
                    </a:tc>
                  </a:tr>
                  <a:tr h="792088">
                    <a:tc>
                      <a:txBody>
                        <a:bodyPr/>
                        <a:lstStyle/>
                        <a:p>
                          <a:r>
                            <a:rPr lang="es-MX" sz="1100" dirty="0" err="1" smtClean="0"/>
                            <a:t>Measurement</a:t>
                          </a:r>
                          <a:r>
                            <a:rPr lang="es-MX" sz="1100" baseline="0" dirty="0" smtClean="0"/>
                            <a:t> </a:t>
                          </a:r>
                          <a:r>
                            <a:rPr lang="es-MX" sz="1100" baseline="0" dirty="0" err="1" smtClean="0"/>
                            <a:t>principle</a:t>
                          </a:r>
                          <a:endParaRPr lang="es-CO" sz="1100" dirty="0" smtClean="0"/>
                        </a:p>
                        <a:p>
                          <a:r>
                            <a:rPr lang="es-MX" sz="1100" dirty="0" smtClean="0"/>
                            <a:t>US-EPA</a:t>
                          </a:r>
                          <a:r>
                            <a:rPr lang="es-MX" sz="1100" baseline="0" dirty="0" smtClean="0"/>
                            <a:t> </a:t>
                          </a:r>
                          <a:r>
                            <a:rPr lang="es-MX" sz="1100" baseline="0" dirty="0" err="1" smtClean="0"/>
                            <a:t>existing</a:t>
                          </a:r>
                          <a:r>
                            <a:rPr lang="es-MX" sz="1100" baseline="0" dirty="0" smtClean="0"/>
                            <a:t> </a:t>
                          </a:r>
                          <a:r>
                            <a:rPr lang="es-MX" sz="1100" baseline="0" dirty="0" err="1" smtClean="0"/>
                            <a:t>designations</a:t>
                          </a:r>
                          <a:endParaRPr lang="es-MX" sz="1100" dirty="0" smtClean="0"/>
                        </a:p>
                        <a:p>
                          <a:r>
                            <a:rPr lang="es-MX" sz="1100" dirty="0" smtClean="0"/>
                            <a:t>Standard </a:t>
                          </a:r>
                          <a:r>
                            <a:rPr lang="es-MX" sz="1100" dirty="0" err="1" smtClean="0"/>
                            <a:t>range</a:t>
                          </a:r>
                          <a:endParaRPr lang="es-MX" sz="1100" dirty="0" smtClean="0"/>
                        </a:p>
                        <a:p>
                          <a:r>
                            <a:rPr lang="es-MX" sz="1100" dirty="0" err="1" smtClean="0"/>
                            <a:t>Resolution</a:t>
                          </a:r>
                          <a:endParaRPr lang="es-MX" sz="11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68118" t="-46154" r="-174" b="-153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85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 descr="Image result for cali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5" name="14 Imagen" descr="A-Train Formation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7945"/>
            <a:ext cx="4536504" cy="25081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755576" y="3306470"/>
            <a:ext cx="3405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A-Train </a:t>
            </a:r>
            <a:r>
              <a:rPr lang="es-CO" sz="1600" b="1" dirty="0" err="1" smtClean="0">
                <a:solidFill>
                  <a:schemeClr val="bg1"/>
                </a:solidFill>
              </a:rPr>
              <a:t>Satellite</a:t>
            </a:r>
            <a:r>
              <a:rPr lang="es-CO" sz="1600" b="1" dirty="0" smtClean="0">
                <a:solidFill>
                  <a:schemeClr val="bg1"/>
                </a:solidFill>
              </a:rPr>
              <a:t> </a:t>
            </a:r>
            <a:r>
              <a:rPr lang="es-CO" sz="1600" b="1" dirty="0" err="1" smtClean="0">
                <a:solidFill>
                  <a:schemeClr val="bg1"/>
                </a:solidFill>
              </a:rPr>
              <a:t>constellation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1876172" y="1279247"/>
            <a:ext cx="67666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9" name="Picture 2" descr="http://www.tropos.de/fileadmin/user_upload/Forschung_LT1B/LGB/Klima_Atmosphaere/Bilder/SatVal-calips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7" y="3751223"/>
            <a:ext cx="4539599" cy="306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49 Grupo"/>
          <p:cNvGrpSpPr/>
          <p:nvPr/>
        </p:nvGrpSpPr>
        <p:grpSpPr>
          <a:xfrm>
            <a:off x="5037613" y="662720"/>
            <a:ext cx="3385317" cy="2699771"/>
            <a:chOff x="1115616" y="461893"/>
            <a:chExt cx="5731144" cy="5871371"/>
          </a:xfrm>
        </p:grpSpPr>
        <p:sp>
          <p:nvSpPr>
            <p:cNvPr id="51" name="50 Rectángulo"/>
            <p:cNvSpPr/>
            <p:nvPr/>
          </p:nvSpPr>
          <p:spPr>
            <a:xfrm>
              <a:off x="1400997" y="1647419"/>
              <a:ext cx="360040" cy="11521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51 Nube"/>
            <p:cNvSpPr/>
            <p:nvPr/>
          </p:nvSpPr>
          <p:spPr>
            <a:xfrm>
              <a:off x="1581017" y="5297109"/>
              <a:ext cx="758736" cy="216024"/>
            </a:xfrm>
            <a:prstGeom prst="cloud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52 Nube"/>
            <p:cNvSpPr/>
            <p:nvPr/>
          </p:nvSpPr>
          <p:spPr>
            <a:xfrm>
              <a:off x="2699791" y="5225101"/>
              <a:ext cx="2448271" cy="504056"/>
            </a:xfrm>
            <a:prstGeom prst="cloud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53 Nube"/>
            <p:cNvSpPr/>
            <p:nvPr/>
          </p:nvSpPr>
          <p:spPr>
            <a:xfrm>
              <a:off x="1115616" y="5405121"/>
              <a:ext cx="844768" cy="324036"/>
            </a:xfrm>
            <a:prstGeom prst="cloud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54 Arco"/>
            <p:cNvSpPr/>
            <p:nvPr/>
          </p:nvSpPr>
          <p:spPr>
            <a:xfrm>
              <a:off x="1956039" y="1509900"/>
              <a:ext cx="2736304" cy="720080"/>
            </a:xfrm>
            <a:prstGeom prst="arc">
              <a:avLst>
                <a:gd name="adj1" fmla="val 10777296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56" name="55 Conector recto"/>
            <p:cNvCxnSpPr>
              <a:stCxn id="55" idx="0"/>
            </p:cNvCxnSpPr>
            <p:nvPr/>
          </p:nvCxnSpPr>
          <p:spPr>
            <a:xfrm>
              <a:off x="1956470" y="1878973"/>
              <a:ext cx="3914" cy="21447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>
              <a:off x="4686472" y="1882488"/>
              <a:ext cx="3914" cy="21447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57 Conector recto de flecha"/>
            <p:cNvCxnSpPr/>
            <p:nvPr/>
          </p:nvCxnSpPr>
          <p:spPr>
            <a:xfrm flipV="1">
              <a:off x="2195736" y="1647419"/>
              <a:ext cx="0" cy="316835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58 Conector recto de flecha"/>
            <p:cNvCxnSpPr/>
            <p:nvPr/>
          </p:nvCxnSpPr>
          <p:spPr>
            <a:xfrm flipV="1">
              <a:off x="4427984" y="1666206"/>
              <a:ext cx="0" cy="316835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59 Rectángulo"/>
            <p:cNvSpPr/>
            <p:nvPr/>
          </p:nvSpPr>
          <p:spPr>
            <a:xfrm>
              <a:off x="3131840" y="2954843"/>
              <a:ext cx="576064" cy="457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61" name="60 Conector recto de flecha"/>
            <p:cNvCxnSpPr>
              <a:endCxn id="60" idx="1"/>
            </p:cNvCxnSpPr>
            <p:nvPr/>
          </p:nvCxnSpPr>
          <p:spPr>
            <a:xfrm>
              <a:off x="2195736" y="1666206"/>
              <a:ext cx="936104" cy="131149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61 Conector recto de flecha"/>
            <p:cNvCxnSpPr>
              <a:endCxn id="60" idx="3"/>
            </p:cNvCxnSpPr>
            <p:nvPr/>
          </p:nvCxnSpPr>
          <p:spPr>
            <a:xfrm flipH="1">
              <a:off x="3707904" y="1666206"/>
              <a:ext cx="720080" cy="131149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>
              <a:stCxn id="60" idx="1"/>
            </p:cNvCxnSpPr>
            <p:nvPr/>
          </p:nvCxnSpPr>
          <p:spPr>
            <a:xfrm flipV="1">
              <a:off x="3131840" y="1509900"/>
              <a:ext cx="192351" cy="146780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 de flecha"/>
            <p:cNvCxnSpPr>
              <a:stCxn id="60" idx="3"/>
            </p:cNvCxnSpPr>
            <p:nvPr/>
          </p:nvCxnSpPr>
          <p:spPr>
            <a:xfrm flipH="1" flipV="1">
              <a:off x="3419872" y="1509900"/>
              <a:ext cx="288032" cy="146780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64 Rectángulo"/>
            <p:cNvSpPr/>
            <p:nvPr/>
          </p:nvSpPr>
          <p:spPr>
            <a:xfrm rot="3157840">
              <a:off x="3364538" y="547476"/>
              <a:ext cx="98126" cy="6656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3375628" y="952327"/>
              <a:ext cx="0" cy="55757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66 Conector recto de flecha"/>
            <p:cNvCxnSpPr/>
            <p:nvPr/>
          </p:nvCxnSpPr>
          <p:spPr>
            <a:xfrm>
              <a:off x="3419872" y="943867"/>
              <a:ext cx="648072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67 Rectángulo"/>
            <p:cNvSpPr/>
            <p:nvPr/>
          </p:nvSpPr>
          <p:spPr>
            <a:xfrm rot="16200000">
              <a:off x="942462" y="2032274"/>
              <a:ext cx="1267816" cy="4847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dirty="0" smtClean="0"/>
                <a:t>Laser</a:t>
              </a:r>
              <a:endParaRPr lang="es-CO" sz="1200" dirty="0"/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1629811" y="892381"/>
              <a:ext cx="1474131" cy="6024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dirty="0" err="1" smtClean="0"/>
                <a:t>Telescope</a:t>
              </a:r>
              <a:endParaRPr lang="es-CO" sz="1200" dirty="0"/>
            </a:p>
          </p:txBody>
        </p:sp>
        <p:cxnSp>
          <p:nvCxnSpPr>
            <p:cNvPr id="70" name="69 Conector recto de flecha"/>
            <p:cNvCxnSpPr>
              <a:stCxn id="51" idx="2"/>
            </p:cNvCxnSpPr>
            <p:nvPr/>
          </p:nvCxnSpPr>
          <p:spPr>
            <a:xfrm flipH="1">
              <a:off x="1576371" y="2799547"/>
              <a:ext cx="4646" cy="21602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70 Grupo"/>
            <p:cNvGrpSpPr/>
            <p:nvPr/>
          </p:nvGrpSpPr>
          <p:grpSpPr>
            <a:xfrm>
              <a:off x="3862772" y="461893"/>
              <a:ext cx="1979595" cy="1008812"/>
              <a:chOff x="3862772" y="1667410"/>
              <a:chExt cx="1979595" cy="1008812"/>
            </a:xfrm>
          </p:grpSpPr>
          <p:sp>
            <p:nvSpPr>
              <p:cNvPr id="77" name="76 Rectángulo"/>
              <p:cNvSpPr/>
              <p:nvPr/>
            </p:nvSpPr>
            <p:spPr>
              <a:xfrm>
                <a:off x="4067945" y="1682189"/>
                <a:ext cx="1512168" cy="9547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8" name="77 Rectángulo"/>
              <p:cNvSpPr/>
              <p:nvPr/>
            </p:nvSpPr>
            <p:spPr>
              <a:xfrm>
                <a:off x="3862772" y="1667410"/>
                <a:ext cx="1979595" cy="1008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200" dirty="0" err="1"/>
                  <a:t>S</a:t>
                </a:r>
                <a:r>
                  <a:rPr lang="es-CO" sz="1200" dirty="0" err="1" smtClean="0"/>
                  <a:t>pectral</a:t>
                </a:r>
                <a:r>
                  <a:rPr lang="es-CO" sz="1200" dirty="0" smtClean="0"/>
                  <a:t> </a:t>
                </a:r>
                <a:r>
                  <a:rPr lang="es-CO" sz="1200" dirty="0" err="1" smtClean="0"/>
                  <a:t>selection</a:t>
                </a:r>
                <a:r>
                  <a:rPr lang="es-CO" sz="1200" dirty="0" smtClean="0"/>
                  <a:t> </a:t>
                </a:r>
              </a:p>
            </p:txBody>
          </p:sp>
        </p:grpSp>
        <p:grpSp>
          <p:nvGrpSpPr>
            <p:cNvPr id="72" name="71 Grupo"/>
            <p:cNvGrpSpPr/>
            <p:nvPr/>
          </p:nvGrpSpPr>
          <p:grpSpPr>
            <a:xfrm>
              <a:off x="5334592" y="2348880"/>
              <a:ext cx="1512168" cy="954723"/>
              <a:chOff x="6012160" y="1682189"/>
              <a:chExt cx="1512168" cy="954723"/>
            </a:xfrm>
          </p:grpSpPr>
          <p:sp>
            <p:nvSpPr>
              <p:cNvPr id="75" name="74 Rectángulo"/>
              <p:cNvSpPr/>
              <p:nvPr/>
            </p:nvSpPr>
            <p:spPr>
              <a:xfrm>
                <a:off x="6012160" y="1682189"/>
                <a:ext cx="1512168" cy="9547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6" name="75 Rectángulo"/>
              <p:cNvSpPr/>
              <p:nvPr/>
            </p:nvSpPr>
            <p:spPr>
              <a:xfrm>
                <a:off x="6108524" y="1988840"/>
                <a:ext cx="1319447" cy="602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O" sz="1200" dirty="0" err="1" smtClean="0"/>
                  <a:t>Register</a:t>
                </a:r>
                <a:endParaRPr lang="es-CO" sz="1200" dirty="0"/>
              </a:p>
            </p:txBody>
          </p:sp>
        </p:grpSp>
        <p:cxnSp>
          <p:nvCxnSpPr>
            <p:cNvPr id="73" name="72 Conector angular"/>
            <p:cNvCxnSpPr>
              <a:stCxn id="77" idx="3"/>
            </p:cNvCxnSpPr>
            <p:nvPr/>
          </p:nvCxnSpPr>
          <p:spPr>
            <a:xfrm>
              <a:off x="5580112" y="954033"/>
              <a:ext cx="504055" cy="136879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73 Rectángulo"/>
            <p:cNvSpPr/>
            <p:nvPr/>
          </p:nvSpPr>
          <p:spPr>
            <a:xfrm>
              <a:off x="2509056" y="5730856"/>
              <a:ext cx="1767221" cy="6024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dirty="0" err="1" smtClean="0"/>
                <a:t>Atmosphere</a:t>
              </a:r>
              <a:endParaRPr lang="es-CO" sz="1200" dirty="0"/>
            </a:p>
          </p:txBody>
        </p:sp>
      </p:grpSp>
      <p:graphicFrame>
        <p:nvGraphicFramePr>
          <p:cNvPr id="79" name="7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953507"/>
              </p:ext>
            </p:extLst>
          </p:nvPr>
        </p:nvGraphicFramePr>
        <p:xfrm>
          <a:off x="5081512" y="3717034"/>
          <a:ext cx="3018880" cy="287250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18273"/>
                <a:gridCol w="1600607"/>
              </a:tblGrid>
              <a:tr h="1939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MX" sz="1100" dirty="0" smtClean="0"/>
                        <a:t>CALIOP instrumental </a:t>
                      </a:r>
                      <a:r>
                        <a:rPr lang="en-US" sz="1100" noProof="0" dirty="0" smtClean="0"/>
                        <a:t>characteristics</a:t>
                      </a:r>
                      <a:r>
                        <a:rPr lang="es-MX" sz="1100" dirty="0" smtClean="0"/>
                        <a:t> 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 smtClean="0">
                          <a:effectLst/>
                        </a:rPr>
                        <a:t>Laser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n-US" sz="1000" dirty="0" err="1">
                          <a:effectLst/>
                        </a:rPr>
                        <a:t>Nd</a:t>
                      </a:r>
                      <a:r>
                        <a:rPr lang="en-US" sz="1000" dirty="0">
                          <a:effectLst/>
                        </a:rPr>
                        <a:t>: YAG.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n-US" sz="1000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Wavelength</a:t>
                      </a:r>
                      <a:endParaRPr lang="en-US" sz="1100" noProof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532 </a:t>
                      </a:r>
                      <a:r>
                        <a:rPr lang="es-ES" sz="1000" dirty="0" err="1">
                          <a:effectLst/>
                        </a:rPr>
                        <a:t>nm</a:t>
                      </a:r>
                      <a:r>
                        <a:rPr lang="es-ES" sz="1000" dirty="0">
                          <a:effectLst/>
                        </a:rPr>
                        <a:t>, 1064 </a:t>
                      </a:r>
                      <a:r>
                        <a:rPr lang="es-ES" sz="1000" dirty="0" err="1">
                          <a:effectLst/>
                        </a:rPr>
                        <a:t>nm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n-US" sz="1000" noProof="0" dirty="0" smtClean="0">
                          <a:effectLst/>
                        </a:rPr>
                        <a:t>Energy</a:t>
                      </a:r>
                      <a:endParaRPr lang="en-US" sz="1100" noProof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220 </a:t>
                      </a:r>
                      <a:r>
                        <a:rPr lang="es-ES" sz="1000" dirty="0" err="1">
                          <a:effectLst/>
                        </a:rPr>
                        <a:t>mJ</a:t>
                      </a:r>
                      <a:r>
                        <a:rPr lang="es-ES" sz="1000" dirty="0">
                          <a:effectLst/>
                        </a:rPr>
                        <a:t>/@ 1064 </a:t>
                      </a:r>
                      <a:r>
                        <a:rPr lang="es-ES" sz="1000" dirty="0" err="1">
                          <a:effectLst/>
                        </a:rPr>
                        <a:t>nm</a:t>
                      </a:r>
                      <a:endParaRPr lang="es-CO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110 </a:t>
                      </a:r>
                      <a:r>
                        <a:rPr lang="es-ES" sz="1000" dirty="0" err="1">
                          <a:effectLst/>
                        </a:rPr>
                        <a:t>mJ</a:t>
                      </a:r>
                      <a:r>
                        <a:rPr lang="es-ES" sz="1000" dirty="0">
                          <a:effectLst/>
                        </a:rPr>
                        <a:t>/@ 532 </a:t>
                      </a:r>
                      <a:r>
                        <a:rPr lang="es-ES" sz="1000" dirty="0" err="1">
                          <a:effectLst/>
                        </a:rPr>
                        <a:t>nm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 err="1" smtClean="0">
                          <a:effectLst/>
                        </a:rPr>
                        <a:t>Frequency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20.16 Hz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 err="1" smtClean="0">
                          <a:effectLst/>
                        </a:rPr>
                        <a:t>Telescope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1.0 m </a:t>
                      </a:r>
                      <a:r>
                        <a:rPr lang="es-ES" sz="1000" dirty="0" err="1" smtClean="0">
                          <a:effectLst/>
                        </a:rPr>
                        <a:t>diameter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 err="1" smtClean="0">
                          <a:effectLst/>
                        </a:rPr>
                        <a:t>Polarization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Lineal </a:t>
                      </a:r>
                      <a:r>
                        <a:rPr lang="es-ES" sz="1000" dirty="0" err="1" smtClean="0">
                          <a:effectLst/>
                        </a:rPr>
                        <a:t>Paralell</a:t>
                      </a:r>
                      <a:r>
                        <a:rPr lang="es-ES" sz="1000" baseline="0" dirty="0" smtClean="0">
                          <a:effectLst/>
                        </a:rPr>
                        <a:t> and</a:t>
                      </a:r>
                      <a:r>
                        <a:rPr lang="es-ES" sz="1000" dirty="0" smtClean="0">
                          <a:effectLst/>
                        </a:rPr>
                        <a:t> </a:t>
                      </a:r>
                      <a:r>
                        <a:rPr lang="es-ES" sz="1000" dirty="0">
                          <a:effectLst/>
                        </a:rPr>
                        <a:t>Perpendicular </a:t>
                      </a:r>
                      <a:r>
                        <a:rPr lang="es-ES" sz="1000" dirty="0" smtClean="0">
                          <a:effectLst/>
                        </a:rPr>
                        <a:t>at </a:t>
                      </a:r>
                      <a:r>
                        <a:rPr lang="es-ES" sz="1000" dirty="0">
                          <a:effectLst/>
                        </a:rPr>
                        <a:t>532 </a:t>
                      </a:r>
                      <a:r>
                        <a:rPr lang="es-ES" sz="1000" dirty="0" err="1">
                          <a:effectLst/>
                        </a:rPr>
                        <a:t>nm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FOV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130 µrad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  <a:r>
                        <a:rPr lang="es-ES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0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30-60 m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  <a:r>
                        <a:rPr lang="es-ES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0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333 m, 1.5km, 5km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Dinamic</a:t>
                      </a:r>
                      <a:r>
                        <a:rPr lang="es-ES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0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  <a:tab pos="5486400" algn="r"/>
                        </a:tabLst>
                      </a:pPr>
                      <a:r>
                        <a:rPr lang="es-ES" sz="1000" dirty="0">
                          <a:effectLst/>
                        </a:rPr>
                        <a:t>22 bits</a:t>
                      </a:r>
                      <a:endParaRPr lang="es-C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365589" y="3793581"/>
            <a:ext cx="1245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CALIPSO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6474" y="416291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100" dirty="0">
                <a:solidFill>
                  <a:schemeClr val="bg1"/>
                </a:solidFill>
              </a:rPr>
              <a:t>Cloud – Aerosol LIDAR </a:t>
            </a:r>
            <a:r>
              <a:rPr lang="es-CO" sz="1100" dirty="0" err="1">
                <a:solidFill>
                  <a:schemeClr val="bg1"/>
                </a:solidFill>
              </a:rPr>
              <a:t>Infrared</a:t>
            </a:r>
            <a:r>
              <a:rPr lang="es-CO" sz="1100" dirty="0">
                <a:solidFill>
                  <a:schemeClr val="bg1"/>
                </a:solidFill>
              </a:rPr>
              <a:t> </a:t>
            </a:r>
            <a:r>
              <a:rPr lang="es-CO" sz="1100" dirty="0" err="1">
                <a:solidFill>
                  <a:schemeClr val="bg1"/>
                </a:solidFill>
              </a:rPr>
              <a:t>Pathfinder</a:t>
            </a:r>
            <a:r>
              <a:rPr lang="es-CO" sz="1100" dirty="0">
                <a:solidFill>
                  <a:schemeClr val="bg1"/>
                </a:solidFill>
              </a:rPr>
              <a:t> </a:t>
            </a:r>
            <a:r>
              <a:rPr lang="es-CO" sz="1100" dirty="0" err="1">
                <a:solidFill>
                  <a:schemeClr val="bg1"/>
                </a:solidFill>
              </a:rPr>
              <a:t>Satellite</a:t>
            </a:r>
            <a:r>
              <a:rPr lang="es-CO" sz="1100" dirty="0">
                <a:solidFill>
                  <a:schemeClr val="bg1"/>
                </a:solidFill>
              </a:rPr>
              <a:t> </a:t>
            </a:r>
            <a:r>
              <a:rPr lang="es-CO" sz="1100" dirty="0" err="1">
                <a:solidFill>
                  <a:schemeClr val="bg1"/>
                </a:solidFill>
              </a:rPr>
              <a:t>Observations</a:t>
            </a:r>
            <a:r>
              <a:rPr lang="es-CO" sz="11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9 Título"/>
          <p:cNvSpPr txBox="1">
            <a:spLocks/>
          </p:cNvSpPr>
          <p:nvPr/>
        </p:nvSpPr>
        <p:spPr bwMode="auto">
          <a:xfrm>
            <a:off x="1169092" y="696381"/>
            <a:ext cx="2476502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>
            <a:defPPr>
              <a:defRPr lang="es-CO"/>
            </a:defPPr>
            <a:lvl1pPr marL="285750" indent="-285750" algn="ctr" eaLnBrk="0" hangingPunct="0"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s-ES" dirty="0"/>
              <a:t> </a:t>
            </a:r>
            <a:r>
              <a:rPr lang="es-ES" dirty="0" smtClean="0"/>
              <a:t>CALIPSO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8</a:t>
            </a:fld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6040122" y="185664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CALIOP</a:t>
            </a:r>
          </a:p>
        </p:txBody>
      </p:sp>
    </p:spTree>
    <p:extLst>
      <p:ext uri="{BB962C8B-B14F-4D97-AF65-F5344CB8AC3E}">
        <p14:creationId xmlns:p14="http://schemas.microsoft.com/office/powerpoint/2010/main" val="27767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546857" y="1300120"/>
            <a:ext cx="3384376" cy="2095445"/>
            <a:chOff x="206398" y="337544"/>
            <a:chExt cx="3996444" cy="2781290"/>
          </a:xfrm>
        </p:grpSpPr>
        <p:pic>
          <p:nvPicPr>
            <p:cNvPr id="7" name="Picture 2" descr="/data/BROWSE/production/V3-30/2014-07-02/2014-07-02_V3.30_name_map.png image missi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92"/>
            <a:stretch/>
          </p:blipFill>
          <p:spPr bwMode="auto">
            <a:xfrm>
              <a:off x="206398" y="337544"/>
              <a:ext cx="3996444" cy="244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1475656" y="2751172"/>
              <a:ext cx="1537420" cy="367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dirty="0" smtClean="0"/>
                <a:t>Polar </a:t>
              </a:r>
              <a:r>
                <a:rPr lang="es-CO" sz="1200" dirty="0" err="1"/>
                <a:t>t</a:t>
              </a:r>
              <a:r>
                <a:rPr lang="es-CO" sz="1200" dirty="0" err="1" smtClean="0"/>
                <a:t>rajectory</a:t>
              </a:r>
              <a:endParaRPr lang="es-CO" sz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4534183" y="1300119"/>
            <a:ext cx="3638217" cy="2095446"/>
            <a:chOff x="4202842" y="337543"/>
            <a:chExt cx="4041566" cy="2781290"/>
          </a:xfrm>
        </p:grpSpPr>
        <p:pic>
          <p:nvPicPr>
            <p:cNvPr id="10" name="Picture 4" descr="/data/BROWSE/production/V3-30/2014-07-02/2014-07-02_V3.30_day_map.png image missi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9"/>
            <a:stretch/>
          </p:blipFill>
          <p:spPr bwMode="auto">
            <a:xfrm>
              <a:off x="4202842" y="337543"/>
              <a:ext cx="4041566" cy="247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0 Rectángulo"/>
            <p:cNvSpPr/>
            <p:nvPr/>
          </p:nvSpPr>
          <p:spPr>
            <a:xfrm>
              <a:off x="5608523" y="2751172"/>
              <a:ext cx="1699163" cy="3676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dirty="0" err="1" smtClean="0"/>
                <a:t>Daytime</a:t>
              </a:r>
              <a:r>
                <a:rPr lang="es-CO" sz="1200" dirty="0" smtClean="0"/>
                <a:t> </a:t>
              </a:r>
              <a:r>
                <a:rPr lang="es-CO" sz="1200" dirty="0" err="1" smtClean="0"/>
                <a:t>trajectory</a:t>
              </a:r>
              <a:endParaRPr lang="es-CO" sz="12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251520" y="3706633"/>
            <a:ext cx="3600400" cy="2746703"/>
            <a:chOff x="206398" y="3305942"/>
            <a:chExt cx="3996444" cy="2746703"/>
          </a:xfrm>
        </p:grpSpPr>
        <p:pic>
          <p:nvPicPr>
            <p:cNvPr id="13" name="Picture 6" descr="/data/BROWSE/production/V3-30/2014-07-02/2014-07-02_18-23-23_V3.30_map_2.png image missi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95"/>
            <a:stretch/>
          </p:blipFill>
          <p:spPr bwMode="auto">
            <a:xfrm>
              <a:off x="206398" y="3305942"/>
              <a:ext cx="3996444" cy="242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3 Rectángulo"/>
            <p:cNvSpPr/>
            <p:nvPr/>
          </p:nvSpPr>
          <p:spPr>
            <a:xfrm>
              <a:off x="946106" y="5775646"/>
              <a:ext cx="25170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O" sz="1200" dirty="0" err="1" smtClean="0"/>
                <a:t>Daytime</a:t>
              </a:r>
              <a:r>
                <a:rPr lang="es-CO" sz="1200" dirty="0" smtClean="0"/>
                <a:t> </a:t>
              </a:r>
              <a:r>
                <a:rPr lang="es-CO" sz="1200" dirty="0" err="1" smtClean="0"/>
                <a:t>trajectory</a:t>
              </a:r>
              <a:r>
                <a:rPr lang="es-CO" sz="1200" dirty="0" smtClean="0"/>
                <a:t> </a:t>
              </a:r>
              <a:r>
                <a:rPr lang="es-CO" sz="1200" dirty="0" err="1" smtClean="0"/>
                <a:t>over</a:t>
              </a:r>
              <a:r>
                <a:rPr lang="es-CO" sz="1200" dirty="0" smtClean="0"/>
                <a:t> </a:t>
              </a:r>
              <a:r>
                <a:rPr lang="es-CO" sz="1200" dirty="0" err="1" smtClean="0"/>
                <a:t>America</a:t>
              </a:r>
              <a:endParaRPr lang="es-CO" sz="1200" dirty="0" smtClean="0"/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3271414" y="3513895"/>
            <a:ext cx="2884762" cy="3081717"/>
            <a:chOff x="3563888" y="3113204"/>
            <a:chExt cx="2884762" cy="3081717"/>
          </a:xfrm>
        </p:grpSpPr>
        <p:graphicFrame>
          <p:nvGraphicFramePr>
            <p:cNvPr id="16" name="15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1134060"/>
                </p:ext>
              </p:extLst>
            </p:nvPr>
          </p:nvGraphicFramePr>
          <p:xfrm>
            <a:off x="3563888" y="3113204"/>
            <a:ext cx="2884762" cy="2664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6" name="Graph" r:id="rId7" imgW="3908160" imgH="2926080" progId="Origin50.Graph">
                    <p:embed/>
                  </p:oleObj>
                </mc:Choice>
                <mc:Fallback>
                  <p:oleObj name="Graph" r:id="rId7" imgW="3908160" imgH="29260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563888" y="3113204"/>
                          <a:ext cx="2884762" cy="26642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16 Rectángulo"/>
            <p:cNvSpPr/>
            <p:nvPr/>
          </p:nvSpPr>
          <p:spPr>
            <a:xfrm>
              <a:off x="4478338" y="5733256"/>
              <a:ext cx="15295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O" sz="1200" dirty="0" err="1" smtClean="0"/>
                <a:t>Daytime</a:t>
              </a:r>
              <a:r>
                <a:rPr lang="es-CO" sz="1200" dirty="0" smtClean="0"/>
                <a:t> </a:t>
              </a:r>
              <a:r>
                <a:rPr lang="es-CO" sz="1200" dirty="0" err="1" smtClean="0"/>
                <a:t>trajectory</a:t>
              </a:r>
              <a:endParaRPr lang="es-CO" sz="1200" baseline="0" dirty="0" smtClean="0"/>
            </a:p>
            <a:p>
              <a:pPr algn="ctr"/>
              <a:r>
                <a:rPr lang="es-CO" sz="1200" dirty="0" err="1"/>
                <a:t>o</a:t>
              </a:r>
              <a:r>
                <a:rPr lang="es-CO" sz="1200" baseline="0" dirty="0" err="1" smtClean="0"/>
                <a:t>ver</a:t>
              </a:r>
              <a:r>
                <a:rPr lang="es-CO" sz="1200" baseline="0" dirty="0" smtClean="0"/>
                <a:t>  Colombia</a:t>
              </a:r>
              <a:endParaRPr lang="es-CO" sz="1200" dirty="0" smtClean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5791577" y="3397643"/>
            <a:ext cx="2596847" cy="3199710"/>
            <a:chOff x="6151617" y="2996952"/>
            <a:chExt cx="2596847" cy="3199710"/>
          </a:xfrm>
        </p:grpSpPr>
        <p:graphicFrame>
          <p:nvGraphicFramePr>
            <p:cNvPr id="19" name="18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0755247"/>
                </p:ext>
              </p:extLst>
            </p:nvPr>
          </p:nvGraphicFramePr>
          <p:xfrm>
            <a:off x="6151617" y="2996952"/>
            <a:ext cx="2596847" cy="289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7" name="Graph" r:id="rId9" imgW="3718080" imgH="2895840" progId="Origin50.Graph">
                    <p:embed/>
                  </p:oleObj>
                </mc:Choice>
                <mc:Fallback>
                  <p:oleObj name="Graph" r:id="rId9" imgW="3718080" imgH="28958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151617" y="2996952"/>
                          <a:ext cx="2596847" cy="289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19 Rectángulo"/>
            <p:cNvSpPr/>
            <p:nvPr/>
          </p:nvSpPr>
          <p:spPr>
            <a:xfrm>
              <a:off x="6766702" y="5734997"/>
              <a:ext cx="15424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O" sz="1200" dirty="0" err="1" smtClean="0"/>
                <a:t>Daytime</a:t>
              </a:r>
              <a:r>
                <a:rPr lang="es-CO" sz="1200" dirty="0" smtClean="0"/>
                <a:t> </a:t>
              </a:r>
              <a:r>
                <a:rPr lang="es-CO" sz="1200" dirty="0" err="1" smtClean="0"/>
                <a:t>trajectory</a:t>
              </a:r>
              <a:endParaRPr lang="es-CO" sz="1200" baseline="0" dirty="0" smtClean="0"/>
            </a:p>
            <a:p>
              <a:pPr algn="ctr"/>
              <a:r>
                <a:rPr lang="es-CO" sz="1200" baseline="0" dirty="0" err="1" smtClean="0"/>
                <a:t>over</a:t>
              </a:r>
              <a:r>
                <a:rPr lang="es-CO" sz="1200" baseline="0" dirty="0" smtClean="0"/>
                <a:t> Aburra Valley</a:t>
              </a:r>
              <a:endParaRPr lang="es-CO" sz="1200" dirty="0" smtClean="0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946864" y="659192"/>
            <a:ext cx="258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CALIPSO Trajectories</a:t>
            </a:r>
            <a:endParaRPr lang="en-US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" y="37375"/>
            <a:ext cx="817246" cy="103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0F0F94-58BC-453F-8D6A-CBE712D03CB2}" type="slidenum">
              <a:rPr lang="es-CO" smtClean="0"/>
              <a:t>9</a:t>
            </a:fld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6286410" y="3730157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chemeClr val="bg2">
                    <a:lumMod val="75000"/>
                  </a:schemeClr>
                </a:solidFill>
              </a:rPr>
              <a:t>13:46 Local </a:t>
            </a:r>
            <a:r>
              <a:rPr lang="es-CO" sz="1200" dirty="0" smtClean="0">
                <a:solidFill>
                  <a:schemeClr val="bg2">
                    <a:lumMod val="75000"/>
                  </a:schemeClr>
                </a:solidFill>
              </a:rPr>
              <a:t>Time</a:t>
            </a:r>
          </a:p>
          <a:p>
            <a:r>
              <a:rPr lang="es-CO" sz="1200" dirty="0" smtClean="0">
                <a:solidFill>
                  <a:schemeClr val="bg2">
                    <a:lumMod val="75000"/>
                  </a:schemeClr>
                </a:solidFill>
              </a:rPr>
              <a:t>18:46 UTC</a:t>
            </a:r>
            <a:endParaRPr lang="es-CO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7081024" y="4543615"/>
            <a:ext cx="118959" cy="10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3" name="22 Conector recto de flecha"/>
          <p:cNvCxnSpPr>
            <a:stCxn id="5" idx="7"/>
          </p:cNvCxnSpPr>
          <p:nvPr/>
        </p:nvCxnSpPr>
        <p:spPr>
          <a:xfrm flipV="1">
            <a:off x="7182562" y="3257065"/>
            <a:ext cx="989838" cy="13023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8172400" y="299695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300 m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5919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3915</TotalTime>
  <Words>3158</Words>
  <Application>Microsoft Office PowerPoint</Application>
  <PresentationFormat>Presentación en pantalla (4:3)</PresentationFormat>
  <Paragraphs>1006</Paragraphs>
  <Slides>24</Slides>
  <Notes>14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Mirador</vt:lpstr>
      <vt:lpstr>Graph</vt:lpstr>
      <vt:lpstr>Presentación de PowerPoint</vt:lpstr>
      <vt:lpstr>Outline</vt:lpstr>
      <vt:lpstr>Site and Infrastructure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Overview</vt:lpstr>
      <vt:lpstr>Measurements and Results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</vt:lpstr>
      <vt:lpstr>References</vt:lpstr>
      <vt:lpstr>Presentación de PowerPoint</vt:lpstr>
      <vt:lpstr>Presentación de PowerPoint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Mixing Height in the Tropical and Mountain Zone with Tropospheric Lidar using Automated Algorithm</dc:title>
  <dc:creator>Daniel</dc:creator>
  <cp:lastModifiedBy>Daniel</cp:lastModifiedBy>
  <cp:revision>250</cp:revision>
  <dcterms:created xsi:type="dcterms:W3CDTF">2013-10-21T00:32:43Z</dcterms:created>
  <dcterms:modified xsi:type="dcterms:W3CDTF">2015-04-10T16:26:46Z</dcterms:modified>
</cp:coreProperties>
</file>