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871" r:id="rId2"/>
  </p:sldMasterIdLst>
  <p:notesMasterIdLst>
    <p:notesMasterId r:id="rId21"/>
  </p:notesMasterIdLst>
  <p:handoutMasterIdLst>
    <p:handoutMasterId r:id="rId22"/>
  </p:handoutMasterIdLst>
  <p:sldIdLst>
    <p:sldId id="441" r:id="rId3"/>
    <p:sldId id="461" r:id="rId4"/>
    <p:sldId id="462" r:id="rId5"/>
    <p:sldId id="482" r:id="rId6"/>
    <p:sldId id="464" r:id="rId7"/>
    <p:sldId id="465" r:id="rId8"/>
    <p:sldId id="469" r:id="rId9"/>
    <p:sldId id="468" r:id="rId10"/>
    <p:sldId id="470" r:id="rId11"/>
    <p:sldId id="472" r:id="rId12"/>
    <p:sldId id="471" r:id="rId13"/>
    <p:sldId id="478" r:id="rId14"/>
    <p:sldId id="473" r:id="rId15"/>
    <p:sldId id="474" r:id="rId16"/>
    <p:sldId id="479" r:id="rId17"/>
    <p:sldId id="475" r:id="rId18"/>
    <p:sldId id="480" r:id="rId19"/>
    <p:sldId id="481" r:id="rId2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69B2"/>
    <a:srgbClr val="800080"/>
    <a:srgbClr val="FF0000"/>
    <a:srgbClr val="009900"/>
    <a:srgbClr val="FFFF00"/>
    <a:srgbClr val="A50021"/>
    <a:srgbClr val="66FF33"/>
    <a:srgbClr val="FFFFFF"/>
    <a:srgbClr val="D9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9826" autoAdjust="0"/>
  </p:normalViewPr>
  <p:slideViewPr>
    <p:cSldViewPr snapToGrid="0">
      <p:cViewPr>
        <p:scale>
          <a:sx n="112" d="100"/>
          <a:sy n="112" d="100"/>
        </p:scale>
        <p:origin x="-336" y="1040"/>
      </p:cViewPr>
      <p:guideLst>
        <p:guide orient="horz" pos="264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DC3C71A-15E1-402D-817C-1875A3A65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4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654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9672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654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7" tIns="44563" rIns="89127" bIns="44563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372600"/>
            <a:ext cx="29654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7" tIns="44563" rIns="89127" bIns="44563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E46063-738C-40A2-9FEB-484BE6AA3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2B526-7036-44E7-AE2A-C98CCCBAF027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7B2AD-B41B-4598-98A6-31BA0BDF8C6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7B2AD-B41B-4598-98A6-31BA0BDF8C6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83644-E473-45B2-B39A-37980BF128A5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78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5FB4B-CD2D-4EFE-9791-F42BFF4C9A2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FF1A3-6BC0-438B-8D11-CD14253C7FB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F18EE-C8D2-48A4-A22F-77D56212C39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A119-0108-49CE-986C-DD4CD487C98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20AA8-A3A1-4018-B124-5FFA72BCD45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4F95-DE7D-4129-AD4F-CBE2DDD69B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4157D-8001-4762-9D5F-8FA5C640697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Santé - Environnement, OVSQ, 11/06/2012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060EA-A64C-4484-8CF4-2384E81C7D8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29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8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6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7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1BC40-7758-41CB-9538-50498E250AC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5FE8C-1C42-4CC3-A426-5F15D5AA4FF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Changement climatiques et santé, CNRS, Meudon, 2/10/2014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B50B5-1575-4D3A-A101-B5F90894C0D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0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91B09F-F23A-2043-BB80-56C5AB39E16A}" type="datetimeFigureOut">
              <a:rPr lang="fr-FR" smtClean="0"/>
              <a:t>09/04/15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5DF153C-E710-6241-A776-D4067674BC3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em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0" y="1792111"/>
            <a:ext cx="9143999" cy="2078566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effectLst/>
                <a:latin typeface="+mn-lt"/>
              </a:rPr>
              <a:t>Comparison and merging of ozone profile data from </a:t>
            </a:r>
            <a:r>
              <a:rPr lang="en-US" sz="3600" b="1" dirty="0" err="1" smtClean="0">
                <a:effectLst/>
                <a:latin typeface="+mn-lt"/>
              </a:rPr>
              <a:t>lidar</a:t>
            </a:r>
            <a:r>
              <a:rPr lang="en-US" sz="3600" b="1" dirty="0" smtClean="0">
                <a:effectLst/>
                <a:latin typeface="+mn-lt"/>
              </a:rPr>
              <a:t> and other measurement techniques</a:t>
            </a:r>
            <a:endParaRPr lang="fr-FR" sz="3600" b="1" dirty="0">
              <a:effectLst/>
              <a:latin typeface="+mn-lt"/>
            </a:endParaRPr>
          </a:p>
        </p:txBody>
      </p:sp>
      <p:pic>
        <p:nvPicPr>
          <p:cNvPr id="3076" name="Picture 4" descr="logoipsl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84666"/>
            <a:ext cx="1146175" cy="71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272957" y="4163749"/>
            <a:ext cx="8625384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latin typeface="+mn-lt"/>
              </a:rPr>
              <a:t>S. Godin-</a:t>
            </a:r>
            <a:r>
              <a:rPr lang="fr-FR" sz="2400" i="1" dirty="0" smtClean="0">
                <a:latin typeface="+mn-lt"/>
              </a:rPr>
              <a:t>Beekmann</a:t>
            </a:r>
            <a:r>
              <a:rPr lang="fr-FR" sz="2400" i="1" baseline="30000" dirty="0" smtClean="0">
                <a:latin typeface="+mn-lt"/>
              </a:rPr>
              <a:t>1</a:t>
            </a:r>
            <a:r>
              <a:rPr lang="fr-FR" sz="2400" i="1" dirty="0" smtClean="0">
                <a:latin typeface="+mn-lt"/>
              </a:rPr>
              <a:t>, </a:t>
            </a:r>
            <a:r>
              <a:rPr lang="fr-FR" sz="2400" i="1" dirty="0" smtClean="0">
                <a:latin typeface="+mn-lt"/>
              </a:rPr>
              <a:t>S. </a:t>
            </a:r>
            <a:r>
              <a:rPr lang="fr-FR" sz="2400" i="1" dirty="0" smtClean="0">
                <a:latin typeface="+mn-lt"/>
              </a:rPr>
              <a:t>Khaykin</a:t>
            </a:r>
            <a:r>
              <a:rPr lang="fr-FR" sz="2400" i="1" baseline="30000" dirty="0" smtClean="0">
                <a:latin typeface="+mn-lt"/>
              </a:rPr>
              <a:t>1</a:t>
            </a:r>
            <a:r>
              <a:rPr lang="fr-FR" sz="2400" i="1" dirty="0" smtClean="0">
                <a:latin typeface="+mn-lt"/>
              </a:rPr>
              <a:t>, </a:t>
            </a:r>
            <a:r>
              <a:rPr lang="fr-FR" sz="2400" i="1" dirty="0" smtClean="0">
                <a:latin typeface="+mn-lt"/>
              </a:rPr>
              <a:t>M. </a:t>
            </a:r>
            <a:r>
              <a:rPr lang="fr-FR" sz="2400" i="1" dirty="0" smtClean="0">
                <a:latin typeface="+mn-lt"/>
              </a:rPr>
              <a:t>Pastel</a:t>
            </a:r>
            <a:r>
              <a:rPr lang="fr-FR" sz="2400" i="1" baseline="30000" dirty="0" smtClean="0">
                <a:latin typeface="+mn-lt"/>
              </a:rPr>
              <a:t>1</a:t>
            </a:r>
            <a:r>
              <a:rPr lang="fr-FR" sz="2400" i="1" dirty="0" smtClean="0">
                <a:latin typeface="+mn-lt"/>
              </a:rPr>
              <a:t>, K. Hocke</a:t>
            </a:r>
            <a:r>
              <a:rPr lang="fr-FR" sz="2400" i="1" baseline="30000" dirty="0" smtClean="0">
                <a:latin typeface="+mn-lt"/>
              </a:rPr>
              <a:t>2</a:t>
            </a:r>
            <a:r>
              <a:rPr lang="fr-FR" sz="2400" i="1" dirty="0" smtClean="0">
                <a:latin typeface="+mn-lt"/>
              </a:rPr>
              <a:t>,              E. Mahieu</a:t>
            </a:r>
            <a:r>
              <a:rPr lang="fr-FR" sz="2400" i="1" baseline="30000" dirty="0" smtClean="0">
                <a:latin typeface="+mn-lt"/>
              </a:rPr>
              <a:t>3</a:t>
            </a:r>
            <a:r>
              <a:rPr lang="fr-FR" sz="2400" i="1" dirty="0" smtClean="0">
                <a:latin typeface="+mn-lt"/>
              </a:rPr>
              <a:t>, M. Palme</a:t>
            </a:r>
            <a:r>
              <a:rPr lang="fr-FR" sz="2400" i="1" baseline="30000" dirty="0" smtClean="0">
                <a:latin typeface="+mn-lt"/>
              </a:rPr>
              <a:t>4</a:t>
            </a:r>
            <a:endParaRPr lang="fr-FR" sz="2400" i="1" baseline="300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fr-FR" sz="2000" i="1" baseline="30000" dirty="0" smtClean="0">
                <a:latin typeface="+mn-lt"/>
              </a:rPr>
              <a:t>		</a:t>
            </a:r>
            <a:r>
              <a:rPr lang="fr-FR" sz="2000" i="1" dirty="0" smtClean="0">
                <a:latin typeface="+mn-lt"/>
              </a:rPr>
              <a:t>          </a:t>
            </a:r>
            <a:r>
              <a:rPr lang="fr-FR" sz="2000" i="1" baseline="30000" dirty="0" smtClean="0">
                <a:latin typeface="+mn-lt"/>
              </a:rPr>
              <a:t>1</a:t>
            </a:r>
            <a:r>
              <a:rPr lang="fr-FR" sz="2000" i="1" dirty="0" smtClean="0">
                <a:latin typeface="+mn-lt"/>
              </a:rPr>
              <a:t>LATMOS</a:t>
            </a:r>
            <a:r>
              <a:rPr lang="fr-FR" sz="2000" i="1" dirty="0" smtClean="0">
                <a:latin typeface="+mn-lt"/>
              </a:rPr>
              <a:t>, </a:t>
            </a:r>
            <a:r>
              <a:rPr lang="fr-FR" sz="2000" i="1" dirty="0" smtClean="0">
                <a:latin typeface="+mn-lt"/>
              </a:rPr>
              <a:t>UVSQ-CNRS</a:t>
            </a:r>
            <a:r>
              <a:rPr lang="fr-FR" sz="2000" i="1" dirty="0" smtClean="0">
                <a:latin typeface="+mn-lt"/>
              </a:rPr>
              <a:t>, </a:t>
            </a:r>
            <a:r>
              <a:rPr lang="fr-FR" sz="2000" i="1" dirty="0" smtClean="0">
                <a:latin typeface="+mn-lt"/>
              </a:rPr>
              <a:t>France</a:t>
            </a:r>
          </a:p>
          <a:p>
            <a:r>
              <a:rPr lang="fr-FR" sz="2000" i="1" baseline="30000" dirty="0" smtClean="0">
                <a:latin typeface="+mn-lt"/>
              </a:rPr>
              <a:t>		               2</a:t>
            </a:r>
            <a:r>
              <a:rPr lang="fr-FR" sz="2000" i="1" dirty="0" smtClean="0">
                <a:latin typeface="+mn-lt"/>
              </a:rPr>
              <a:t>U. Bern</a:t>
            </a:r>
            <a:r>
              <a:rPr lang="fr-FR" sz="2000" i="1" dirty="0" smtClean="0">
                <a:latin typeface="+mn-lt"/>
              </a:rPr>
              <a:t>, </a:t>
            </a:r>
            <a:r>
              <a:rPr lang="fr-FR" sz="2000" i="1" dirty="0" err="1" smtClean="0">
                <a:latin typeface="+mn-lt"/>
              </a:rPr>
              <a:t>Switzerland</a:t>
            </a:r>
            <a:endParaRPr lang="fr-FR" sz="2000" i="1" dirty="0" smtClean="0">
              <a:latin typeface="+mn-lt"/>
            </a:endParaRPr>
          </a:p>
          <a:p>
            <a:r>
              <a:rPr lang="fr-FR" sz="2000" i="1" baseline="30000" dirty="0" smtClean="0">
                <a:latin typeface="+mn-lt"/>
              </a:rPr>
              <a:t>		               3</a:t>
            </a:r>
            <a:r>
              <a:rPr lang="fr-FR" sz="2000" i="1" dirty="0" smtClean="0">
                <a:latin typeface="+mn-lt"/>
              </a:rPr>
              <a:t>U. Liège, </a:t>
            </a:r>
            <a:r>
              <a:rPr lang="fr-FR" sz="2000" i="1" dirty="0" err="1" smtClean="0">
                <a:latin typeface="+mn-lt"/>
              </a:rPr>
              <a:t>Belgium</a:t>
            </a:r>
            <a:endParaRPr lang="fr-FR" sz="2000" i="1" dirty="0" smtClean="0">
              <a:latin typeface="+mn-lt"/>
            </a:endParaRPr>
          </a:p>
          <a:p>
            <a:r>
              <a:rPr lang="fr-FR" sz="2000" i="1" dirty="0" smtClean="0">
                <a:latin typeface="+mn-lt"/>
              </a:rPr>
              <a:t>		          </a:t>
            </a:r>
            <a:r>
              <a:rPr lang="fr-FR" sz="2000" i="1" baseline="30000" dirty="0" smtClean="0">
                <a:latin typeface="+mn-lt"/>
              </a:rPr>
              <a:t>4</a:t>
            </a:r>
            <a:r>
              <a:rPr lang="fr-FR" sz="2000" i="1" dirty="0" smtClean="0">
                <a:latin typeface="+mn-lt"/>
              </a:rPr>
              <a:t>U. </a:t>
            </a:r>
            <a:r>
              <a:rPr lang="fr-FR" sz="2000" i="1" dirty="0" err="1" smtClean="0">
                <a:latin typeface="+mn-lt"/>
              </a:rPr>
              <a:t>Bremen</a:t>
            </a:r>
            <a:r>
              <a:rPr lang="fr-FR" sz="2000" i="1" dirty="0" smtClean="0">
                <a:latin typeface="+mn-lt"/>
              </a:rPr>
              <a:t>, Germany</a:t>
            </a:r>
          </a:p>
          <a:p>
            <a:pPr algn="ctr"/>
            <a:endParaRPr lang="fr-FR" sz="2400" i="1" dirty="0" smtClean="0"/>
          </a:p>
          <a:p>
            <a:pPr algn="ctr"/>
            <a:endParaRPr lang="fr-FR" baseline="30000" dirty="0"/>
          </a:p>
        </p:txBody>
      </p:sp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940" y="56444"/>
            <a:ext cx="870783" cy="7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ogoUVSQ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15" y="56444"/>
            <a:ext cx="825500" cy="8255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84" y="56444"/>
            <a:ext cx="1533358" cy="7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469" y="56444"/>
            <a:ext cx="1360420" cy="83933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" y="28222"/>
            <a:ext cx="1409450" cy="8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664053"/>
          </a:xfrm>
        </p:spPr>
        <p:txBody>
          <a:bodyPr/>
          <a:lstStyle/>
          <a:p>
            <a:r>
              <a:rPr lang="fr-FR" sz="3600" b="1" dirty="0" err="1" smtClean="0"/>
              <a:t>Geophysical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bias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587"/>
            <a:ext cx="4021667" cy="2390636"/>
          </a:xfrm>
          <a:prstGeom prst="rect">
            <a:avLst/>
          </a:prstGeom>
        </p:spPr>
      </p:pic>
      <p:pic>
        <p:nvPicPr>
          <p:cNvPr id="5" name="Image 4" descr="Graph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/>
          <a:stretch/>
        </p:blipFill>
        <p:spPr>
          <a:xfrm>
            <a:off x="4271433" y="1382595"/>
            <a:ext cx="4872567" cy="1432614"/>
          </a:xfrm>
          <a:prstGeom prst="rect">
            <a:avLst/>
          </a:prstGeom>
        </p:spPr>
      </p:pic>
      <p:pic>
        <p:nvPicPr>
          <p:cNvPr id="6" name="Image 5" descr="Graph_65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"/>
          <a:stretch/>
        </p:blipFill>
        <p:spPr>
          <a:xfrm>
            <a:off x="4243211" y="2726267"/>
            <a:ext cx="4900789" cy="140546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5224" y="2483555"/>
            <a:ext cx="421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coincident</a:t>
            </a:r>
            <a:r>
              <a:rPr lang="fr-FR" dirty="0" smtClean="0"/>
              <a:t> MLS ozone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/>
              <a:t>OHP and Jungfraujoch</a:t>
            </a:r>
            <a:endParaRPr lang="fr-FR" dirty="0"/>
          </a:p>
        </p:txBody>
      </p:sp>
      <p:pic>
        <p:nvPicPr>
          <p:cNvPr id="3" name="Image 2" descr="diffequivla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8642"/>
          <a:stretch/>
        </p:blipFill>
        <p:spPr>
          <a:xfrm>
            <a:off x="4106333" y="4715059"/>
            <a:ext cx="4896556" cy="18518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87333" y="4191001"/>
            <a:ext cx="413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Equivalent latitude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OHP and Bern (°) - 2013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13111" y="1001889"/>
            <a:ext cx="428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Ozone </a:t>
            </a:r>
            <a:r>
              <a:rPr lang="fr-FR" dirty="0" err="1" smtClean="0"/>
              <a:t>mixing</a:t>
            </a:r>
            <a:r>
              <a:rPr lang="fr-FR" dirty="0" smtClean="0"/>
              <a:t> ratio vs </a:t>
            </a:r>
            <a:r>
              <a:rPr lang="fr-FR" dirty="0" err="1" smtClean="0"/>
              <a:t>equivalent</a:t>
            </a:r>
            <a:r>
              <a:rPr lang="fr-FR" dirty="0" smtClean="0"/>
              <a:t> latitude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3332" y="1608667"/>
            <a:ext cx="93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500 K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672666" y="3471334"/>
            <a:ext cx="91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650 K</a:t>
            </a:r>
            <a:endParaRPr lang="fr-FR" sz="1600" dirty="0"/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254001" y="5700894"/>
            <a:ext cx="522109" cy="5221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45445" y="5700889"/>
            <a:ext cx="283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small</a:t>
            </a:r>
            <a:r>
              <a:rPr lang="fr-FR" i="1" dirty="0" smtClean="0"/>
              <a:t> </a:t>
            </a:r>
            <a:r>
              <a:rPr lang="fr-FR" i="1" dirty="0" err="1" smtClean="0"/>
              <a:t>geophysical</a:t>
            </a:r>
            <a:r>
              <a:rPr lang="fr-FR" i="1" dirty="0" smtClean="0"/>
              <a:t> </a:t>
            </a:r>
            <a:r>
              <a:rPr lang="fr-FR" i="1" dirty="0" err="1" smtClean="0"/>
              <a:t>bias</a:t>
            </a:r>
            <a:r>
              <a:rPr lang="fr-FR" i="1" dirty="0" smtClean="0"/>
              <a:t> </a:t>
            </a:r>
            <a:r>
              <a:rPr lang="fr-FR" i="1" dirty="0" err="1" smtClean="0"/>
              <a:t>between</a:t>
            </a:r>
            <a:r>
              <a:rPr lang="fr-FR" i="1" dirty="0" smtClean="0"/>
              <a:t> the stations </a:t>
            </a:r>
            <a:endParaRPr lang="fr-FR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69332" y="1171222"/>
            <a:ext cx="4176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rial"/>
                <a:cs typeface="Arial"/>
              </a:rPr>
              <a:t>Distance </a:t>
            </a:r>
            <a:r>
              <a:rPr lang="fr-FR" u="sng" dirty="0" err="1" smtClean="0">
                <a:latin typeface="Arial"/>
                <a:cs typeface="Arial"/>
              </a:rPr>
              <a:t>between</a:t>
            </a:r>
            <a:r>
              <a:rPr lang="fr-FR" u="sng" dirty="0" smtClean="0">
                <a:latin typeface="Arial"/>
                <a:cs typeface="Arial"/>
              </a:rPr>
              <a:t> stations: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latin typeface="Arial"/>
                <a:cs typeface="Arial"/>
              </a:rPr>
              <a:t>Bern – Jungfraujoch: </a:t>
            </a:r>
            <a:r>
              <a:rPr lang="fr-FR" dirty="0">
                <a:latin typeface="Arial"/>
                <a:cs typeface="Arial"/>
              </a:rPr>
              <a:t>~ </a:t>
            </a:r>
            <a:r>
              <a:rPr lang="fr-FR" dirty="0" smtClean="0">
                <a:latin typeface="Arial"/>
                <a:cs typeface="Arial"/>
              </a:rPr>
              <a:t>60 km</a:t>
            </a:r>
          </a:p>
          <a:p>
            <a:r>
              <a:rPr lang="fr-FR" dirty="0" smtClean="0">
                <a:latin typeface="+mn-lt"/>
              </a:rPr>
              <a:t>OHP – </a:t>
            </a:r>
            <a:r>
              <a:rPr lang="fr-FR" dirty="0" err="1" smtClean="0">
                <a:latin typeface="+mn-lt"/>
              </a:rPr>
              <a:t>both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other</a:t>
            </a:r>
            <a:r>
              <a:rPr lang="fr-FR" dirty="0" smtClean="0">
                <a:latin typeface="+mn-lt"/>
              </a:rPr>
              <a:t> stations: </a:t>
            </a:r>
            <a:r>
              <a:rPr lang="fr-FR" dirty="0"/>
              <a:t>~ </a:t>
            </a:r>
            <a:r>
              <a:rPr lang="fr-FR" dirty="0" smtClean="0">
                <a:latin typeface="+mn-lt"/>
              </a:rPr>
              <a:t>400 km</a:t>
            </a:r>
            <a:endParaRPr lang="fr-FR" dirty="0">
              <a:latin typeface="+mn-lt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20" name="Connecteur droit 17"/>
          <p:cNvCxnSpPr>
            <a:cxnSpLocks noChangeShapeType="1"/>
          </p:cNvCxnSpPr>
          <p:nvPr/>
        </p:nvCxnSpPr>
        <p:spPr bwMode="auto">
          <a:xfrm>
            <a:off x="0" y="853546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30533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0799"/>
            <a:ext cx="8229600" cy="616074"/>
          </a:xfrm>
        </p:spPr>
        <p:txBody>
          <a:bodyPr/>
          <a:lstStyle/>
          <a:p>
            <a:r>
              <a:rPr lang="fr-FR" sz="3600" b="1" dirty="0" smtClean="0"/>
              <a:t>Alpine station </a:t>
            </a:r>
            <a:endParaRPr lang="fr-FR" sz="3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55220" y="1058334"/>
            <a:ext cx="898878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u="sng" dirty="0" smtClean="0"/>
              <a:t>Merged ozone profile data:	</a:t>
            </a:r>
            <a:r>
              <a:rPr lang="en-GB" dirty="0" smtClean="0"/>
              <a:t>				                  </a:t>
            </a:r>
            <a:r>
              <a:rPr lang="en-GB" u="sng" dirty="0" err="1" smtClean="0">
                <a:solidFill>
                  <a:srgbClr val="FF0000"/>
                </a:solidFill>
              </a:rPr>
              <a:t>nb</a:t>
            </a:r>
            <a:r>
              <a:rPr lang="en-GB" u="sng" dirty="0" smtClean="0">
                <a:solidFill>
                  <a:srgbClr val="FF0000"/>
                </a:solidFill>
              </a:rPr>
              <a:t> of meas.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en-GB" dirty="0" smtClean="0"/>
              <a:t>Smoothed </a:t>
            </a:r>
            <a:r>
              <a:rPr lang="en-GB" dirty="0"/>
              <a:t>OHP </a:t>
            </a:r>
            <a:r>
              <a:rPr lang="en-GB" dirty="0" err="1"/>
              <a:t>lidar</a:t>
            </a:r>
            <a:r>
              <a:rPr lang="en-GB" dirty="0"/>
              <a:t> data (</a:t>
            </a:r>
            <a:r>
              <a:rPr lang="en-GB" dirty="0" smtClean="0"/>
              <a:t>Bern </a:t>
            </a:r>
            <a:r>
              <a:rPr lang="en-GB" dirty="0"/>
              <a:t>MW averaging </a:t>
            </a:r>
            <a:r>
              <a:rPr lang="en-GB" dirty="0" smtClean="0"/>
              <a:t>kernels)    			</a:t>
            </a:r>
            <a:r>
              <a:rPr lang="en-GB" dirty="0" smtClean="0">
                <a:solidFill>
                  <a:srgbClr val="FF0000"/>
                </a:solidFill>
              </a:rPr>
              <a:t>1299</a:t>
            </a:r>
            <a:endParaRPr lang="en-GB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Bern </a:t>
            </a:r>
            <a:r>
              <a:rPr lang="en-GB" dirty="0"/>
              <a:t>MW data </a:t>
            </a:r>
            <a:r>
              <a:rPr lang="en-GB" dirty="0" smtClean="0"/>
              <a:t>corrected from climatological bias </a:t>
            </a:r>
            <a:r>
              <a:rPr lang="en-GB" dirty="0"/>
              <a:t>with MLS </a:t>
            </a:r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3798</a:t>
            </a:r>
            <a:endParaRPr lang="en-GB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 err="1" smtClean="0"/>
              <a:t>Jungfraujoch</a:t>
            </a:r>
            <a:r>
              <a:rPr lang="en-GB" dirty="0" smtClean="0"/>
              <a:t> </a:t>
            </a:r>
            <a:r>
              <a:rPr lang="en-GB" dirty="0"/>
              <a:t>FTIR data </a:t>
            </a:r>
            <a:r>
              <a:rPr lang="en-GB" dirty="0" smtClean="0"/>
              <a:t>corrected using </a:t>
            </a:r>
            <a:r>
              <a:rPr lang="en-GB" dirty="0"/>
              <a:t>MW a priori </a:t>
            </a:r>
            <a:r>
              <a:rPr lang="en-GB" dirty="0" smtClean="0"/>
              <a:t>profiles   		</a:t>
            </a:r>
            <a:r>
              <a:rPr lang="en-GB" dirty="0" smtClean="0">
                <a:solidFill>
                  <a:srgbClr val="FF0000"/>
                </a:solidFill>
              </a:rPr>
              <a:t>1169</a:t>
            </a:r>
            <a:endParaRPr lang="en-GB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/>
              <a:t>Smoothed OHP ozone </a:t>
            </a:r>
            <a:r>
              <a:rPr lang="en-GB" dirty="0" err="1"/>
              <a:t>sonde</a:t>
            </a:r>
            <a:r>
              <a:rPr lang="en-GB" dirty="0"/>
              <a:t> data </a:t>
            </a:r>
            <a:r>
              <a:rPr lang="en-GB" dirty="0" smtClean="0"/>
              <a:t>(</a:t>
            </a:r>
            <a:r>
              <a:rPr lang="en-GB" dirty="0" err="1" smtClean="0"/>
              <a:t>Jungfraujoch</a:t>
            </a:r>
            <a:r>
              <a:rPr lang="en-GB" dirty="0" smtClean="0"/>
              <a:t> </a:t>
            </a:r>
            <a:r>
              <a:rPr lang="en-GB" dirty="0"/>
              <a:t>FTIR averaging </a:t>
            </a:r>
            <a:r>
              <a:rPr lang="en-GB" dirty="0" smtClean="0"/>
              <a:t>kernels)    	  </a:t>
            </a:r>
            <a:r>
              <a:rPr lang="en-GB" dirty="0" smtClean="0">
                <a:solidFill>
                  <a:srgbClr val="FF0000"/>
                </a:solidFill>
              </a:rPr>
              <a:t>448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Smoothed </a:t>
            </a:r>
            <a:r>
              <a:rPr lang="en-GB" dirty="0" err="1"/>
              <a:t>Payerne</a:t>
            </a:r>
            <a:r>
              <a:rPr lang="en-GB" dirty="0"/>
              <a:t> ozone </a:t>
            </a:r>
            <a:r>
              <a:rPr lang="en-GB" dirty="0" err="1"/>
              <a:t>sonde</a:t>
            </a:r>
            <a:r>
              <a:rPr lang="en-GB" dirty="0"/>
              <a:t> data </a:t>
            </a:r>
            <a:r>
              <a:rPr lang="en-GB" dirty="0" smtClean="0"/>
              <a:t>(</a:t>
            </a:r>
            <a:r>
              <a:rPr lang="en-GB" dirty="0" err="1" smtClean="0"/>
              <a:t>Jungfraujoch</a:t>
            </a:r>
            <a:r>
              <a:rPr lang="en-GB" dirty="0" smtClean="0"/>
              <a:t> </a:t>
            </a:r>
            <a:r>
              <a:rPr lang="en-GB" dirty="0"/>
              <a:t>FTIR averaging </a:t>
            </a:r>
            <a:r>
              <a:rPr lang="en-GB" dirty="0" smtClean="0"/>
              <a:t>kernels)  	</a:t>
            </a:r>
            <a:r>
              <a:rPr lang="en-GB" dirty="0" smtClean="0">
                <a:solidFill>
                  <a:srgbClr val="FF0000"/>
                </a:solidFill>
              </a:rPr>
              <a:t>1521</a:t>
            </a:r>
            <a:endParaRPr lang="en-GB" dirty="0"/>
          </a:p>
        </p:txBody>
      </p:sp>
      <p:pic>
        <p:nvPicPr>
          <p:cNvPr id="8" name="Image 7" descr="Macintosh HD:Users:sophgodi:Documents:MATLAB:NORS:WP6_NORS:plots4report:Alpine:timesereies2D:plot_Merge_T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"/>
          <a:stretch/>
        </p:blipFill>
        <p:spPr bwMode="auto">
          <a:xfrm>
            <a:off x="247720" y="4063997"/>
            <a:ext cx="4804058" cy="2088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Macintosh HD:Users:sophgodi:Documents:MATLAB:NORS:WP6_NORS:Stations_Alpine:plots:plots:winter:Alpine plot_10_2_20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33" y="3229575"/>
            <a:ext cx="1946910" cy="299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Macintosh HD:Users:sophgodi:Documents:MATLAB:NORS:WP6_NORS:Stations_Alpine:plots:plots:winter:Alpine plot_8_12_200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05" y="3234019"/>
            <a:ext cx="1941195" cy="29864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20889" y="2963333"/>
            <a:ext cx="3683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>
                <a:solidFill>
                  <a:srgbClr val="FF0000"/>
                </a:solidFill>
              </a:rPr>
              <a:t>Coincidences</a:t>
            </a:r>
            <a:r>
              <a:rPr lang="fr-FR" u="sng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0000"/>
                </a:solidFill>
              </a:rPr>
              <a:t>1389    </a:t>
            </a:r>
            <a:r>
              <a:rPr lang="fr-FR" dirty="0">
                <a:solidFill>
                  <a:srgbClr val="FF0000"/>
                </a:solidFill>
              </a:rPr>
              <a:t>m</a:t>
            </a:r>
            <a:r>
              <a:rPr lang="fr-FR" dirty="0" smtClean="0">
                <a:solidFill>
                  <a:srgbClr val="FF0000"/>
                </a:solidFill>
              </a:rPr>
              <a:t>ore </a:t>
            </a:r>
            <a:r>
              <a:rPr lang="fr-FR" dirty="0" err="1" smtClean="0">
                <a:solidFill>
                  <a:srgbClr val="FF0000"/>
                </a:solidFill>
              </a:rPr>
              <a:t>than</a:t>
            </a:r>
            <a:r>
              <a:rPr lang="fr-FR" dirty="0" smtClean="0">
                <a:solidFill>
                  <a:srgbClr val="FF0000"/>
                </a:solidFill>
              </a:rPr>
              <a:t> 2  </a:t>
            </a:r>
            <a:r>
              <a:rPr lang="fr-FR" dirty="0" err="1" smtClean="0">
                <a:solidFill>
                  <a:srgbClr val="FF0000"/>
                </a:solidFill>
              </a:rPr>
              <a:t>meas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869      </a:t>
            </a:r>
            <a:r>
              <a:rPr lang="fr-FR" dirty="0">
                <a:solidFill>
                  <a:srgbClr val="FF0000"/>
                </a:solidFill>
              </a:rPr>
              <a:t>m</a:t>
            </a:r>
            <a:r>
              <a:rPr lang="fr-FR" dirty="0" smtClean="0">
                <a:solidFill>
                  <a:srgbClr val="FF0000"/>
                </a:solidFill>
              </a:rPr>
              <a:t>ore </a:t>
            </a:r>
            <a:r>
              <a:rPr lang="fr-FR" dirty="0" err="1" smtClean="0">
                <a:solidFill>
                  <a:srgbClr val="FF0000"/>
                </a:solidFill>
              </a:rPr>
              <a:t>than</a:t>
            </a:r>
            <a:r>
              <a:rPr lang="fr-FR" dirty="0" smtClean="0">
                <a:solidFill>
                  <a:srgbClr val="FF0000"/>
                </a:solidFill>
              </a:rPr>
              <a:t> 3 </a:t>
            </a:r>
            <a:r>
              <a:rPr lang="fr-FR" dirty="0" err="1" smtClean="0">
                <a:solidFill>
                  <a:srgbClr val="FF0000"/>
                </a:solidFill>
              </a:rPr>
              <a:t>meas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1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9702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608"/>
          </a:xfrm>
        </p:spPr>
        <p:txBody>
          <a:bodyPr/>
          <a:lstStyle/>
          <a:p>
            <a:r>
              <a:rPr lang="fr-FR" sz="3600" b="1" dirty="0" smtClean="0"/>
              <a:t>Alpine station </a:t>
            </a:r>
            <a:endParaRPr lang="fr-FR" sz="3600" b="1" dirty="0"/>
          </a:p>
        </p:txBody>
      </p:sp>
      <p:pic>
        <p:nvPicPr>
          <p:cNvPr id="8" name="Image 7" descr="Macintosh HD:Users:sophgodi:Documents:MATLAB:NORS:WP6_NORS:plots4report:Alpine:anomaly1d_all_instruments:layerm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9" y="1326444"/>
            <a:ext cx="4402666" cy="148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Macintosh HD:Users:sophgodi:Documents:MATLAB:NORS:WP6_NORS:plots4report:Alpine:anomaly1d_all_instruments:layerm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222"/>
            <a:ext cx="4318000" cy="1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Macintosh HD:Users:sophgodi:Documents:MATLAB:NORS:WP6_NORS:plots4report:Alpine:anomaly1d_all_instruments:layerM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797777"/>
            <a:ext cx="4416776" cy="146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98" y="1322775"/>
            <a:ext cx="4519614" cy="1471225"/>
          </a:xfrm>
          <a:prstGeom prst="rect">
            <a:avLst/>
          </a:prstGeom>
        </p:spPr>
      </p:pic>
      <p:pic>
        <p:nvPicPr>
          <p:cNvPr id="12" name="Image 11" descr="Macintosh HD:Users:sophgodi:Documents:MATLAB:NORS:WP6_NORS:plots4report:Alpine:Anomaly1D_merged_sat:layerM2sat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24" y="2921458"/>
            <a:ext cx="4827975" cy="166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Macintosh HD:Users:sophgodi:Documents:MATLAB:NORS:WP6_NORS:plots4report:Alpine:Anomaly1D_merged_sat:layerM1sat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91" y="4811890"/>
            <a:ext cx="4517531" cy="1410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39889" y="945444"/>
            <a:ext cx="37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merged</a:t>
            </a:r>
            <a:r>
              <a:rPr lang="fr-FR" dirty="0" smtClean="0"/>
              <a:t> O3 vs </a:t>
            </a:r>
            <a:r>
              <a:rPr lang="fr-FR" dirty="0" err="1" smtClean="0"/>
              <a:t>individual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526842" y="970844"/>
            <a:ext cx="37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merged</a:t>
            </a:r>
            <a:r>
              <a:rPr lang="fr-FR" dirty="0" smtClean="0"/>
              <a:t> O3 vs MLS</a:t>
            </a:r>
            <a:endParaRPr lang="fr-FR" dirty="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1269" y="1529104"/>
            <a:ext cx="99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35 – 40 km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9847" y="3193899"/>
            <a:ext cx="99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25 – 30 km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46781" y="5000742"/>
            <a:ext cx="99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15 – 20 km</a:t>
            </a:r>
            <a:endParaRPr lang="fr-FR" sz="1200" dirty="0"/>
          </a:p>
        </p:txBody>
      </p:sp>
      <p:cxnSp>
        <p:nvCxnSpPr>
          <p:cNvPr id="18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9717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741"/>
          </a:xfrm>
        </p:spPr>
        <p:txBody>
          <a:bodyPr/>
          <a:lstStyle/>
          <a:p>
            <a:r>
              <a:rPr lang="fr-FR" sz="3600" b="1" dirty="0" smtClean="0"/>
              <a:t>Alpine station </a:t>
            </a:r>
            <a:endParaRPr lang="fr-FR" sz="3600" b="1" dirty="0"/>
          </a:p>
        </p:txBody>
      </p:sp>
      <p:pic>
        <p:nvPicPr>
          <p:cNvPr id="6" name="Image 5" descr="Macintosh HD:Users:sophgodi:Documents:MATLAB:NORS:WP6_NORS:plots4report:Alpine:AlpinePartialColumn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8" y="1668253"/>
            <a:ext cx="5194158" cy="219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Macintosh HD:Users:sophgodi:Documents:MATLAB:NORS:WP6_NORS:plots4report:Alpine:TotColCompAlpin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31" y="4364813"/>
            <a:ext cx="5673936" cy="18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65667" y="1185333"/>
            <a:ext cx="464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Ozone partial </a:t>
            </a:r>
            <a:r>
              <a:rPr lang="fr-FR" u="sng" dirty="0" err="1" smtClean="0"/>
              <a:t>columns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775179" y="3948288"/>
            <a:ext cx="68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u="sng" dirty="0" err="1" smtClean="0"/>
              <a:t>Comparison</a:t>
            </a:r>
            <a:r>
              <a:rPr lang="fr-FR" u="sng" dirty="0" smtClean="0"/>
              <a:t> of total ozone </a:t>
            </a:r>
            <a:r>
              <a:rPr lang="fr-FR" u="sng" dirty="0" err="1" smtClean="0"/>
              <a:t>columns</a:t>
            </a:r>
            <a:r>
              <a:rPr lang="fr-FR" u="sng" dirty="0" smtClean="0"/>
              <a:t> </a:t>
            </a:r>
            <a:r>
              <a:rPr lang="fr-FR" u="sng" dirty="0" err="1" smtClean="0"/>
              <a:t>with</a:t>
            </a:r>
            <a:r>
              <a:rPr lang="fr-FR" u="sng" dirty="0" smtClean="0"/>
              <a:t> SAOZ </a:t>
            </a:r>
            <a:r>
              <a:rPr lang="fr-FR" u="sng" dirty="0" err="1" smtClean="0"/>
              <a:t>measuremen</a:t>
            </a:r>
            <a:r>
              <a:rPr lang="fr-FR" dirty="0" err="1" smtClean="0"/>
              <a:t>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7221" y="1763889"/>
            <a:ext cx="285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smtClean="0"/>
              <a:t>tropopause altitude </a:t>
            </a:r>
            <a:r>
              <a:rPr lang="fr-FR" dirty="0" err="1" smtClean="0"/>
              <a:t>using</a:t>
            </a:r>
            <a:r>
              <a:rPr lang="fr-FR" dirty="0" smtClean="0"/>
              <a:t> NCEP data</a:t>
            </a:r>
            <a:endParaRPr lang="fr-FR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0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7650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633008"/>
          </a:xfrm>
        </p:spPr>
        <p:txBody>
          <a:bodyPr/>
          <a:lstStyle/>
          <a:p>
            <a:r>
              <a:rPr lang="fr-FR" sz="3600" b="1" dirty="0" err="1" smtClean="0"/>
              <a:t>NyAlesund</a:t>
            </a:r>
            <a:r>
              <a:rPr lang="fr-FR" sz="3600" b="1" dirty="0" smtClean="0"/>
              <a:t> (</a:t>
            </a:r>
            <a:r>
              <a:rPr lang="fr-FR" sz="3600" b="1" dirty="0" err="1" smtClean="0"/>
              <a:t>Norway</a:t>
            </a:r>
            <a:r>
              <a:rPr lang="fr-FR" sz="3600" b="1" dirty="0" smtClean="0"/>
              <a:t>)</a:t>
            </a:r>
            <a:endParaRPr lang="fr-FR" sz="3600" b="1" dirty="0"/>
          </a:p>
        </p:txBody>
      </p:sp>
      <p:pic>
        <p:nvPicPr>
          <p:cNvPr id="2" name="Image 1" descr="Ny-Alesund plot_22_12_20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6" y="2725527"/>
            <a:ext cx="2404541" cy="37017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5220" y="1058334"/>
            <a:ext cx="89887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u="sng" dirty="0" smtClean="0"/>
              <a:t>Merged ozone profile data:</a:t>
            </a:r>
            <a:r>
              <a:rPr lang="en-GB" dirty="0" smtClean="0"/>
              <a:t>						</a:t>
            </a: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u="sng" dirty="0" smtClean="0"/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nb</a:t>
            </a:r>
            <a:r>
              <a:rPr lang="en-GB" u="sng" dirty="0" smtClean="0">
                <a:solidFill>
                  <a:srgbClr val="FF0000"/>
                </a:solidFill>
              </a:rPr>
              <a:t> of meas.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en-GB" dirty="0" smtClean="0"/>
              <a:t>Smoothed </a:t>
            </a:r>
            <a:r>
              <a:rPr lang="en-GB" dirty="0" err="1"/>
              <a:t>lidar</a:t>
            </a:r>
            <a:r>
              <a:rPr lang="en-GB" dirty="0"/>
              <a:t> data </a:t>
            </a:r>
            <a:r>
              <a:rPr lang="en-GB" dirty="0" smtClean="0"/>
              <a:t>(MW </a:t>
            </a:r>
            <a:r>
              <a:rPr lang="en-GB" dirty="0"/>
              <a:t>averaging </a:t>
            </a:r>
            <a:r>
              <a:rPr lang="en-GB" dirty="0" smtClean="0"/>
              <a:t>kernels)    				  </a:t>
            </a:r>
            <a:r>
              <a:rPr lang="en-GB" dirty="0" smtClean="0">
                <a:solidFill>
                  <a:srgbClr val="FF0000"/>
                </a:solidFill>
              </a:rPr>
              <a:t>129</a:t>
            </a:r>
            <a:endParaRPr lang="en-GB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MW </a:t>
            </a:r>
            <a:r>
              <a:rPr lang="en-GB" dirty="0"/>
              <a:t>data </a:t>
            </a:r>
            <a:r>
              <a:rPr lang="en-GB" dirty="0" smtClean="0"/>
              <a:t>corrected from bias </a:t>
            </a:r>
            <a:r>
              <a:rPr lang="en-GB" dirty="0"/>
              <a:t>with MLS </a:t>
            </a:r>
            <a:r>
              <a:rPr lang="en-GB" dirty="0" smtClean="0"/>
              <a:t>data         				</a:t>
            </a:r>
            <a:r>
              <a:rPr lang="en-GB" dirty="0" smtClean="0">
                <a:solidFill>
                  <a:srgbClr val="FF0000"/>
                </a:solidFill>
              </a:rPr>
              <a:t>1216</a:t>
            </a:r>
            <a:endParaRPr lang="en-GB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FTIR </a:t>
            </a:r>
            <a:r>
              <a:rPr lang="en-GB" dirty="0"/>
              <a:t>data </a:t>
            </a:r>
            <a:r>
              <a:rPr lang="en-GB" dirty="0" smtClean="0"/>
              <a:t>								    </a:t>
            </a:r>
            <a:r>
              <a:rPr lang="en-GB" dirty="0" smtClean="0">
                <a:solidFill>
                  <a:srgbClr val="FF0000"/>
                </a:solidFill>
              </a:rPr>
              <a:t>83</a:t>
            </a:r>
            <a:endParaRPr lang="en-GB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/>
              <a:t>Smoothed </a:t>
            </a:r>
            <a:r>
              <a:rPr lang="en-GB" dirty="0" smtClean="0"/>
              <a:t>ozone </a:t>
            </a:r>
            <a:r>
              <a:rPr lang="en-GB" dirty="0" err="1"/>
              <a:t>sonde</a:t>
            </a:r>
            <a:r>
              <a:rPr lang="en-GB" dirty="0"/>
              <a:t> data </a:t>
            </a:r>
            <a:r>
              <a:rPr lang="en-GB" dirty="0" smtClean="0"/>
              <a:t>(FTIR </a:t>
            </a:r>
            <a:r>
              <a:rPr lang="en-GB" dirty="0"/>
              <a:t>averaging </a:t>
            </a:r>
            <a:r>
              <a:rPr lang="en-GB" dirty="0" smtClean="0"/>
              <a:t>kernels)    			  </a:t>
            </a:r>
            <a:r>
              <a:rPr lang="en-GB" dirty="0" smtClean="0">
                <a:solidFill>
                  <a:srgbClr val="FF0000"/>
                </a:solidFill>
              </a:rPr>
              <a:t>811</a:t>
            </a:r>
            <a:endParaRPr lang="en-GB" dirty="0"/>
          </a:p>
        </p:txBody>
      </p:sp>
      <p:pic>
        <p:nvPicPr>
          <p:cNvPr id="8" name="Image 7" descr="Macintosh HD:Users:sophgodi:Documents:MATLAB:NORS:WP6_NORS:plots4report:NyAlesund:timeseries2D:plot_Merge_T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3" y="3654772"/>
            <a:ext cx="5573889" cy="28645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461000" y="2610556"/>
            <a:ext cx="316088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>
                <a:solidFill>
                  <a:srgbClr val="FF0000"/>
                </a:solidFill>
              </a:rPr>
              <a:t>Coincidences</a:t>
            </a:r>
            <a:r>
              <a:rPr lang="fr-FR" u="sng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0000"/>
                </a:solidFill>
              </a:rPr>
              <a:t>310    </a:t>
            </a:r>
            <a:r>
              <a:rPr lang="fr-FR" dirty="0">
                <a:solidFill>
                  <a:srgbClr val="FF0000"/>
                </a:solidFill>
              </a:rPr>
              <a:t>m</a:t>
            </a:r>
            <a:r>
              <a:rPr lang="fr-FR" dirty="0" smtClean="0">
                <a:solidFill>
                  <a:srgbClr val="FF0000"/>
                </a:solidFill>
              </a:rPr>
              <a:t>ore </a:t>
            </a:r>
            <a:r>
              <a:rPr lang="fr-FR" dirty="0" err="1" smtClean="0">
                <a:solidFill>
                  <a:srgbClr val="FF0000"/>
                </a:solidFill>
              </a:rPr>
              <a:t>than</a:t>
            </a:r>
            <a:r>
              <a:rPr lang="fr-FR" dirty="0" smtClean="0">
                <a:solidFill>
                  <a:srgbClr val="FF0000"/>
                </a:solidFill>
              </a:rPr>
              <a:t> 2  </a:t>
            </a:r>
            <a:r>
              <a:rPr lang="fr-FR" dirty="0" err="1" smtClean="0">
                <a:solidFill>
                  <a:srgbClr val="FF0000"/>
                </a:solidFill>
              </a:rPr>
              <a:t>meas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17      More </a:t>
            </a:r>
            <a:r>
              <a:rPr lang="fr-FR" dirty="0" err="1" smtClean="0">
                <a:solidFill>
                  <a:srgbClr val="FF0000"/>
                </a:solidFill>
              </a:rPr>
              <a:t>than</a:t>
            </a:r>
            <a:r>
              <a:rPr lang="fr-FR" dirty="0" smtClean="0">
                <a:solidFill>
                  <a:srgbClr val="FF0000"/>
                </a:solidFill>
              </a:rPr>
              <a:t> 3 </a:t>
            </a:r>
            <a:r>
              <a:rPr lang="fr-FR" dirty="0" err="1" smtClean="0">
                <a:solidFill>
                  <a:srgbClr val="FF0000"/>
                </a:solidFill>
              </a:rPr>
              <a:t>meas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0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3064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9941"/>
          </a:xfrm>
        </p:spPr>
        <p:txBody>
          <a:bodyPr/>
          <a:lstStyle/>
          <a:p>
            <a:r>
              <a:rPr lang="fr-FR" sz="3600" b="1" dirty="0" err="1" smtClean="0"/>
              <a:t>Ny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Alesund</a:t>
            </a:r>
            <a:endParaRPr lang="fr-FR" sz="3600" b="1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9" y="1446036"/>
            <a:ext cx="4460240" cy="1454150"/>
          </a:xfrm>
          <a:prstGeom prst="rect">
            <a:avLst/>
          </a:prstGeom>
        </p:spPr>
      </p:pic>
      <p:pic>
        <p:nvPicPr>
          <p:cNvPr id="6" name="Image 5" descr="Macintosh HD:Users:sophgodi:Documents:MATLAB:NORS:WP6_NORS:plots4report:NyAlesund:anomaly1d_all_instruments:layerM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" y="2898528"/>
            <a:ext cx="4460240" cy="14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Macintosh HD:Users:sophgodi:Documents:MATLAB:NORS:WP6_NORS:plots4report:NyAlesund:anomaly1d_all_instruments:layerM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972"/>
            <a:ext cx="4460240" cy="14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0" y="1441061"/>
            <a:ext cx="4688840" cy="154876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22" y="2866283"/>
            <a:ext cx="4688840" cy="1548765"/>
          </a:xfrm>
          <a:prstGeom prst="rect">
            <a:avLst/>
          </a:prstGeom>
        </p:spPr>
      </p:pic>
      <p:pic>
        <p:nvPicPr>
          <p:cNvPr id="10" name="Image 9" descr="Macintosh HD:Users:sophgodi:Documents:MATLAB:NORS:WP6_NORS:plots4report:NyAlesund:Anomaly1D_merged_sat:layerM1sat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60" y="4572458"/>
            <a:ext cx="4688840" cy="1551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239889" y="945444"/>
            <a:ext cx="37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merged</a:t>
            </a:r>
            <a:r>
              <a:rPr lang="fr-FR" dirty="0" smtClean="0"/>
              <a:t> O3 vs </a:t>
            </a:r>
            <a:r>
              <a:rPr lang="fr-FR" dirty="0" err="1" smtClean="0"/>
              <a:t>individual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46511" y="1027289"/>
            <a:ext cx="37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merged</a:t>
            </a:r>
            <a:r>
              <a:rPr lang="fr-FR" dirty="0" smtClean="0"/>
              <a:t> O3 vs MLS</a:t>
            </a:r>
            <a:endParaRPr lang="fr-FR" dirty="0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89346" y="4666502"/>
            <a:ext cx="99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15 – 20 km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4407" y="3070558"/>
            <a:ext cx="99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</a:t>
            </a:r>
            <a:r>
              <a:rPr lang="fr-FR" sz="1200" dirty="0" smtClean="0"/>
              <a:t>5 – 30 km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22766" y="1616652"/>
            <a:ext cx="99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35 – 40 km</a:t>
            </a:r>
            <a:endParaRPr lang="fr-FR" sz="1200" dirty="0"/>
          </a:p>
        </p:txBody>
      </p:sp>
      <p:cxnSp>
        <p:nvCxnSpPr>
          <p:cNvPr id="17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489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9941"/>
          </a:xfrm>
        </p:spPr>
        <p:txBody>
          <a:bodyPr/>
          <a:lstStyle/>
          <a:p>
            <a:r>
              <a:rPr lang="fr-FR" sz="3600" b="1" dirty="0" err="1" smtClean="0"/>
              <a:t>Iza</a:t>
            </a:r>
            <a:r>
              <a:rPr lang="en-US" sz="3600" b="1" dirty="0" err="1" smtClean="0"/>
              <a:t>ñ</a:t>
            </a:r>
            <a:r>
              <a:rPr lang="fr-FR" sz="3600" b="1" dirty="0" smtClean="0"/>
              <a:t>a and La Réunion Island</a:t>
            </a:r>
            <a:endParaRPr lang="fr-FR" sz="3600" b="1" dirty="0"/>
          </a:p>
        </p:txBody>
      </p:sp>
      <p:pic>
        <p:nvPicPr>
          <p:cNvPr id="5" name="Image 4" descr="Macintosh HD:Users:sophgodi:Documents:MATLAB:NORS:WP6_NORS:plots4report:Izana:Merged_monmeans2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8001"/>
            <a:ext cx="5206999" cy="2100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38665" y="1016001"/>
            <a:ext cx="843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n-lt"/>
              </a:rPr>
              <a:t>Only</a:t>
            </a:r>
            <a:r>
              <a:rPr lang="fr-FR" sz="2000" dirty="0" smtClean="0">
                <a:latin typeface="+mn-lt"/>
              </a:rPr>
              <a:t> FTIR and ozone sondes </a:t>
            </a:r>
            <a:r>
              <a:rPr lang="fr-FR" sz="2000" dirty="0" err="1" smtClean="0">
                <a:latin typeface="+mn-lt"/>
              </a:rPr>
              <a:t>measurements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at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both</a:t>
            </a:r>
            <a:r>
              <a:rPr lang="fr-FR" sz="2000" dirty="0" smtClean="0">
                <a:latin typeface="+mn-lt"/>
              </a:rPr>
              <a:t> stations</a:t>
            </a:r>
          </a:p>
          <a:p>
            <a:r>
              <a:rPr lang="fr-FR" sz="2000" dirty="0" smtClean="0">
                <a:latin typeface="+mn-lt"/>
              </a:rPr>
              <a:t>few ozone lidar </a:t>
            </a:r>
            <a:r>
              <a:rPr lang="fr-FR" sz="2000" dirty="0" err="1" smtClean="0">
                <a:latin typeface="+mn-lt"/>
              </a:rPr>
              <a:t>measurements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at</a:t>
            </a:r>
            <a:r>
              <a:rPr lang="fr-FR" sz="2000" dirty="0" smtClean="0">
                <a:latin typeface="+mn-lt"/>
              </a:rPr>
              <a:t> La Réunion Island over the </a:t>
            </a:r>
            <a:r>
              <a:rPr lang="fr-FR" sz="2000" dirty="0" err="1" smtClean="0">
                <a:latin typeface="+mn-lt"/>
              </a:rPr>
              <a:t>period</a:t>
            </a:r>
            <a:endParaRPr lang="fr-FR" sz="2000" dirty="0">
              <a:latin typeface="+mn-lt"/>
            </a:endParaRPr>
          </a:p>
        </p:txBody>
      </p:sp>
      <p:pic>
        <p:nvPicPr>
          <p:cNvPr id="6" name="Image 5" descr="Macintosh HD:Users:sophgodi:Documents:MATLAB:NORS:WP6_NORS:plots4report:Reunion:merged_monmeans2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8" y="3853956"/>
            <a:ext cx="5053754" cy="2129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602111" y="1735667"/>
            <a:ext cx="230011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Iza</a:t>
            </a:r>
            <a:r>
              <a:rPr lang="en-US" dirty="0" err="1" smtClean="0"/>
              <a:t>ñ</a:t>
            </a:r>
            <a:r>
              <a:rPr lang="fr-FR" dirty="0" smtClean="0"/>
              <a:t>a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0000"/>
                </a:solidFill>
              </a:rPr>
              <a:t>362 </a:t>
            </a:r>
            <a:r>
              <a:rPr lang="fr-FR" dirty="0" err="1" smtClean="0">
                <a:solidFill>
                  <a:srgbClr val="FF0000"/>
                </a:solidFill>
              </a:rPr>
              <a:t>coincidences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58556" y="3838222"/>
            <a:ext cx="20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Réunion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0000"/>
                </a:solidFill>
              </a:rPr>
              <a:t>48 </a:t>
            </a:r>
            <a:r>
              <a:rPr lang="fr-FR" dirty="0" err="1" smtClean="0">
                <a:solidFill>
                  <a:srgbClr val="FF0000"/>
                </a:solidFill>
              </a:rPr>
              <a:t>coincidences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9" name="Image 8" descr="Macintosh HD:Users:sophgodi:Documents:MATLAB:NORS:WP6_NORS:plots4report:Reunion:TotColCompReunio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90" y="4543776"/>
            <a:ext cx="4940865" cy="2138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1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00539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164" y="84667"/>
            <a:ext cx="8042276" cy="657137"/>
          </a:xfrm>
        </p:spPr>
        <p:txBody>
          <a:bodyPr/>
          <a:lstStyle/>
          <a:p>
            <a:r>
              <a:rPr lang="fr-FR" sz="3600" b="1" dirty="0" smtClean="0"/>
              <a:t>Conclusions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408" y="939808"/>
            <a:ext cx="8628592" cy="5545659"/>
          </a:xfrm>
        </p:spPr>
        <p:txBody>
          <a:bodyPr/>
          <a:lstStyle/>
          <a:p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ozone profile time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characterized</a:t>
            </a:r>
            <a:r>
              <a:rPr lang="fr-FR" dirty="0" smtClean="0"/>
              <a:t> by </a:t>
            </a:r>
            <a:r>
              <a:rPr lang="fr-FR" dirty="0" err="1" smtClean="0"/>
              <a:t>different</a:t>
            </a:r>
            <a:r>
              <a:rPr lang="fr-FR" dirty="0" smtClean="0"/>
              <a:t> vertical </a:t>
            </a:r>
            <a:r>
              <a:rPr lang="fr-FR" dirty="0" err="1" smtClean="0"/>
              <a:t>resolution</a:t>
            </a:r>
            <a:r>
              <a:rPr lang="fr-FR" dirty="0" smtClean="0"/>
              <a:t> and altitude ranges are </a:t>
            </a:r>
            <a:r>
              <a:rPr lang="fr-FR" dirty="0" err="1" smtClean="0"/>
              <a:t>available</a:t>
            </a:r>
            <a:r>
              <a:rPr lang="fr-FR" dirty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nineties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NDACC stations.</a:t>
            </a:r>
          </a:p>
          <a:p>
            <a:pPr>
              <a:spcBef>
                <a:spcPts val="1200"/>
              </a:spcBef>
            </a:pPr>
            <a:r>
              <a:rPr lang="fr-FR" dirty="0" err="1" smtClean="0"/>
              <a:t>Combined</a:t>
            </a:r>
            <a:r>
              <a:rPr lang="fr-FR" dirty="0" smtClean="0"/>
              <a:t> ozone profile data sets have been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4 NDACC stations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stratospheric</a:t>
            </a:r>
            <a:r>
              <a:rPr lang="fr-FR" dirty="0" smtClean="0"/>
              <a:t> and </a:t>
            </a:r>
            <a:r>
              <a:rPr lang="fr-FR" dirty="0" err="1" smtClean="0"/>
              <a:t>tropospheric</a:t>
            </a:r>
            <a:r>
              <a:rPr lang="fr-FR" dirty="0" smtClean="0"/>
              <a:t> partial </a:t>
            </a:r>
            <a:r>
              <a:rPr lang="fr-FR" dirty="0" err="1" smtClean="0"/>
              <a:t>columns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fr-FR" dirty="0" smtClean="0"/>
              <a:t>Good </a:t>
            </a:r>
            <a:r>
              <a:rPr lang="fr-FR" dirty="0" err="1" smtClean="0"/>
              <a:t>consistency</a:t>
            </a:r>
            <a:r>
              <a:rPr lang="fr-FR" dirty="0" smtClean="0"/>
              <a:t> of the data </a:t>
            </a:r>
            <a:r>
              <a:rPr lang="fr-FR" dirty="0" err="1" smtClean="0"/>
              <a:t>products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satellite </a:t>
            </a:r>
            <a:r>
              <a:rPr lang="fr-FR" dirty="0" err="1" smtClean="0"/>
              <a:t>measurements</a:t>
            </a:r>
            <a:r>
              <a:rPr lang="fr-FR" dirty="0" smtClean="0"/>
              <a:t> and good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total ozone </a:t>
            </a:r>
            <a:r>
              <a:rPr lang="fr-FR" dirty="0" err="1" smtClean="0"/>
              <a:t>measurements</a:t>
            </a:r>
            <a:r>
              <a:rPr lang="fr-FR" dirty="0" smtClean="0"/>
              <a:t> (SAOZ)</a:t>
            </a:r>
          </a:p>
          <a:p>
            <a:pPr>
              <a:spcBef>
                <a:spcPts val="1200"/>
              </a:spcBef>
            </a:pPr>
            <a:r>
              <a:rPr lang="fr-FR" dirty="0"/>
              <a:t>Data </a:t>
            </a:r>
            <a:r>
              <a:rPr lang="fr-FR" dirty="0" err="1"/>
              <a:t>delivered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 smtClean="0"/>
              <a:t>European</a:t>
            </a:r>
            <a:r>
              <a:rPr lang="fr-FR" dirty="0" smtClean="0"/>
              <a:t> NORS </a:t>
            </a:r>
            <a:r>
              <a:rPr lang="fr-FR" dirty="0" err="1"/>
              <a:t>project</a:t>
            </a:r>
            <a:r>
              <a:rPr lang="fr-FR" dirty="0"/>
              <a:t> and </a:t>
            </a:r>
            <a:r>
              <a:rPr lang="fr-FR" dirty="0" err="1"/>
              <a:t>available</a:t>
            </a:r>
            <a:r>
              <a:rPr lang="fr-FR" dirty="0"/>
              <a:t> for use </a:t>
            </a:r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 smtClean="0"/>
              <a:t>request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: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MACC ozone </a:t>
            </a:r>
            <a:r>
              <a:rPr lang="fr-FR" dirty="0" err="1" smtClean="0"/>
              <a:t>products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6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8136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719" y="2483555"/>
            <a:ext cx="8042276" cy="753088"/>
          </a:xfrm>
        </p:spPr>
        <p:txBody>
          <a:bodyPr/>
          <a:lstStyle/>
          <a:p>
            <a:r>
              <a:rPr lang="fr-FR" sz="3600" b="1" dirty="0" err="1" smtClean="0"/>
              <a:t>Thank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you</a:t>
            </a:r>
            <a:r>
              <a:rPr lang="fr-FR" sz="3600" b="1" dirty="0" smtClean="0"/>
              <a:t> for </a:t>
            </a:r>
            <a:r>
              <a:rPr lang="fr-FR" sz="3600" b="1" dirty="0" err="1" smtClean="0"/>
              <a:t>your</a:t>
            </a:r>
            <a:r>
              <a:rPr lang="fr-FR" sz="3600" b="1" dirty="0" smtClean="0"/>
              <a:t> attention!</a:t>
            </a:r>
            <a:endParaRPr lang="fr-FR" sz="36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50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671" y="0"/>
            <a:ext cx="8338782" cy="683099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/>
              <a:t>Background</a:t>
            </a:r>
            <a:endParaRPr lang="fr-FR" sz="3600" b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 bwMode="auto">
          <a:xfrm>
            <a:off x="0" y="1013190"/>
            <a:ext cx="8619067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>
                <a:schemeClr val="accent1"/>
              </a:buClr>
              <a:buSzTx/>
              <a:defRPr/>
            </a:pPr>
            <a:r>
              <a:rPr lang="fr-FR" sz="2200" noProof="0" dirty="0" smtClean="0">
                <a:solidFill>
                  <a:sysClr val="windowText" lastClr="000000"/>
                </a:solidFill>
              </a:rPr>
              <a:t>NDACC: 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Implementation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of 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several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instrumental techniques for the long-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term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measurement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of ozone vertical distribution, 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e.g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. lidar, 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microwave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and FTIR 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spectrometers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    </a:t>
            </a:r>
          </a:p>
          <a:p>
            <a:pPr algn="just">
              <a:spcBef>
                <a:spcPts val="1200"/>
              </a:spcBef>
              <a:buClr>
                <a:schemeClr val="accent1"/>
              </a:buClr>
              <a:buSzTx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MACC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Monitoring </a:t>
            </a:r>
            <a:r>
              <a:rPr lang="fr-FR" sz="2200" kern="0" dirty="0">
                <a:solidFill>
                  <a:sysClr val="windowText" lastClr="000000"/>
                </a:solidFill>
              </a:rPr>
              <a:t>A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ir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Composition and </a:t>
            </a:r>
            <a:r>
              <a:rPr lang="fr-FR" sz="2200" kern="0" dirty="0" err="1">
                <a:solidFill>
                  <a:sysClr val="windowText" lastClr="000000"/>
                </a:solidFill>
              </a:rPr>
              <a:t>C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limate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parameters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European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the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forecast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atmospheric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composition &amp;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related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parameters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global and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regional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scale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fr-FR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Copernicus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programme) </a:t>
            </a:r>
          </a:p>
          <a:p>
            <a:pPr algn="just">
              <a:spcBef>
                <a:spcPts val="1200"/>
              </a:spcBef>
              <a:buClr>
                <a:schemeClr val="accent1"/>
              </a:buClr>
              <a:buSzTx/>
              <a:defRPr/>
            </a:pPr>
            <a:r>
              <a:rPr lang="fr-FR" sz="2200" kern="0" baseline="0" dirty="0" smtClean="0">
                <a:solidFill>
                  <a:sysClr val="windowText" lastClr="000000"/>
                </a:solidFill>
              </a:rPr>
              <a:t>Use of NDACC data to </a:t>
            </a:r>
            <a:r>
              <a:rPr lang="fr-FR" sz="2200" kern="0" baseline="0" dirty="0" err="1" smtClean="0">
                <a:solidFill>
                  <a:sysClr val="windowText" lastClr="000000"/>
                </a:solidFill>
              </a:rPr>
              <a:t>validate</a:t>
            </a:r>
            <a:r>
              <a:rPr lang="fr-FR" sz="2200" kern="0" baseline="0" dirty="0" smtClean="0">
                <a:solidFill>
                  <a:sysClr val="windowText" lastClr="000000"/>
                </a:solidFill>
              </a:rPr>
              <a:t> MACC ozone </a:t>
            </a:r>
            <a:r>
              <a:rPr lang="fr-FR" sz="2200" kern="0" baseline="0" dirty="0" err="1" smtClean="0">
                <a:solidFill>
                  <a:sysClr val="windowText" lastClr="000000"/>
                </a:solidFill>
              </a:rPr>
              <a:t>products</a:t>
            </a:r>
            <a:r>
              <a:rPr lang="fr-FR" sz="2200" kern="0" baseline="0" dirty="0" smtClean="0">
                <a:solidFill>
                  <a:sysClr val="windowText" lastClr="000000"/>
                </a:solidFill>
              </a:rPr>
              <a:t>            (NORS </a:t>
            </a:r>
            <a:r>
              <a:rPr lang="fr-FR" sz="2200" kern="0" baseline="0" dirty="0" err="1" smtClean="0">
                <a:solidFill>
                  <a:sysClr val="windowText" lastClr="000000"/>
                </a:solidFill>
              </a:rPr>
              <a:t>European</a:t>
            </a:r>
            <a:r>
              <a:rPr lang="fr-FR" sz="2200" kern="0" baseline="0" dirty="0" smtClean="0">
                <a:solidFill>
                  <a:sysClr val="windowText" lastClr="000000"/>
                </a:solidFill>
              </a:rPr>
              <a:t> </a:t>
            </a:r>
            <a:r>
              <a:rPr lang="fr-FR" sz="2200" kern="0" baseline="0" dirty="0" err="1" smtClean="0">
                <a:solidFill>
                  <a:sysClr val="windowText" lastClr="000000"/>
                </a:solidFill>
              </a:rPr>
              <a:t>project</a:t>
            </a:r>
            <a:r>
              <a:rPr lang="fr-FR" sz="2200" kern="0" baseline="0" dirty="0" smtClean="0">
                <a:solidFill>
                  <a:sysClr val="windowText" lastClr="000000"/>
                </a:solidFill>
              </a:rPr>
              <a:t>)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er 14"/>
          <p:cNvGrpSpPr/>
          <p:nvPr/>
        </p:nvGrpSpPr>
        <p:grpSpPr>
          <a:xfrm>
            <a:off x="397796" y="4625574"/>
            <a:ext cx="4430926" cy="1878180"/>
            <a:chOff x="457200" y="1222812"/>
            <a:chExt cx="7687733" cy="279885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222812"/>
              <a:ext cx="7687733" cy="2798858"/>
            </a:xfrm>
            <a:prstGeom prst="rect">
              <a:avLst/>
            </a:prstGeom>
          </p:spPr>
        </p:pic>
        <p:sp>
          <p:nvSpPr>
            <p:cNvPr id="17" name="Ellipse 16"/>
            <p:cNvSpPr/>
            <p:nvPr/>
          </p:nvSpPr>
          <p:spPr>
            <a:xfrm>
              <a:off x="4343398" y="2015067"/>
              <a:ext cx="84666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 flipH="1">
              <a:off x="3920062" y="2362197"/>
              <a:ext cx="67734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571985" y="1413894"/>
              <a:ext cx="84666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 flipH="1">
              <a:off x="5367913" y="3276627"/>
              <a:ext cx="67734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291659" y="3259692"/>
              <a:ext cx="87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La Réunion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431233" y="2362194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Izaña</a:t>
              </a:r>
              <a:r>
                <a:rPr lang="fr-FR" sz="1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65118" y="1229228"/>
              <a:ext cx="89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Ny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Alesund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394768" y="1748936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Alpine stations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Image 27" descr="cartes_2010_ 1_500_01_001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3333" r="32179" b="40926"/>
          <a:stretch/>
        </p:blipFill>
        <p:spPr>
          <a:xfrm rot="16200000">
            <a:off x="5882104" y="4560897"/>
            <a:ext cx="1666763" cy="1827479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2606820" y="5238914"/>
            <a:ext cx="4423755" cy="27243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469" y="56444"/>
            <a:ext cx="1360420" cy="839334"/>
          </a:xfrm>
          <a:prstGeom prst="rect">
            <a:avLst/>
          </a:prstGeom>
        </p:spPr>
      </p:pic>
      <p:cxnSp>
        <p:nvCxnSpPr>
          <p:cNvPr id="25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1599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671" y="59764"/>
            <a:ext cx="8338782" cy="683099"/>
          </a:xfrm>
        </p:spPr>
        <p:txBody>
          <a:bodyPr/>
          <a:lstStyle/>
          <a:p>
            <a:pPr>
              <a:defRPr/>
            </a:pPr>
            <a:r>
              <a:rPr lang="fr-FR" sz="3600" b="1" dirty="0" err="1" smtClean="0"/>
              <a:t>Rationale</a:t>
            </a:r>
            <a:r>
              <a:rPr lang="fr-FR" sz="3600" b="1" dirty="0" smtClean="0"/>
              <a:t> of the </a:t>
            </a:r>
            <a:r>
              <a:rPr lang="fr-FR" sz="3600" b="1" dirty="0" err="1" smtClean="0"/>
              <a:t>study</a:t>
            </a:r>
            <a:endParaRPr lang="fr-FR" sz="3600" b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 bwMode="auto">
          <a:xfrm>
            <a:off x="238582" y="986309"/>
            <a:ext cx="89054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sz="2200" noProof="0" dirty="0" err="1" smtClean="0">
                <a:solidFill>
                  <a:sysClr val="windowText" lastClr="000000"/>
                </a:solidFill>
              </a:rPr>
              <a:t>Within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NDACC, the </a:t>
            </a:r>
            <a:r>
              <a:rPr lang="fr-FR" sz="2200" dirty="0">
                <a:solidFill>
                  <a:sysClr val="windowText" lastClr="000000"/>
                </a:solidFill>
              </a:rPr>
              <a:t>v</a:t>
            </a:r>
            <a:r>
              <a:rPr lang="fr-FR" sz="2200" noProof="0" dirty="0" err="1" smtClean="0">
                <a:solidFill>
                  <a:sysClr val="windowText" lastClr="000000"/>
                </a:solidFill>
              </a:rPr>
              <a:t>ariety</a:t>
            </a:r>
            <a:r>
              <a:rPr lang="fr-FR" sz="2200" noProof="0" dirty="0" smtClean="0">
                <a:solidFill>
                  <a:sysClr val="windowText" lastClr="000000"/>
                </a:solidFill>
              </a:rPr>
              <a:t> of ozone profile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measuring</a:t>
            </a:r>
            <a:r>
              <a:rPr lang="fr-FR" sz="2200" dirty="0" smtClean="0">
                <a:solidFill>
                  <a:sysClr val="windowText" lastClr="000000"/>
                </a:solidFill>
              </a:rPr>
              <a:t> techniques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provide</a:t>
            </a:r>
            <a:r>
              <a:rPr lang="fr-FR" sz="2200" dirty="0" smtClean="0">
                <a:solidFill>
                  <a:sysClr val="windowText" lastClr="000000"/>
                </a:solidFill>
              </a:rPr>
              <a:t>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measurements</a:t>
            </a:r>
            <a:r>
              <a:rPr lang="fr-FR" sz="2200" dirty="0" smtClean="0">
                <a:solidFill>
                  <a:sysClr val="windowText" lastClr="000000"/>
                </a:solidFill>
              </a:rPr>
              <a:t> 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with</a:t>
            </a:r>
            <a:r>
              <a:rPr lang="fr-FR" sz="2200" dirty="0" smtClean="0">
                <a:solidFill>
                  <a:sysClr val="windowText" lastClr="000000"/>
                </a:solidFill>
              </a:rPr>
              <a:t>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different</a:t>
            </a:r>
            <a:r>
              <a:rPr lang="fr-FR" sz="2200" dirty="0" smtClean="0">
                <a:solidFill>
                  <a:sysClr val="windowText" lastClr="000000"/>
                </a:solidFill>
              </a:rPr>
              <a:t> altitude range, vertical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resolution</a:t>
            </a:r>
            <a:r>
              <a:rPr lang="fr-FR" sz="2200" dirty="0" smtClean="0">
                <a:solidFill>
                  <a:sysClr val="windowText" lastClr="000000"/>
                </a:solidFill>
              </a:rPr>
              <a:t>, </a:t>
            </a:r>
            <a:r>
              <a:rPr lang="fr-FR" sz="2200" dirty="0" err="1" smtClean="0">
                <a:solidFill>
                  <a:sysClr val="windowText" lastClr="000000"/>
                </a:solidFill>
              </a:rPr>
              <a:t>uncertainty</a:t>
            </a:r>
            <a:r>
              <a:rPr lang="fr-FR" sz="2200" dirty="0" smtClean="0">
                <a:solidFill>
                  <a:sysClr val="windowText" lastClr="000000"/>
                </a:solidFill>
              </a:rPr>
              <a:t>, etc...</a:t>
            </a:r>
          </a:p>
        </p:txBody>
      </p:sp>
      <p:pic>
        <p:nvPicPr>
          <p:cNvPr id="3" name="Image 2" descr="Ny-Alesund plot_16_2_20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87659" y="2406192"/>
            <a:ext cx="2725254" cy="2097729"/>
          </a:xfrm>
          <a:prstGeom prst="rect">
            <a:avLst/>
          </a:prstGeom>
        </p:spPr>
      </p:pic>
      <p:pic>
        <p:nvPicPr>
          <p:cNvPr id="4" name="Image 3" descr="Ny-Alesund plot_28_8_200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25216" y="2432188"/>
            <a:ext cx="2693048" cy="20729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61820" y="2348041"/>
            <a:ext cx="256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Example</a:t>
            </a:r>
            <a:r>
              <a:rPr lang="fr-FR" i="1" dirty="0" smtClean="0"/>
              <a:t> of ozone profile </a:t>
            </a:r>
            <a:r>
              <a:rPr lang="fr-FR" i="1" dirty="0" err="1" smtClean="0"/>
              <a:t>measurements</a:t>
            </a:r>
            <a:r>
              <a:rPr lang="fr-FR" i="1" dirty="0" smtClean="0"/>
              <a:t> </a:t>
            </a:r>
            <a:r>
              <a:rPr lang="fr-FR" i="1" dirty="0" err="1" smtClean="0"/>
              <a:t>at</a:t>
            </a:r>
            <a:r>
              <a:rPr lang="fr-FR" i="1" dirty="0" smtClean="0"/>
              <a:t> </a:t>
            </a:r>
            <a:r>
              <a:rPr lang="fr-FR" i="1" dirty="0" err="1" smtClean="0"/>
              <a:t>NyAlesund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56708" y="3671365"/>
            <a:ext cx="9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sonde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8043" y="3064588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lidar</a:t>
            </a:r>
            <a:endParaRPr lang="fr-FR" dirty="0">
              <a:solidFill>
                <a:srgbClr val="0099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1487" y="2514255"/>
            <a:ext cx="7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47887" y="2553766"/>
            <a:ext cx="7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34997" y="3739099"/>
            <a:ext cx="9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sonde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54841" y="3058944"/>
            <a:ext cx="7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169B2"/>
                </a:solidFill>
              </a:rPr>
              <a:t>FTIR</a:t>
            </a:r>
            <a:endParaRPr lang="fr-FR" dirty="0">
              <a:solidFill>
                <a:srgbClr val="9169B2"/>
              </a:solidFill>
            </a:endParaRPr>
          </a:p>
        </p:txBody>
      </p:sp>
      <p:sp>
        <p:nvSpPr>
          <p:cNvPr id="9" name="Flèche à angle droit 8"/>
          <p:cNvSpPr/>
          <p:nvPr/>
        </p:nvSpPr>
        <p:spPr>
          <a:xfrm rot="5400000">
            <a:off x="590572" y="4506360"/>
            <a:ext cx="529118" cy="76199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77500" y="4516779"/>
            <a:ext cx="779877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smtClean="0">
                <a:latin typeface="+mn-lt"/>
                <a:cs typeface="Arial"/>
              </a:rPr>
              <a:t>Objectives</a:t>
            </a:r>
            <a:r>
              <a:rPr lang="fr-FR" sz="2000" dirty="0" smtClean="0">
                <a:latin typeface="+mn-lt"/>
              </a:rPr>
              <a:t> </a:t>
            </a:r>
          </a:p>
          <a:p>
            <a:pPr marL="271463" indent="-271463">
              <a:spcBef>
                <a:spcPts val="600"/>
              </a:spcBef>
              <a:buFont typeface="Arial"/>
              <a:buChar char="•"/>
            </a:pPr>
            <a:r>
              <a:rPr lang="fr-FR" sz="2200" kern="0" dirty="0" err="1">
                <a:solidFill>
                  <a:sysClr val="windowText" lastClr="000000"/>
                </a:solidFill>
                <a:latin typeface="+mn-lt"/>
              </a:rPr>
              <a:t>D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evelop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fr-FR" sz="2200" kern="0" dirty="0">
                <a:solidFill>
                  <a:sysClr val="windowText" lastClr="000000"/>
                </a:solidFill>
                <a:latin typeface="+mn-lt"/>
              </a:rPr>
              <a:t>a </a:t>
            </a:r>
            <a:r>
              <a:rPr lang="fr-FR" sz="2200" kern="0" dirty="0" err="1">
                <a:solidFill>
                  <a:sysClr val="windowText" lastClr="000000"/>
                </a:solidFill>
                <a:latin typeface="+mn-lt"/>
              </a:rPr>
              <a:t>methodology</a:t>
            </a:r>
            <a:r>
              <a:rPr lang="fr-FR" sz="22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for 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combining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the 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various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data sets and </a:t>
            </a:r>
            <a:r>
              <a:rPr lang="fr-FR" sz="2200" kern="0" dirty="0" err="1">
                <a:solidFill>
                  <a:sysClr val="windowText" lastClr="000000"/>
                </a:solidFill>
                <a:latin typeface="+mn-lt"/>
              </a:rPr>
              <a:t>provide</a:t>
            </a:r>
            <a:r>
              <a:rPr lang="fr-FR" sz="2200" kern="0" dirty="0">
                <a:solidFill>
                  <a:sysClr val="windowText" lastClr="000000"/>
                </a:solidFill>
                <a:latin typeface="+mn-lt"/>
              </a:rPr>
              <a:t> consistent ozone vertical distribution time </a:t>
            </a:r>
            <a:r>
              <a:rPr lang="fr-FR" sz="2200" kern="0" dirty="0" err="1">
                <a:solidFill>
                  <a:sysClr val="windowText" lastClr="000000"/>
                </a:solidFill>
                <a:latin typeface="+mn-lt"/>
              </a:rPr>
              <a:t>series</a:t>
            </a:r>
            <a:r>
              <a:rPr lang="fr-FR" sz="22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for MACC ozone 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fields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validation</a:t>
            </a:r>
          </a:p>
          <a:p>
            <a:pPr marL="271463" indent="-271463">
              <a:spcBef>
                <a:spcPts val="1200"/>
              </a:spcBef>
              <a:buFont typeface="Arial"/>
              <a:buChar char="•"/>
            </a:pP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Provide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easy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to use ozone data 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series</a:t>
            </a:r>
            <a:r>
              <a:rPr lang="fr-FR" sz="2200" kern="0" dirty="0" smtClean="0">
                <a:solidFill>
                  <a:sysClr val="windowText" lastClr="000000"/>
                </a:solidFill>
                <a:latin typeface="+mn-lt"/>
              </a:rPr>
              <a:t> for end </a:t>
            </a:r>
            <a:r>
              <a:rPr lang="fr-FR" sz="2200" kern="0" dirty="0" err="1" smtClean="0">
                <a:solidFill>
                  <a:sysClr val="windowText" lastClr="000000"/>
                </a:solidFill>
                <a:latin typeface="+mn-lt"/>
              </a:rPr>
              <a:t>users</a:t>
            </a:r>
            <a:endParaRPr lang="fr-FR" sz="2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6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6230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Ozone </a:t>
            </a:r>
            <a:r>
              <a:rPr lang="fr-FR" sz="3600" b="1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Measurements</a:t>
            </a:r>
            <a:r>
              <a:rPr lang="fr-FR" sz="36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</a:t>
            </a:r>
            <a:r>
              <a:rPr lang="fr-FR" sz="36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OHP</a:t>
            </a:r>
            <a:r>
              <a:rPr lang="fr-FR" sz="3600" b="0" kern="0" dirty="0" smtClean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 </a:t>
            </a:r>
            <a:endParaRPr lang="fr-FR" sz="3600" b="0" kern="0" dirty="0">
              <a:solidFill>
                <a:srgbClr val="0C44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07504" y="980728"/>
            <a:ext cx="5688632" cy="216024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339933"/>
                </a:solidFill>
              </a:rPr>
              <a:t>Haute-Provence </a:t>
            </a:r>
            <a:r>
              <a:rPr lang="fr-FR" sz="2400" b="1" dirty="0" err="1" smtClean="0">
                <a:solidFill>
                  <a:srgbClr val="339933"/>
                </a:solidFill>
              </a:rPr>
              <a:t>Observatory</a:t>
            </a:r>
            <a:r>
              <a:rPr lang="fr-FR" sz="2400" b="1" dirty="0" smtClean="0">
                <a:solidFill>
                  <a:srgbClr val="339933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339933"/>
                </a:solidFill>
              </a:rPr>
              <a:t>44°N, 6°E – part of NDACC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err="1" smtClean="0">
                <a:solidFill>
                  <a:schemeClr val="tx1"/>
                </a:solidFill>
              </a:rPr>
              <a:t>Various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lidar </a:t>
            </a:r>
            <a:r>
              <a:rPr lang="fr-FR" sz="2400" dirty="0" err="1" smtClean="0">
                <a:solidFill>
                  <a:schemeClr val="tx1"/>
                </a:solidFill>
              </a:rPr>
              <a:t>measurements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since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late</a:t>
            </a:r>
            <a:r>
              <a:rPr lang="fr-FR" dirty="0" smtClean="0">
                <a:solidFill>
                  <a:schemeClr val="tx1"/>
                </a:solidFill>
              </a:rPr>
              <a:t> 70s and 80s: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temperature</a:t>
            </a:r>
            <a:r>
              <a:rPr lang="fr-FR" sz="2400" dirty="0" smtClean="0">
                <a:solidFill>
                  <a:schemeClr val="tx1"/>
                </a:solidFill>
              </a:rPr>
              <a:t>, ozone, </a:t>
            </a:r>
            <a:r>
              <a:rPr lang="fr-FR" sz="2400" dirty="0" err="1" smtClean="0">
                <a:solidFill>
                  <a:schemeClr val="tx1"/>
                </a:solidFill>
              </a:rPr>
              <a:t>wind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aerosols</a:t>
            </a:r>
            <a:r>
              <a:rPr lang="fr-FR" sz="2400" dirty="0" smtClean="0">
                <a:solidFill>
                  <a:schemeClr val="tx1"/>
                </a:solidFill>
              </a:rPr>
              <a:t>, water </a:t>
            </a:r>
            <a:r>
              <a:rPr lang="fr-FR" sz="2400" dirty="0" err="1" smtClean="0">
                <a:solidFill>
                  <a:schemeClr val="tx1"/>
                </a:solidFill>
              </a:rPr>
              <a:t>vapor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6D59D76-CFB9-4738-A368-A691DDDAB0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4100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5" descr="HauteProvence"/>
          <p:cNvPicPr>
            <a:picLocks noChangeAspect="1" noChangeArrowheads="1"/>
          </p:cNvPicPr>
          <p:nvPr/>
        </p:nvPicPr>
        <p:blipFill>
          <a:blip r:embed="rId3" cstate="print"/>
          <a:srcRect b="10670"/>
          <a:stretch>
            <a:fillRect/>
          </a:stretch>
        </p:blipFill>
        <p:spPr bwMode="auto">
          <a:xfrm>
            <a:off x="5721796" y="1052736"/>
            <a:ext cx="33147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07504" y="3068961"/>
            <a:ext cx="9036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Total ozone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22288" lvl="1" indent="-342900">
              <a:spcBef>
                <a:spcPts val="600"/>
              </a:spcBef>
              <a:buSzPct val="60000"/>
              <a:buFont typeface="Wingdings" charset="2"/>
              <a:buChar char="ü"/>
              <a:defRPr/>
            </a:pPr>
            <a:r>
              <a:rPr lang="fr-FR" sz="2000" b="0" dirty="0" err="1" smtClean="0">
                <a:latin typeface="+mn-lt"/>
              </a:rPr>
              <a:t>Dobson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spectrometer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since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September</a:t>
            </a:r>
            <a:r>
              <a:rPr lang="fr-FR" sz="2000" b="0" dirty="0" smtClean="0">
                <a:latin typeface="+mn-lt"/>
              </a:rPr>
              <a:t> 1983</a:t>
            </a:r>
            <a:endParaRPr lang="fr-FR" sz="2000" dirty="0" smtClean="0">
              <a:latin typeface="+mn-lt"/>
            </a:endParaRPr>
          </a:p>
          <a:p>
            <a:pPr marL="522288" lvl="1" indent="-342900">
              <a:spcBef>
                <a:spcPts val="600"/>
              </a:spcBef>
              <a:buSzPct val="60000"/>
              <a:buFont typeface="Wingdings" charset="2"/>
              <a:buChar char="ü"/>
              <a:defRPr/>
            </a:pPr>
            <a:r>
              <a:rPr lang="fr-FR" sz="2000" b="0" dirty="0" smtClean="0">
                <a:latin typeface="+mn-lt"/>
              </a:rPr>
              <a:t>SAOZ UV-Visible </a:t>
            </a:r>
            <a:r>
              <a:rPr lang="fr-FR" sz="2000" b="0" dirty="0" err="1" smtClean="0">
                <a:latin typeface="+mn-lt"/>
              </a:rPr>
              <a:t>spectrometer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since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January</a:t>
            </a:r>
            <a:r>
              <a:rPr lang="fr-FR" sz="2000" b="0" dirty="0" smtClean="0">
                <a:latin typeface="+mn-lt"/>
              </a:rPr>
              <a:t> 1992</a:t>
            </a:r>
          </a:p>
          <a:p>
            <a:pPr marL="42863" indent="-26352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latin typeface="+mn-lt"/>
              </a:rPr>
              <a:t>O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zone 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vertical distribution</a:t>
            </a:r>
          </a:p>
          <a:p>
            <a:pPr marL="522288" lvl="1" indent="-342900">
              <a:spcBef>
                <a:spcPts val="600"/>
              </a:spcBef>
              <a:buSzPct val="60000"/>
              <a:buFont typeface="Wingdings" charset="2"/>
              <a:buChar char="ü"/>
              <a:defRPr/>
            </a:pP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latin typeface="+mn-lt"/>
              </a:rPr>
              <a:t>Stratospheric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ozone lidar 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(1985 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– routine </a:t>
            </a:r>
            <a:r>
              <a:rPr lang="fr-FR" sz="2000" b="0" dirty="0" err="1" smtClean="0">
                <a:solidFill>
                  <a:srgbClr val="000000"/>
                </a:solidFill>
                <a:latin typeface="+mn-lt"/>
              </a:rPr>
              <a:t>from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1986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522288" lvl="1" indent="-342900">
              <a:spcBef>
                <a:spcPts val="600"/>
              </a:spcBef>
              <a:buSzPct val="60000"/>
              <a:buFont typeface="Wingdings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Tropospheric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ozone lidar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since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1991</a:t>
            </a:r>
            <a:endParaRPr lang="fr-FR" sz="2000" b="0" dirty="0" smtClean="0">
              <a:solidFill>
                <a:srgbClr val="000000"/>
              </a:solidFill>
              <a:latin typeface="+mn-lt"/>
            </a:endParaRPr>
          </a:p>
          <a:p>
            <a:pPr marL="522288" lvl="1" indent="-342900">
              <a:spcBef>
                <a:spcPts val="600"/>
              </a:spcBef>
              <a:buSzPct val="60000"/>
              <a:buFont typeface="Wingdings" charset="2"/>
              <a:buChar char="ü"/>
              <a:defRPr/>
            </a:pP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Ozone sondes: ECC </a:t>
            </a:r>
            <a:r>
              <a:rPr lang="fr-FR" sz="2000" b="0" dirty="0" err="1" smtClean="0">
                <a:solidFill>
                  <a:srgbClr val="000000"/>
                </a:solidFill>
                <a:latin typeface="+mn-lt"/>
              </a:rPr>
              <a:t>from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1991 (SPC up to 1997, ENSCI)</a:t>
            </a:r>
          </a:p>
          <a:p>
            <a:pPr marL="522288" lvl="1" indent="-342900">
              <a:spcBef>
                <a:spcPts val="600"/>
              </a:spcBef>
              <a:buSzPct val="60000"/>
              <a:buFont typeface="Wingdings" charset="2"/>
              <a:buChar char="ü"/>
              <a:defRPr/>
            </a:pPr>
            <a:r>
              <a:rPr lang="fr-FR" sz="2000" b="0" dirty="0" err="1" smtClean="0">
                <a:solidFill>
                  <a:srgbClr val="000000"/>
                </a:solidFill>
                <a:latin typeface="+mn-lt"/>
              </a:rPr>
              <a:t>Dobson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latin typeface="+mn-lt"/>
              </a:rPr>
              <a:t>Umkehr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latin typeface="+mn-lt"/>
              </a:rPr>
              <a:t>since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b="0" dirty="0" smtClean="0">
                <a:solidFill>
                  <a:srgbClr val="000000"/>
                </a:solidFill>
                <a:latin typeface="+mn-lt"/>
              </a:rPr>
              <a:t>1983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84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823616"/>
            <a:ext cx="353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DI</a:t>
            </a:r>
            <a:r>
              <a:rPr lang="es-ES" sz="2400" dirty="0" err="1" smtClean="0"/>
              <a:t>fferential</a:t>
            </a:r>
            <a:r>
              <a:rPr lang="es-ES" sz="2400" dirty="0" smtClean="0"/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A</a:t>
            </a:r>
            <a:r>
              <a:rPr lang="es-ES" sz="2400" dirty="0" err="1"/>
              <a:t>bsorption</a:t>
            </a:r>
            <a:r>
              <a:rPr lang="es-ES" sz="2400" dirty="0"/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L</a:t>
            </a:r>
            <a:r>
              <a:rPr lang="es-ES" sz="2400" dirty="0" err="1"/>
              <a:t>idar</a:t>
            </a:r>
            <a:r>
              <a:rPr lang="es-ES" sz="2400" dirty="0"/>
              <a:t> </a:t>
            </a:r>
            <a:r>
              <a:rPr lang="es-ES" sz="2400" dirty="0" err="1" smtClean="0"/>
              <a:t>technique</a:t>
            </a:r>
            <a:endParaRPr lang="fr-FR" sz="2400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2243" y="4115907"/>
            <a:ext cx="304010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8288" indent="-268288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Active technique</a:t>
            </a:r>
            <a:endParaRPr lang="en-US" dirty="0"/>
          </a:p>
          <a:p>
            <a:pPr marL="268288" indent="-268288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Emission of two laser radiations at wavelengths characterized </a:t>
            </a:r>
            <a:r>
              <a:rPr lang="en-US" dirty="0"/>
              <a:t>by a different ozone absorption cross </a:t>
            </a:r>
            <a:r>
              <a:rPr lang="en-US" dirty="0" smtClean="0"/>
              <a:t>section (308 nm and 355 nm)</a:t>
            </a:r>
            <a:endParaRPr lang="en-US" dirty="0" smtClean="0">
              <a:cs typeface="Times New Roman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27294" y="895472"/>
            <a:ext cx="4150" cy="5643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93247" y="811067"/>
            <a:ext cx="2791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M</a:t>
            </a:r>
            <a:r>
              <a:rPr lang="fr-FR" sz="2400" dirty="0" err="1" smtClean="0"/>
              <a:t>icro</a:t>
            </a:r>
            <a:r>
              <a:rPr lang="fr-FR" sz="2400" b="1" dirty="0" err="1" smtClean="0">
                <a:solidFill>
                  <a:srgbClr val="FF0000"/>
                </a:solidFill>
              </a:rPr>
              <a:t>W</a:t>
            </a:r>
            <a:r>
              <a:rPr lang="fr-FR" sz="2400" dirty="0" err="1" smtClean="0"/>
              <a:t>ave</a:t>
            </a:r>
            <a:r>
              <a:rPr lang="fr-FR" sz="2400" dirty="0" smtClean="0"/>
              <a:t> </a:t>
            </a:r>
            <a:r>
              <a:rPr lang="fr-FR" sz="2400" b="1" dirty="0">
                <a:solidFill>
                  <a:srgbClr val="FF0000"/>
                </a:solidFill>
              </a:rPr>
              <a:t>O</a:t>
            </a:r>
            <a:r>
              <a:rPr lang="fr-FR" sz="2400" dirty="0" smtClean="0"/>
              <a:t>zone </a:t>
            </a:r>
            <a:r>
              <a:rPr lang="fr-FR" sz="2400" dirty="0" err="1" smtClean="0"/>
              <a:t>spectrometer</a:t>
            </a:r>
            <a:endParaRPr lang="fr-FR" sz="2400" dirty="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6223000" y="846665"/>
            <a:ext cx="22413" cy="567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P1000907_800x600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82" y="1985677"/>
            <a:ext cx="2032000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99264" y="803814"/>
            <a:ext cx="278497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F</a:t>
            </a:r>
            <a:r>
              <a:rPr lang="fr-FR" sz="2400" dirty="0" smtClean="0"/>
              <a:t>ourier  </a:t>
            </a:r>
            <a:r>
              <a:rPr lang="fr-FR" sz="2400" b="1" dirty="0" err="1">
                <a:solidFill>
                  <a:srgbClr val="FF0000"/>
                </a:solidFill>
              </a:rPr>
              <a:t>T</a:t>
            </a:r>
            <a:r>
              <a:rPr lang="fr-FR" sz="2400" dirty="0" err="1" smtClean="0"/>
              <a:t>ransform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I</a:t>
            </a:r>
            <a:r>
              <a:rPr lang="fr-FR" sz="2400" dirty="0" err="1" smtClean="0"/>
              <a:t>nfra</a:t>
            </a:r>
            <a:r>
              <a:rPr lang="fr-FR" sz="2400" b="1" dirty="0" err="1" smtClean="0">
                <a:solidFill>
                  <a:srgbClr val="FF0000"/>
                </a:solidFill>
              </a:rPr>
              <a:t>R</a:t>
            </a:r>
            <a:r>
              <a:rPr lang="fr-FR" sz="2400" dirty="0" err="1" smtClean="0"/>
              <a:t>ed</a:t>
            </a:r>
            <a:r>
              <a:rPr lang="fr-FR" sz="2400" dirty="0" smtClean="0"/>
              <a:t> </a:t>
            </a:r>
            <a:r>
              <a:rPr lang="fr-FR" sz="2400" dirty="0" err="1" smtClean="0"/>
              <a:t>spectrometer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3521216" y="4238778"/>
            <a:ext cx="25570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Passive technique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/>
              <a:t>ozone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in the </a:t>
            </a:r>
            <a:r>
              <a:rPr lang="fr-FR" dirty="0" err="1" smtClean="0"/>
              <a:t>submillimeter</a:t>
            </a:r>
            <a:r>
              <a:rPr lang="fr-FR" dirty="0" smtClean="0"/>
              <a:t> range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24332" y="3675236"/>
            <a:ext cx="281966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Passive technique</a:t>
            </a:r>
            <a:endParaRPr lang="en-US" sz="800" dirty="0"/>
          </a:p>
          <a:p>
            <a:pPr marL="268288" indent="-268288">
              <a:spcBef>
                <a:spcPts val="1200"/>
              </a:spcBef>
              <a:buFont typeface="Wingdings" charset="2"/>
              <a:buChar char="ü"/>
            </a:pPr>
            <a:r>
              <a:rPr lang="fr-FR" dirty="0" err="1" smtClean="0"/>
              <a:t>Atmospheric</a:t>
            </a:r>
            <a:r>
              <a:rPr lang="fr-FR" dirty="0" smtClean="0"/>
              <a:t> absorption </a:t>
            </a:r>
            <a:r>
              <a:rPr lang="fr-FR" dirty="0" err="1" smtClean="0"/>
              <a:t>spectra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the </a:t>
            </a:r>
            <a:r>
              <a:rPr lang="fr-FR" dirty="0" err="1" smtClean="0"/>
              <a:t>retrieval</a:t>
            </a:r>
            <a:r>
              <a:rPr lang="fr-FR" dirty="0" smtClean="0"/>
              <a:t> of ozone</a:t>
            </a:r>
          </a:p>
          <a:p>
            <a:pPr marL="268288" indent="-268288">
              <a:spcBef>
                <a:spcPts val="1200"/>
              </a:spcBef>
              <a:buFont typeface="Wingdings" charset="2"/>
              <a:buChar char="ü"/>
            </a:pP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/>
              <a:t>spectral range </a:t>
            </a:r>
            <a:r>
              <a:rPr lang="fr-FR" dirty="0" smtClean="0"/>
              <a:t>   600 – 4500 </a:t>
            </a:r>
            <a:r>
              <a:rPr lang="fr-FR" dirty="0"/>
              <a:t>cm</a:t>
            </a:r>
            <a:r>
              <a:rPr lang="fr-FR" b="1" baseline="30000" dirty="0"/>
              <a:t>−</a:t>
            </a:r>
            <a:r>
              <a:rPr lang="fr-FR" baseline="30000" dirty="0" smtClean="0"/>
              <a:t>1</a:t>
            </a:r>
            <a:endParaRPr lang="fr-FR" dirty="0"/>
          </a:p>
          <a:p>
            <a:pPr marL="268288" indent="-268288">
              <a:spcBef>
                <a:spcPts val="1200"/>
              </a:spcBef>
              <a:buFont typeface="Wingdings" charset="2"/>
              <a:buChar char="ü"/>
            </a:pPr>
            <a:r>
              <a:rPr lang="fr-FR" dirty="0" err="1" smtClean="0"/>
              <a:t>high</a:t>
            </a:r>
            <a:r>
              <a:rPr lang="fr-FR" dirty="0"/>
              <a:t> </a:t>
            </a:r>
            <a:r>
              <a:rPr lang="fr-FR" dirty="0" smtClean="0"/>
              <a:t>spectral </a:t>
            </a:r>
            <a:r>
              <a:rPr lang="fr-FR" dirty="0" err="1" smtClean="0"/>
              <a:t>resolution</a:t>
            </a:r>
            <a:r>
              <a:rPr lang="fr-FR" dirty="0" smtClean="0"/>
              <a:t> 	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2304"/>
          <a:stretch/>
        </p:blipFill>
        <p:spPr>
          <a:xfrm>
            <a:off x="314512" y="1662447"/>
            <a:ext cx="2197100" cy="23681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142" y="1643523"/>
            <a:ext cx="2128432" cy="2492934"/>
          </a:xfrm>
          <a:prstGeom prst="rect">
            <a:avLst/>
          </a:prstGeom>
        </p:spPr>
      </p:pic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477671" y="0"/>
            <a:ext cx="8338782" cy="683099"/>
          </a:xfrm>
        </p:spPr>
        <p:txBody>
          <a:bodyPr/>
          <a:lstStyle/>
          <a:p>
            <a:pPr>
              <a:defRPr/>
            </a:pPr>
            <a:r>
              <a:rPr lang="fr-FR" sz="3600" b="1" dirty="0" err="1" smtClean="0"/>
              <a:t>Measurement</a:t>
            </a:r>
            <a:r>
              <a:rPr lang="fr-FR" sz="3600" b="1" dirty="0" smtClean="0"/>
              <a:t> techniques</a:t>
            </a:r>
            <a:endParaRPr lang="fr-FR" sz="3600" b="1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5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9687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35469"/>
            <a:ext cx="8229600" cy="666874"/>
          </a:xfrm>
        </p:spPr>
        <p:txBody>
          <a:bodyPr/>
          <a:lstStyle/>
          <a:p>
            <a:r>
              <a:rPr lang="fr-FR" sz="3600" b="1" dirty="0" smtClean="0"/>
              <a:t>Vertical </a:t>
            </a:r>
            <a:r>
              <a:rPr lang="fr-FR" sz="3600" b="1" dirty="0" err="1" smtClean="0"/>
              <a:t>resolution</a:t>
            </a:r>
            <a:endParaRPr lang="fr-FR" sz="3600" b="1" dirty="0"/>
          </a:p>
        </p:txBody>
      </p:sp>
      <p:graphicFrame>
        <p:nvGraphicFramePr>
          <p:cNvPr id="24" name="Group 1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358591"/>
              </p:ext>
            </p:extLst>
          </p:nvPr>
        </p:nvGraphicFramePr>
        <p:xfrm>
          <a:off x="898970" y="4741332"/>
          <a:ext cx="5868590" cy="20461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0422"/>
                <a:gridCol w="1622778"/>
                <a:gridCol w="1815390"/>
              </a:tblGrid>
              <a:tr h="6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Altitude range (km)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Resolution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(km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  <a:tr h="357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LIDAR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45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4.5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  <a:tr h="357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Microwave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15</a:t>
                      </a:r>
                    </a:p>
                  </a:txBody>
                  <a:tcPr marL="90000" marR="90000" marT="46795" marB="46795" anchor="ctr" anchorCtr="1" horzOverflow="overflow"/>
                </a:tc>
              </a:tr>
              <a:tr h="357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FTIR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42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  <a:tr h="357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Ozone sondes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 – 35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0.3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1430431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2400" dirty="0" smtClean="0"/>
              <a:t>  </a:t>
            </a: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dirty="0" smtClean="0"/>
              <a:t>OHP lidar</a:t>
            </a:r>
            <a:endParaRPr lang="en-GB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341934" y="1418955"/>
            <a:ext cx="307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Microwave</a:t>
            </a:r>
            <a:r>
              <a:rPr lang="fr-FR" dirty="0" smtClean="0"/>
              <a:t> Bern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13500" y="1391570"/>
            <a:ext cx="2589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FTIR </a:t>
            </a:r>
            <a:r>
              <a:rPr lang="fr-BE" dirty="0" smtClean="0"/>
              <a:t>Jungfraujoch  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0" y="952867"/>
            <a:ext cx="3544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/>
              <a:t>A</a:t>
            </a:r>
            <a:r>
              <a:rPr lang="fr-FR" sz="2400" b="1" i="1" dirty="0" smtClean="0"/>
              <a:t>ctive </a:t>
            </a:r>
            <a:r>
              <a:rPr lang="fr-FR" sz="2400" b="1" i="1" dirty="0" err="1" smtClean="0"/>
              <a:t>remote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sensing</a:t>
            </a:r>
            <a:r>
              <a:rPr lang="fr-FR" sz="2400" b="1" i="1" dirty="0" smtClean="0"/>
              <a:t> </a:t>
            </a:r>
            <a:endParaRPr lang="fr-FR" sz="2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4722123" y="933711"/>
            <a:ext cx="3767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/>
              <a:t>P</a:t>
            </a:r>
            <a:r>
              <a:rPr lang="fr-FR" sz="2400" b="1" i="1" dirty="0" smtClean="0"/>
              <a:t>assive </a:t>
            </a:r>
            <a:r>
              <a:rPr lang="fr-FR" sz="2400" b="1" i="1" dirty="0" err="1" smtClean="0"/>
              <a:t>remote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sensing</a:t>
            </a:r>
            <a:r>
              <a:rPr lang="fr-FR" sz="2400" b="1" i="1" dirty="0" smtClean="0"/>
              <a:t> </a:t>
            </a:r>
            <a:endParaRPr lang="fr-FR" sz="2400" b="1" i="1" dirty="0"/>
          </a:p>
        </p:txBody>
      </p:sp>
      <p:pic>
        <p:nvPicPr>
          <p:cNvPr id="27" name="Image 26"/>
          <p:cNvPicPr/>
          <p:nvPr/>
        </p:nvPicPr>
        <p:blipFill rotWithShape="1">
          <a:blip r:embed="rId2"/>
          <a:srcRect t="-1024" b="5672"/>
          <a:stretch/>
        </p:blipFill>
        <p:spPr bwMode="auto">
          <a:xfrm>
            <a:off x="3576001" y="2113544"/>
            <a:ext cx="2579763" cy="2353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 descr="AVK_FTIR.ep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5184" r="38425" b="2778"/>
          <a:stretch/>
        </p:blipFill>
        <p:spPr>
          <a:xfrm>
            <a:off x="6693647" y="2076824"/>
            <a:ext cx="2211293" cy="2360705"/>
          </a:xfrm>
          <a:prstGeom prst="rect">
            <a:avLst/>
          </a:prstGeom>
        </p:spPr>
      </p:pic>
      <p:grpSp>
        <p:nvGrpSpPr>
          <p:cNvPr id="29" name="Groupe 21"/>
          <p:cNvGrpSpPr>
            <a:grpSpLocks/>
          </p:cNvGrpSpPr>
          <p:nvPr/>
        </p:nvGrpSpPr>
        <p:grpSpPr bwMode="auto">
          <a:xfrm>
            <a:off x="224866" y="1691674"/>
            <a:ext cx="2927722" cy="3052388"/>
            <a:chOff x="4483100" y="1120775"/>
            <a:chExt cx="4589463" cy="3500438"/>
          </a:xfrm>
        </p:grpSpPr>
        <p:pic>
          <p:nvPicPr>
            <p:cNvPr id="30" name="Picture 5" descr="C:\Documents and Settings\sg\Mes documents\Images_Habil\LIDARfig2np.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6" t="6361" r="12091" b="53716"/>
            <a:stretch>
              <a:fillRect/>
            </a:stretch>
          </p:blipFill>
          <p:spPr bwMode="auto">
            <a:xfrm>
              <a:off x="4483100" y="1120775"/>
              <a:ext cx="4589463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ZoneTexte 18"/>
            <p:cNvSpPr txBox="1">
              <a:spLocks noChangeArrowheads="1"/>
            </p:cNvSpPr>
            <p:nvPr/>
          </p:nvSpPr>
          <p:spPr bwMode="auto">
            <a:xfrm>
              <a:off x="6000750" y="2039773"/>
              <a:ext cx="1071563" cy="24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000"/>
            </a:p>
          </p:txBody>
        </p:sp>
        <p:sp>
          <p:nvSpPr>
            <p:cNvPr id="32" name="ZoneTexte 20"/>
            <p:cNvSpPr txBox="1">
              <a:spLocks noChangeArrowheads="1"/>
            </p:cNvSpPr>
            <p:nvPr/>
          </p:nvSpPr>
          <p:spPr bwMode="auto">
            <a:xfrm>
              <a:off x="5857875" y="3160556"/>
              <a:ext cx="1285875" cy="24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000"/>
            </a:p>
          </p:txBody>
        </p:sp>
        <p:sp>
          <p:nvSpPr>
            <p:cNvPr id="33" name="ZoneTexte 22"/>
            <p:cNvSpPr txBox="1">
              <a:spLocks noChangeArrowheads="1"/>
            </p:cNvSpPr>
            <p:nvPr/>
          </p:nvSpPr>
          <p:spPr bwMode="auto">
            <a:xfrm>
              <a:off x="6215062" y="3732056"/>
              <a:ext cx="714375" cy="24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000"/>
            </a:p>
          </p:txBody>
        </p:sp>
      </p:grpSp>
      <p:cxnSp>
        <p:nvCxnSpPr>
          <p:cNvPr id="17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0941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7736"/>
            <a:ext cx="8462682" cy="700741"/>
          </a:xfrm>
        </p:spPr>
        <p:txBody>
          <a:bodyPr/>
          <a:lstStyle/>
          <a:p>
            <a:r>
              <a:rPr lang="fr-FR" sz="3600" b="1" dirty="0" smtClean="0"/>
              <a:t>Evaluation of </a:t>
            </a:r>
            <a:r>
              <a:rPr lang="fr-FR" sz="3600" b="1" dirty="0" err="1" smtClean="0"/>
              <a:t>systematic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differences</a:t>
            </a:r>
            <a:endParaRPr lang="fr-FR" sz="3600" b="1" dirty="0"/>
          </a:p>
        </p:txBody>
      </p:sp>
      <p:pic>
        <p:nvPicPr>
          <p:cNvPr id="3" name="Espace réservé du contenu 2" descr="Graph2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-59"/>
          <a:stretch/>
        </p:blipFill>
        <p:spPr>
          <a:xfrm>
            <a:off x="0" y="2050260"/>
            <a:ext cx="2770750" cy="1903744"/>
          </a:xfrm>
        </p:spPr>
      </p:pic>
      <p:sp>
        <p:nvSpPr>
          <p:cNvPr id="5" name="ZoneTexte 4"/>
          <p:cNvSpPr txBox="1"/>
          <p:nvPr/>
        </p:nvSpPr>
        <p:spPr>
          <a:xfrm>
            <a:off x="631902" y="1130879"/>
            <a:ext cx="718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 smtClean="0"/>
              <a:t>Example</a:t>
            </a:r>
            <a:r>
              <a:rPr lang="fr-FR" sz="2400" i="1" dirty="0" smtClean="0"/>
              <a:t> of Alpine station </a:t>
            </a:r>
            <a:r>
              <a:rPr lang="fr-FR" sz="2400" i="1" dirty="0" err="1" smtClean="0"/>
              <a:t>climatological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differences</a:t>
            </a:r>
            <a:endParaRPr lang="fr-FR" sz="2400" i="1" dirty="0"/>
          </a:p>
        </p:txBody>
      </p:sp>
      <p:pic>
        <p:nvPicPr>
          <p:cNvPr id="7" name="Image 6" descr="color_scal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" t="1509" r="13448" b="906"/>
          <a:stretch/>
        </p:blipFill>
        <p:spPr>
          <a:xfrm>
            <a:off x="2720954" y="1852341"/>
            <a:ext cx="687295" cy="1908098"/>
          </a:xfrm>
          <a:prstGeom prst="rect">
            <a:avLst/>
          </a:prstGeom>
        </p:spPr>
      </p:pic>
      <p:pic>
        <p:nvPicPr>
          <p:cNvPr id="9" name="Image 8" descr="Graph2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69" y="2085068"/>
            <a:ext cx="2762130" cy="18903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18150" y="1920817"/>
            <a:ext cx="2718274" cy="238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priori profile correction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MW: </a:t>
            </a:r>
            <a:r>
              <a:rPr lang="fr-FR" dirty="0" err="1" smtClean="0"/>
              <a:t>monthly</a:t>
            </a:r>
            <a:r>
              <a:rPr lang="fr-FR" dirty="0" smtClean="0"/>
              <a:t> </a:t>
            </a:r>
            <a:r>
              <a:rPr lang="fr-FR" dirty="0" err="1" smtClean="0"/>
              <a:t>climatology</a:t>
            </a:r>
            <a:endParaRPr lang="fr-FR" dirty="0" smtClean="0"/>
          </a:p>
          <a:p>
            <a:r>
              <a:rPr lang="fr-FR" dirty="0" smtClean="0"/>
              <a:t>FTIR: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climatology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-&gt; correction of FTIR a priori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" name="Image 22" descr="Macintosh HD:Users:sophgodi:Documents:MATLAB:NORS:WP6_NORS:plots4report:Alpine:instrument2instrument comparisons:Graph4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64" y="4369678"/>
            <a:ext cx="3180503" cy="206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Graph5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7347"/>
            <a:ext cx="3021189" cy="2075626"/>
          </a:xfrm>
          <a:prstGeom prst="rect">
            <a:avLst/>
          </a:prstGeom>
        </p:spPr>
      </p:pic>
      <p:pic>
        <p:nvPicPr>
          <p:cNvPr id="26" name="Image 25" descr="color_scal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" t="1509" r="13448" b="906"/>
          <a:stretch/>
        </p:blipFill>
        <p:spPr>
          <a:xfrm>
            <a:off x="2960844" y="4110117"/>
            <a:ext cx="687295" cy="19080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0334" y="1693333"/>
            <a:ext cx="148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FTIR - MW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202290" y="1746955"/>
            <a:ext cx="19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FTIR </a:t>
            </a:r>
            <a:r>
              <a:rPr lang="fr-FR" dirty="0" err="1" smtClean="0"/>
              <a:t>corr</a:t>
            </a:r>
            <a:r>
              <a:rPr lang="fr-FR" dirty="0" smtClean="0"/>
              <a:t> - MW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21736" y="4047065"/>
            <a:ext cx="240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MW - DIAL </a:t>
            </a:r>
            <a:r>
              <a:rPr lang="fr-FR" dirty="0" err="1" smtClean="0"/>
              <a:t>smoothed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114803" y="4044243"/>
            <a:ext cx="240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DIAL – ECC sondes</a:t>
            </a:r>
            <a:endParaRPr lang="fr-FR" dirty="0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8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480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825"/>
            <a:ext cx="9143999" cy="706388"/>
          </a:xfrm>
        </p:spPr>
        <p:txBody>
          <a:bodyPr/>
          <a:lstStyle/>
          <a:p>
            <a:r>
              <a:rPr lang="fr-FR" sz="3600" b="1" dirty="0" err="1" smtClean="0"/>
              <a:t>Systematic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differences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with</a:t>
            </a:r>
            <a:r>
              <a:rPr lang="fr-FR" sz="3600" b="1" dirty="0" smtClean="0"/>
              <a:t> AURA-MLS</a:t>
            </a:r>
            <a:endParaRPr lang="fr-FR" sz="3600" b="1" dirty="0"/>
          </a:p>
        </p:txBody>
      </p:sp>
      <p:pic>
        <p:nvPicPr>
          <p:cNvPr id="18" name="Image 17" descr="Macintosh HD:Users:sophgodi:Documents:Mes documents:NORS:Alpine_plotProfDi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3" y="2244828"/>
            <a:ext cx="3402720" cy="32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5609"/>
          <a:stretch/>
        </p:blipFill>
        <p:spPr>
          <a:xfrm>
            <a:off x="632318" y="1707444"/>
            <a:ext cx="3276459" cy="2173112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b="6197"/>
          <a:stretch/>
        </p:blipFill>
        <p:spPr>
          <a:xfrm>
            <a:off x="495511" y="4332111"/>
            <a:ext cx="3568489" cy="2032000"/>
          </a:xfrm>
          <a:prstGeom prst="rect">
            <a:avLst/>
          </a:prstGeom>
        </p:spPr>
      </p:pic>
      <p:pic>
        <p:nvPicPr>
          <p:cNvPr id="22" name="Image 21" descr="Macintosh HD:Users:sophgodi:Documents:MATLAB:NORS:WP6_NORS:plots4report:Alpine:instrument2instrument comparisons:color_sca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98" y="2655605"/>
            <a:ext cx="875736" cy="20716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164667" y="1806222"/>
            <a:ext cx="349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82514" y="1323621"/>
            <a:ext cx="240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MW - MLS </a:t>
            </a:r>
            <a:r>
              <a:rPr lang="fr-FR" dirty="0" err="1" smtClean="0"/>
              <a:t>smoothed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80914" y="3959576"/>
            <a:ext cx="275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DIAL – MLS </a:t>
            </a:r>
            <a:endParaRPr lang="fr-FR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12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8070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0803"/>
            <a:ext cx="8229600" cy="700741"/>
          </a:xfrm>
        </p:spPr>
        <p:txBody>
          <a:bodyPr/>
          <a:lstStyle/>
          <a:p>
            <a:r>
              <a:rPr lang="fr-FR" sz="3600" b="1" dirty="0" smtClean="0"/>
              <a:t>Ozone profile </a:t>
            </a:r>
            <a:r>
              <a:rPr lang="fr-FR" sz="3600" b="1" dirty="0" err="1" smtClean="0"/>
              <a:t>integration</a:t>
            </a:r>
            <a:endParaRPr lang="fr-FR" sz="36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05889"/>
              </p:ext>
            </p:extLst>
          </p:nvPr>
        </p:nvGraphicFramePr>
        <p:xfrm>
          <a:off x="243418" y="3307732"/>
          <a:ext cx="3256138" cy="75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89" name="Equation" r:id="rId3" imgW="1968500" imgH="457200" progId="Equation.3">
                  <p:embed/>
                </p:oleObj>
              </mc:Choice>
              <mc:Fallback>
                <p:oleObj name="Equation" r:id="rId3" imgW="1968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18" y="3307732"/>
                        <a:ext cx="3256138" cy="75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Image 21" descr="Macintosh HD:Users:sophgodi:Documents:MATLAB:NORS:WP6_NORS:plots4report:Alpine:AlpineErro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89" y="2088445"/>
            <a:ext cx="2766345" cy="213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Macintosh HD:Users:sophgodi:Documents:MATLAB:NORS:WP6_NORS:plots4report:NyAlesund:NyA_erro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65" y="4148665"/>
            <a:ext cx="2247936" cy="23566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233332" y="4064000"/>
            <a:ext cx="153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Ny</a:t>
            </a:r>
            <a:r>
              <a:rPr lang="fr-FR" dirty="0" smtClean="0"/>
              <a:t> </a:t>
            </a:r>
            <a:r>
              <a:rPr lang="fr-FR" dirty="0" err="1" smtClean="0"/>
              <a:t>Alesund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67955" y="2142067"/>
            <a:ext cx="155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Alpine station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6334" y="1171222"/>
            <a:ext cx="44873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+mn-lt"/>
              </a:rPr>
              <a:t>Main </a:t>
            </a:r>
            <a:r>
              <a:rPr lang="fr-FR" u="sng" dirty="0" err="1" smtClean="0">
                <a:latin typeface="+mn-lt"/>
              </a:rPr>
              <a:t>steps</a:t>
            </a:r>
            <a:r>
              <a:rPr lang="fr-FR" u="sng" dirty="0" smtClean="0">
                <a:latin typeface="+mn-lt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err="1" smtClean="0">
                <a:latin typeface="+mn-lt"/>
              </a:rPr>
              <a:t>Smooth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higher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resolved</a:t>
            </a:r>
            <a:r>
              <a:rPr lang="fr-FR" dirty="0" smtClean="0">
                <a:latin typeface="+mn-lt"/>
              </a:rPr>
              <a:t> profiles </a:t>
            </a:r>
            <a:r>
              <a:rPr lang="fr-FR" dirty="0" err="1" smtClean="0">
                <a:latin typeface="+mn-lt"/>
              </a:rPr>
              <a:t>using</a:t>
            </a:r>
            <a:r>
              <a:rPr lang="fr-FR" dirty="0" smtClean="0">
                <a:latin typeface="+mn-lt"/>
              </a:rPr>
              <a:t> AVK  (FTIR, MW)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+mn-lt"/>
              </a:rPr>
              <a:t>Check for </a:t>
            </a:r>
            <a:r>
              <a:rPr lang="fr-FR" dirty="0" err="1" smtClean="0">
                <a:latin typeface="+mn-lt"/>
              </a:rPr>
              <a:t>difference</a:t>
            </a:r>
            <a:r>
              <a:rPr lang="fr-FR" dirty="0" smtClean="0">
                <a:latin typeface="+mn-lt"/>
              </a:rPr>
              <a:t> in a priori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fr-FR" dirty="0" smtClean="0">
                <a:latin typeface="+mn-lt"/>
              </a:rPr>
              <a:t>Check for </a:t>
            </a:r>
            <a:r>
              <a:rPr lang="fr-FR" dirty="0" err="1" smtClean="0">
                <a:latin typeface="+mn-lt"/>
              </a:rPr>
              <a:t>systematic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bias</a:t>
            </a:r>
            <a:r>
              <a:rPr lang="fr-FR" dirty="0" smtClean="0">
                <a:latin typeface="+mn-lt"/>
              </a:rPr>
              <a:t> (MLS)</a:t>
            </a:r>
            <a:endParaRPr lang="fr-FR" dirty="0">
              <a:latin typeface="+mn-lt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7618"/>
              </p:ext>
            </p:extLst>
          </p:nvPr>
        </p:nvGraphicFramePr>
        <p:xfrm>
          <a:off x="4638321" y="1481666"/>
          <a:ext cx="2403123" cy="43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0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8321" y="1481666"/>
                        <a:ext cx="2403123" cy="434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4556" y="3019779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+mn-lt"/>
              </a:rPr>
              <a:t>Data </a:t>
            </a:r>
            <a:r>
              <a:rPr lang="fr-FR" u="sng" dirty="0" err="1" smtClean="0">
                <a:latin typeface="+mn-lt"/>
              </a:rPr>
              <a:t>integration</a:t>
            </a:r>
            <a:endParaRPr lang="fr-FR" u="sng" dirty="0">
              <a:latin typeface="+mn-lt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185333" y="3880556"/>
            <a:ext cx="268112" cy="409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5111" y="4219222"/>
            <a:ext cx="129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Error</a:t>
            </a:r>
            <a:r>
              <a:rPr lang="fr-FR" sz="1600" dirty="0" smtClean="0"/>
              <a:t> </a:t>
            </a:r>
            <a:r>
              <a:rPr lang="fr-FR" sz="1600" dirty="0" err="1" smtClean="0"/>
              <a:t>weight</a:t>
            </a:r>
            <a:endParaRPr lang="fr-FR" sz="16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961444" y="3894667"/>
            <a:ext cx="14112" cy="67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596444" y="3852333"/>
            <a:ext cx="5644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22399" y="4653844"/>
            <a:ext cx="1540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Instrumental </a:t>
            </a:r>
            <a:r>
              <a:rPr lang="fr-FR" sz="1600" dirty="0" err="1" smtClean="0"/>
              <a:t>bias</a:t>
            </a:r>
            <a:endParaRPr lang="fr-FR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393244" y="4143020"/>
            <a:ext cx="1614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Geophysical</a:t>
            </a:r>
            <a:r>
              <a:rPr lang="fr-FR" sz="1600" dirty="0" smtClean="0"/>
              <a:t> </a:t>
            </a:r>
            <a:r>
              <a:rPr lang="fr-FR" sz="1600" dirty="0" err="1" smtClean="0"/>
              <a:t>bias</a:t>
            </a:r>
            <a:endParaRPr lang="fr-FR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51556" y="5446889"/>
            <a:ext cx="4049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Merged</a:t>
            </a:r>
            <a:r>
              <a:rPr lang="fr-FR" dirty="0" smtClean="0">
                <a:solidFill>
                  <a:srgbClr val="0000FF"/>
                </a:solidFill>
              </a:rPr>
              <a:t> ozone profile  </a:t>
            </a:r>
            <a:r>
              <a:rPr lang="fr-FR" dirty="0" err="1" smtClean="0">
                <a:solidFill>
                  <a:srgbClr val="0000FF"/>
                </a:solidFill>
              </a:rPr>
              <a:t>reported</a:t>
            </a:r>
            <a:r>
              <a:rPr lang="fr-FR" dirty="0" smtClean="0">
                <a:solidFill>
                  <a:srgbClr val="0000FF"/>
                </a:solidFill>
              </a:rPr>
              <a:t> for more </a:t>
            </a:r>
            <a:r>
              <a:rPr lang="fr-FR" dirty="0" err="1" smtClean="0">
                <a:solidFill>
                  <a:srgbClr val="0000FF"/>
                </a:solidFill>
              </a:rPr>
              <a:t>than</a:t>
            </a:r>
            <a:r>
              <a:rPr lang="fr-FR" dirty="0" smtClean="0">
                <a:solidFill>
                  <a:srgbClr val="0000FF"/>
                </a:solidFill>
              </a:rPr>
              <a:t> one </a:t>
            </a:r>
            <a:r>
              <a:rPr lang="fr-FR" dirty="0" err="1" smtClean="0">
                <a:solidFill>
                  <a:srgbClr val="0000FF"/>
                </a:solidFill>
              </a:rPr>
              <a:t>measurement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at</a:t>
            </a:r>
            <a:r>
              <a:rPr lang="fr-FR" dirty="0" smtClean="0">
                <a:solidFill>
                  <a:srgbClr val="0000FF"/>
                </a:solidFill>
              </a:rPr>
              <a:t> the station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478119" y="6538521"/>
            <a:ext cx="7888940" cy="2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VIII WLMLA </a:t>
            </a:r>
            <a:r>
              <a:rPr lang="fr-FR" dirty="0" smtClean="0"/>
              <a:t>, </a:t>
            </a:r>
            <a:r>
              <a:rPr lang="da-DK" dirty="0" smtClean="0"/>
              <a:t> </a:t>
            </a:r>
            <a:r>
              <a:rPr lang="da-DK" dirty="0"/>
              <a:t>6</a:t>
            </a:r>
            <a:r>
              <a:rPr lang="da-DK" dirty="0" smtClean="0"/>
              <a:t> </a:t>
            </a:r>
            <a:r>
              <a:rPr lang="fr-FR" dirty="0" smtClean="0"/>
              <a:t>–</a:t>
            </a:r>
            <a:r>
              <a:rPr lang="da-DK" dirty="0" smtClean="0"/>
              <a:t> 10 April 2015, </a:t>
            </a:r>
            <a:r>
              <a:rPr lang="da-DK" dirty="0" err="1" smtClean="0"/>
              <a:t>Cayo</a:t>
            </a:r>
            <a:r>
              <a:rPr lang="da-DK" dirty="0" smtClean="0"/>
              <a:t> Coco, Cuba</a:t>
            </a:r>
            <a:endParaRPr lang="fr-FR" dirty="0"/>
          </a:p>
        </p:txBody>
      </p:sp>
      <p:cxnSp>
        <p:nvCxnSpPr>
          <p:cNvPr id="21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5162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9733</TotalTime>
  <Words>1059</Words>
  <Application>Microsoft Macintosh PowerPoint</Application>
  <PresentationFormat>Présentation à l'écran (4:3)</PresentationFormat>
  <Paragraphs>178</Paragraphs>
  <Slides>18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Conception personnalisée</vt:lpstr>
      <vt:lpstr>Brise</vt:lpstr>
      <vt:lpstr>Equation</vt:lpstr>
      <vt:lpstr>Comparison and merging of ozone profile data from lidar and other measurement techniques</vt:lpstr>
      <vt:lpstr>Background</vt:lpstr>
      <vt:lpstr>Rationale of the study</vt:lpstr>
      <vt:lpstr>Présentation PowerPoint</vt:lpstr>
      <vt:lpstr>Measurement techniques</vt:lpstr>
      <vt:lpstr>Vertical resolution</vt:lpstr>
      <vt:lpstr>Evaluation of systematic differences</vt:lpstr>
      <vt:lpstr>Systematic differences with AURA-MLS</vt:lpstr>
      <vt:lpstr>Ozone profile integration</vt:lpstr>
      <vt:lpstr>Geophysical bias </vt:lpstr>
      <vt:lpstr>Alpine station </vt:lpstr>
      <vt:lpstr>Alpine station </vt:lpstr>
      <vt:lpstr>Alpine station </vt:lpstr>
      <vt:lpstr>NyAlesund (Norway)</vt:lpstr>
      <vt:lpstr>Ny Alesund</vt:lpstr>
      <vt:lpstr>Izaña and La Réunion Island</vt:lpstr>
      <vt:lpstr>Conclusions</vt:lpstr>
      <vt:lpstr>Thank you for your attention!</vt:lpstr>
    </vt:vector>
  </TitlesOfParts>
  <Company>Service Aeronomie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sg</dc:creator>
  <cp:lastModifiedBy>Sophie Godin-Beekmann</cp:lastModifiedBy>
  <cp:revision>559</cp:revision>
  <dcterms:created xsi:type="dcterms:W3CDTF">2004-04-08T21:01:22Z</dcterms:created>
  <dcterms:modified xsi:type="dcterms:W3CDTF">2015-04-10T00:15:28Z</dcterms:modified>
</cp:coreProperties>
</file>