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8" r:id="rId1"/>
    <p:sldMasterId id="2147483944" r:id="rId2"/>
    <p:sldMasterId id="2147483938" r:id="rId3"/>
  </p:sldMasterIdLst>
  <p:notesMasterIdLst>
    <p:notesMasterId r:id="rId31"/>
  </p:notesMasterIdLst>
  <p:handoutMasterIdLst>
    <p:handoutMasterId r:id="rId32"/>
  </p:handoutMasterIdLst>
  <p:sldIdLst>
    <p:sldId id="256" r:id="rId4"/>
    <p:sldId id="257" r:id="rId5"/>
    <p:sldId id="259" r:id="rId6"/>
    <p:sldId id="258" r:id="rId7"/>
    <p:sldId id="260" r:id="rId8"/>
    <p:sldId id="261" r:id="rId9"/>
    <p:sldId id="262" r:id="rId10"/>
    <p:sldId id="294" r:id="rId11"/>
    <p:sldId id="283" r:id="rId12"/>
    <p:sldId id="284" r:id="rId13"/>
    <p:sldId id="285" r:id="rId14"/>
    <p:sldId id="288" r:id="rId15"/>
    <p:sldId id="287" r:id="rId16"/>
    <p:sldId id="286" r:id="rId17"/>
    <p:sldId id="263" r:id="rId18"/>
    <p:sldId id="264" r:id="rId19"/>
    <p:sldId id="268" r:id="rId20"/>
    <p:sldId id="273" r:id="rId21"/>
    <p:sldId id="274" r:id="rId22"/>
    <p:sldId id="275" r:id="rId23"/>
    <p:sldId id="276" r:id="rId24"/>
    <p:sldId id="296" r:id="rId25"/>
    <p:sldId id="277" r:id="rId26"/>
    <p:sldId id="278" r:id="rId27"/>
    <p:sldId id="291" r:id="rId28"/>
    <p:sldId id="297" r:id="rId29"/>
    <p:sldId id="280" r:id="rId30"/>
  </p:sldIdLst>
  <p:sldSz cx="9144000" cy="6858000" type="screen4x3"/>
  <p:notesSz cx="7023100" cy="9309100"/>
  <p:defaultTextStyle>
    <a:defPPr>
      <a:defRPr lang="en-GB"/>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8DB"/>
    <a:srgbClr val="00549F"/>
    <a:srgbClr val="FDC82F"/>
    <a:srgbClr val="00338D"/>
    <a:srgbClr val="D0103A"/>
    <a:srgbClr val="008542"/>
    <a:srgbClr val="E37222"/>
    <a:srgbClr val="82243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662" autoAdjust="0"/>
    <p:restoredTop sz="94660"/>
  </p:normalViewPr>
  <p:slideViewPr>
    <p:cSldViewPr snapToGrid="0">
      <p:cViewPr>
        <p:scale>
          <a:sx n="100" d="100"/>
          <a:sy n="100" d="100"/>
        </p:scale>
        <p:origin x="-58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782"/>
    </p:cViewPr>
  </p:sorterViewPr>
  <p:notesViewPr>
    <p:cSldViewPr snapToGrid="0">
      <p:cViewPr varScale="1">
        <p:scale>
          <a:sx n="39" d="100"/>
          <a:sy n="39" d="100"/>
        </p:scale>
        <p:origin x="-2323" y="-62"/>
      </p:cViewPr>
      <p:guideLst>
        <p:guide orient="horz" pos="2932"/>
        <p:guide pos="2212"/>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8738" name="Rectangle 2"/>
          <p:cNvSpPr>
            <a:spLocks noGrp="1" noChangeArrowheads="1"/>
          </p:cNvSpPr>
          <p:nvPr>
            <p:ph type="hdr" sz="quarter"/>
          </p:nvPr>
        </p:nvSpPr>
        <p:spPr bwMode="auto">
          <a:xfrm>
            <a:off x="0" y="0"/>
            <a:ext cx="3043238" cy="465138"/>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defTabSz="892175">
              <a:defRPr sz="1100" smtClean="0">
                <a:latin typeface="Arial" pitchFamily="34" charset="0"/>
              </a:defRPr>
            </a:lvl1pPr>
          </a:lstStyle>
          <a:p>
            <a:pPr>
              <a:defRPr/>
            </a:pPr>
            <a:endParaRPr lang="it-IT" dirty="0"/>
          </a:p>
        </p:txBody>
      </p:sp>
      <p:sp>
        <p:nvSpPr>
          <p:cNvPr id="628739" name="Rectangle 3"/>
          <p:cNvSpPr>
            <a:spLocks noGrp="1" noChangeArrowheads="1"/>
          </p:cNvSpPr>
          <p:nvPr>
            <p:ph type="dt" sz="quarter" idx="1"/>
          </p:nvPr>
        </p:nvSpPr>
        <p:spPr bwMode="auto">
          <a:xfrm>
            <a:off x="3978275" y="0"/>
            <a:ext cx="3043238" cy="465138"/>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algn="r" defTabSz="892175">
              <a:defRPr sz="1100" smtClean="0">
                <a:latin typeface="Arial" pitchFamily="34" charset="0"/>
              </a:defRPr>
            </a:lvl1pPr>
          </a:lstStyle>
          <a:p>
            <a:pPr>
              <a:defRPr/>
            </a:pPr>
            <a:endParaRPr lang="it-IT" dirty="0"/>
          </a:p>
        </p:txBody>
      </p:sp>
      <p:sp>
        <p:nvSpPr>
          <p:cNvPr id="628740" name="Rectangle 4"/>
          <p:cNvSpPr>
            <a:spLocks noGrp="1" noChangeArrowheads="1"/>
          </p:cNvSpPr>
          <p:nvPr>
            <p:ph type="ftr" sz="quarter" idx="2"/>
          </p:nvPr>
        </p:nvSpPr>
        <p:spPr bwMode="auto">
          <a:xfrm>
            <a:off x="0" y="8842375"/>
            <a:ext cx="3043238" cy="465138"/>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defTabSz="892175">
              <a:defRPr sz="1100" smtClean="0">
                <a:latin typeface="Arial" pitchFamily="34" charset="0"/>
              </a:defRPr>
            </a:lvl1pPr>
          </a:lstStyle>
          <a:p>
            <a:pPr>
              <a:defRPr/>
            </a:pPr>
            <a:endParaRPr lang="it-IT" dirty="0"/>
          </a:p>
        </p:txBody>
      </p:sp>
      <p:sp>
        <p:nvSpPr>
          <p:cNvPr id="628741" name="Rectangle 5"/>
          <p:cNvSpPr>
            <a:spLocks noGrp="1" noChangeArrowheads="1"/>
          </p:cNvSpPr>
          <p:nvPr>
            <p:ph type="sldNum" sz="quarter" idx="3"/>
          </p:nvPr>
        </p:nvSpPr>
        <p:spPr bwMode="auto">
          <a:xfrm>
            <a:off x="3978275" y="8842375"/>
            <a:ext cx="3043238" cy="465138"/>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algn="r" defTabSz="892175">
              <a:defRPr sz="1100" smtClean="0">
                <a:latin typeface="Arial" pitchFamily="34" charset="0"/>
              </a:defRPr>
            </a:lvl1pPr>
          </a:lstStyle>
          <a:p>
            <a:pPr>
              <a:defRPr/>
            </a:pPr>
            <a:fld id="{A5B780D0-5C7F-422C-931C-25201BE19360}" type="slidenum">
              <a:rPr lang="it-IT"/>
              <a:pPr>
                <a:defRPr/>
              </a:pPr>
              <a:t>‹#›</a:t>
            </a:fld>
            <a:endParaRPr lang="it-IT" dirty="0"/>
          </a:p>
        </p:txBody>
      </p:sp>
    </p:spTree>
    <p:extLst>
      <p:ext uri="{BB962C8B-B14F-4D97-AF65-F5344CB8AC3E}">
        <p14:creationId xmlns="" xmlns:p14="http://schemas.microsoft.com/office/powerpoint/2010/main" val="3125045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014663" cy="48577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defTabSz="862013">
              <a:defRPr sz="1100" smtClean="0"/>
            </a:lvl1pPr>
          </a:lstStyle>
          <a:p>
            <a:pPr>
              <a:defRPr/>
            </a:pPr>
            <a:endParaRPr lang="en-US" dirty="0"/>
          </a:p>
        </p:txBody>
      </p:sp>
      <p:sp>
        <p:nvSpPr>
          <p:cNvPr id="58371" name="Rectangle 3"/>
          <p:cNvSpPr>
            <a:spLocks noGrp="1" noChangeArrowheads="1"/>
          </p:cNvSpPr>
          <p:nvPr>
            <p:ph type="dt" idx="1"/>
          </p:nvPr>
        </p:nvSpPr>
        <p:spPr bwMode="auto">
          <a:xfrm>
            <a:off x="3995738" y="0"/>
            <a:ext cx="3014662" cy="48577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algn="r" defTabSz="862013">
              <a:defRPr sz="1100" smtClean="0"/>
            </a:lvl1pPr>
          </a:lstStyle>
          <a:p>
            <a:pPr>
              <a:defRPr/>
            </a:pPr>
            <a:fld id="{A6888345-B3D3-4351-A7A9-F936F5935E41}" type="datetimeFigureOut">
              <a:rPr lang="en-US"/>
              <a:pPr>
                <a:defRPr/>
              </a:pPr>
              <a:t>3/30/2015</a:t>
            </a:fld>
            <a:endParaRPr lang="en-US" dirty="0"/>
          </a:p>
        </p:txBody>
      </p:sp>
      <p:sp>
        <p:nvSpPr>
          <p:cNvPr id="11268" name="Rectangle 4"/>
          <p:cNvSpPr>
            <a:spLocks noGrp="1" noRot="1" noChangeAspect="1" noChangeArrowheads="1" noTextEdit="1"/>
          </p:cNvSpPr>
          <p:nvPr>
            <p:ph type="sldImg" idx="2"/>
          </p:nvPr>
        </p:nvSpPr>
        <p:spPr bwMode="auto">
          <a:xfrm>
            <a:off x="1231900" y="693738"/>
            <a:ext cx="4621213" cy="3465512"/>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904875" y="4435475"/>
            <a:ext cx="5200650" cy="4159250"/>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58374" name="Rectangle 6"/>
          <p:cNvSpPr>
            <a:spLocks noGrp="1" noChangeArrowheads="1"/>
          </p:cNvSpPr>
          <p:nvPr>
            <p:ph type="ftr" sz="quarter" idx="4"/>
          </p:nvPr>
        </p:nvSpPr>
        <p:spPr bwMode="auto">
          <a:xfrm>
            <a:off x="0" y="8870950"/>
            <a:ext cx="3014663" cy="415925"/>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defTabSz="862013">
              <a:defRPr sz="1100" smtClean="0"/>
            </a:lvl1pPr>
          </a:lstStyle>
          <a:p>
            <a:pPr>
              <a:defRPr/>
            </a:pPr>
            <a:endParaRPr lang="en-US" dirty="0"/>
          </a:p>
        </p:txBody>
      </p:sp>
      <p:sp>
        <p:nvSpPr>
          <p:cNvPr id="58375" name="Rectangle 7"/>
          <p:cNvSpPr>
            <a:spLocks noGrp="1" noChangeArrowheads="1"/>
          </p:cNvSpPr>
          <p:nvPr>
            <p:ph type="sldNum" sz="quarter" idx="5"/>
          </p:nvPr>
        </p:nvSpPr>
        <p:spPr bwMode="auto">
          <a:xfrm>
            <a:off x="3995738" y="8870950"/>
            <a:ext cx="3014662" cy="415925"/>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algn="r" defTabSz="862013">
              <a:defRPr sz="1100" smtClean="0"/>
            </a:lvl1pPr>
          </a:lstStyle>
          <a:p>
            <a:pPr>
              <a:defRPr/>
            </a:pPr>
            <a:fld id="{D8DF57D7-2670-4E78-96DD-D9B22805124F}" type="slidenum">
              <a:rPr lang="en-US"/>
              <a:pPr>
                <a:defRPr/>
              </a:pPr>
              <a:t>‹#›</a:t>
            </a:fld>
            <a:endParaRPr lang="en-US" dirty="0"/>
          </a:p>
        </p:txBody>
      </p:sp>
    </p:spTree>
    <p:extLst>
      <p:ext uri="{BB962C8B-B14F-4D97-AF65-F5344CB8AC3E}">
        <p14:creationId xmlns="" xmlns:p14="http://schemas.microsoft.com/office/powerpoint/2010/main" val="13844303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1</a:t>
            </a:fld>
            <a:endParaRPr lang="en-US" dirty="0"/>
          </a:p>
        </p:txBody>
      </p:sp>
    </p:spTree>
    <p:extLst>
      <p:ext uri="{BB962C8B-B14F-4D97-AF65-F5344CB8AC3E}">
        <p14:creationId xmlns="" xmlns:p14="http://schemas.microsoft.com/office/powerpoint/2010/main" val="30469382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6323" name="Rectangle 2"/>
          <p:cNvSpPr>
            <a:spLocks noGrp="1" noChangeArrowheads="1"/>
          </p:cNvSpPr>
          <p:nvPr>
            <p:ph type="subTitle" idx="1"/>
          </p:nvPr>
        </p:nvSpPr>
        <p:spPr>
          <a:xfrm>
            <a:off x="614361" y="3886200"/>
            <a:ext cx="7948800" cy="419100"/>
          </a:xfrm>
        </p:spPr>
        <p:txBody>
          <a:bodyPr wrap="square">
            <a:spAutoFit/>
          </a:bodyPr>
          <a:lstStyle>
            <a:lvl1pPr marL="0" indent="0">
              <a:buFont typeface="Verdana" pitchFamily="34" charset="0"/>
              <a:buNone/>
              <a:defRPr sz="1800"/>
            </a:lvl1pPr>
          </a:lstStyle>
          <a:p>
            <a:pPr lvl="0"/>
            <a:r>
              <a:rPr lang="en-US" noProof="0" smtClean="0"/>
              <a:t>Click to edit Master subtitle style</a:t>
            </a:r>
            <a:endParaRPr lang="en-GB" noProof="0" dirty="0" smtClean="0"/>
          </a:p>
        </p:txBody>
      </p:sp>
      <p:sp>
        <p:nvSpPr>
          <p:cNvPr id="56325" name="Rectangle 6"/>
          <p:cNvSpPr>
            <a:spLocks noGrp="1" noChangeArrowheads="1"/>
          </p:cNvSpPr>
          <p:nvPr>
            <p:ph type="ctrTitle"/>
          </p:nvPr>
        </p:nvSpPr>
        <p:spPr>
          <a:xfrm>
            <a:off x="587374" y="2574925"/>
            <a:ext cx="7947025" cy="579438"/>
          </a:xfrm>
        </p:spPr>
        <p:txBody>
          <a:bodyPr/>
          <a:lstStyle>
            <a:lvl1pPr>
              <a:defRPr sz="3200">
                <a:solidFill>
                  <a:schemeClr val="accent1"/>
                </a:solidFill>
              </a:defRPr>
            </a:lvl1pPr>
          </a:lstStyle>
          <a:p>
            <a:pPr lvl="0"/>
            <a:r>
              <a:rPr lang="en-US" noProof="0" smtClean="0"/>
              <a:t>Click to edit Master title style</a:t>
            </a:r>
            <a:endParaRPr lang="en-GB" noProof="0" dirty="0" smtClean="0"/>
          </a:p>
        </p:txBody>
      </p:sp>
      <p:pic>
        <p:nvPicPr>
          <p:cNvPr id="56341" name="Picture 22" descr="signature"/>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l="84271" t="-8163"/>
          <a:stretch>
            <a:fillRect/>
          </a:stretch>
        </p:blipFill>
        <p:spPr bwMode="auto">
          <a:xfrm>
            <a:off x="7705725" y="6202363"/>
            <a:ext cx="1438275" cy="252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6344" name="Picture 24" descr="PPT_Header02"/>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144000" cy="1204913"/>
          </a:xfrm>
          <a:prstGeom prst="rect">
            <a:avLst/>
          </a:prstGeom>
          <a:noFill/>
          <a:extLst>
            <a:ext uri="{909E8E84-426E-40DD-AFC4-6F175D3DCCD1}">
              <a14:hiddenFill xmlns="" xmlns:a14="http://schemas.microsoft.com/office/drawing/2010/main">
                <a:solidFill>
                  <a:srgbClr val="FFFFFF"/>
                </a:solidFill>
              </a14:hiddenFill>
            </a:ext>
          </a:extLst>
        </p:spPr>
      </p:pic>
      <p:pic>
        <p:nvPicPr>
          <p:cNvPr id="56345" name="Picture 25" descr="PPT_Header01"/>
          <p:cNvPicPr>
            <a:picLocks noChangeAspect="1" noChangeArrowheads="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0" y="0"/>
            <a:ext cx="9144000" cy="1204913"/>
          </a:xfrm>
          <a:prstGeom prst="rect">
            <a:avLst/>
          </a:prstGeom>
          <a:noFill/>
          <a:extLst>
            <a:ext uri="{909E8E84-426E-40DD-AFC4-6F175D3DCCD1}">
              <a14:hiddenFill xmlns=""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631825" y="6429375"/>
            <a:ext cx="501650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800" noProof="0"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40B67D-1148-45B1-874A-1EECEF240591}" type="datetimeFigureOut">
              <a:rPr lang="en-US" smtClean="0"/>
              <a:pPr/>
              <a:t>3/30/2015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4ED46-3FA5-4F2D-905B-BE11B514919B}" type="slidenum">
              <a:rPr lang="en-US" smtClean="0"/>
              <a:pPr/>
              <a:t>‹#›</a:t>
            </a:fld>
            <a:endParaRPr lang="en-US"/>
          </a:p>
        </p:txBody>
      </p:sp>
    </p:spTree>
    <p:extLst>
      <p:ext uri="{BB962C8B-B14F-4D97-AF65-F5344CB8AC3E}">
        <p14:creationId xmlns="" xmlns:p14="http://schemas.microsoft.com/office/powerpoint/2010/main" val="2630617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40B67D-1148-45B1-874A-1EECEF240591}" type="datetimeFigureOut">
              <a:rPr lang="en-US" smtClean="0"/>
              <a:pPr/>
              <a:t>3/30/2015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4ED46-3FA5-4F2D-905B-BE11B514919B}" type="slidenum">
              <a:rPr lang="en-US" smtClean="0"/>
              <a:pPr/>
              <a:t>‹#›</a:t>
            </a:fld>
            <a:endParaRPr lang="en-US"/>
          </a:p>
        </p:txBody>
      </p:sp>
    </p:spTree>
    <p:extLst>
      <p:ext uri="{BB962C8B-B14F-4D97-AF65-F5344CB8AC3E}">
        <p14:creationId xmlns="" xmlns:p14="http://schemas.microsoft.com/office/powerpoint/2010/main" val="2133885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40B67D-1148-45B1-874A-1EECEF240591}" type="datetimeFigureOut">
              <a:rPr lang="en-US" smtClean="0"/>
              <a:pPr/>
              <a:t>3/30/2015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4ED46-3FA5-4F2D-905B-BE11B514919B}" type="slidenum">
              <a:rPr lang="en-US" smtClean="0"/>
              <a:pPr/>
              <a:t>‹#›</a:t>
            </a:fld>
            <a:endParaRPr lang="en-US"/>
          </a:p>
        </p:txBody>
      </p:sp>
    </p:spTree>
    <p:extLst>
      <p:ext uri="{BB962C8B-B14F-4D97-AF65-F5344CB8AC3E}">
        <p14:creationId xmlns="" xmlns:p14="http://schemas.microsoft.com/office/powerpoint/2010/main" val="23351584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40B67D-1148-45B1-874A-1EECEF240591}" type="datetimeFigureOut">
              <a:rPr lang="en-US" smtClean="0"/>
              <a:pPr/>
              <a:t>3/30/2015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4ED46-3FA5-4F2D-905B-BE11B514919B}" type="slidenum">
              <a:rPr lang="en-US" smtClean="0"/>
              <a:pPr/>
              <a:t>‹#›</a:t>
            </a:fld>
            <a:endParaRPr lang="en-US"/>
          </a:p>
        </p:txBody>
      </p:sp>
    </p:spTree>
    <p:extLst>
      <p:ext uri="{BB962C8B-B14F-4D97-AF65-F5344CB8AC3E}">
        <p14:creationId xmlns="" xmlns:p14="http://schemas.microsoft.com/office/powerpoint/2010/main" val="3325392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40B67D-1148-45B1-874A-1EECEF240591}" type="datetimeFigureOut">
              <a:rPr lang="en-US" smtClean="0"/>
              <a:pPr/>
              <a:t>3/30/2015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E4ED46-3FA5-4F2D-905B-BE11B514919B}" type="slidenum">
              <a:rPr lang="en-US" smtClean="0"/>
              <a:pPr/>
              <a:t>‹#›</a:t>
            </a:fld>
            <a:endParaRPr lang="en-US"/>
          </a:p>
        </p:txBody>
      </p:sp>
    </p:spTree>
    <p:extLst>
      <p:ext uri="{BB962C8B-B14F-4D97-AF65-F5344CB8AC3E}">
        <p14:creationId xmlns="" xmlns:p14="http://schemas.microsoft.com/office/powerpoint/2010/main" val="2232554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40B67D-1148-45B1-874A-1EECEF240591}" type="datetimeFigureOut">
              <a:rPr lang="en-US" smtClean="0"/>
              <a:pPr/>
              <a:t>3/30/2015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E4ED46-3FA5-4F2D-905B-BE11B514919B}" type="slidenum">
              <a:rPr lang="en-US" smtClean="0"/>
              <a:pPr/>
              <a:t>‹#›</a:t>
            </a:fld>
            <a:endParaRPr lang="en-US"/>
          </a:p>
        </p:txBody>
      </p:sp>
    </p:spTree>
    <p:extLst>
      <p:ext uri="{BB962C8B-B14F-4D97-AF65-F5344CB8AC3E}">
        <p14:creationId xmlns="" xmlns:p14="http://schemas.microsoft.com/office/powerpoint/2010/main" val="1488210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40B67D-1148-45B1-874A-1EECEF240591}" type="datetimeFigureOut">
              <a:rPr lang="en-US" smtClean="0"/>
              <a:pPr/>
              <a:t>3/30/2015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E4ED46-3FA5-4F2D-905B-BE11B514919B}" type="slidenum">
              <a:rPr lang="en-US" smtClean="0"/>
              <a:pPr/>
              <a:t>‹#›</a:t>
            </a:fld>
            <a:endParaRPr lang="en-US"/>
          </a:p>
        </p:txBody>
      </p:sp>
    </p:spTree>
    <p:extLst>
      <p:ext uri="{BB962C8B-B14F-4D97-AF65-F5344CB8AC3E}">
        <p14:creationId xmlns="" xmlns:p14="http://schemas.microsoft.com/office/powerpoint/2010/main" val="385335436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40B67D-1148-45B1-874A-1EECEF240591}" type="datetimeFigureOut">
              <a:rPr lang="en-US" smtClean="0"/>
              <a:pPr/>
              <a:t>3/30/2015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4ED46-3FA5-4F2D-905B-BE11B514919B}" type="slidenum">
              <a:rPr lang="en-US" smtClean="0"/>
              <a:pPr/>
              <a:t>‹#›</a:t>
            </a:fld>
            <a:endParaRPr lang="en-US"/>
          </a:p>
        </p:txBody>
      </p:sp>
    </p:spTree>
    <p:extLst>
      <p:ext uri="{BB962C8B-B14F-4D97-AF65-F5344CB8AC3E}">
        <p14:creationId xmlns="" xmlns:p14="http://schemas.microsoft.com/office/powerpoint/2010/main" val="214253920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40B67D-1148-45B1-874A-1EECEF240591}" type="datetimeFigureOut">
              <a:rPr lang="en-US" smtClean="0"/>
              <a:pPr/>
              <a:t>3/30/2015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4ED46-3FA5-4F2D-905B-BE11B514919B}" type="slidenum">
              <a:rPr lang="en-US" smtClean="0"/>
              <a:pPr/>
              <a:t>‹#›</a:t>
            </a:fld>
            <a:endParaRPr lang="en-US"/>
          </a:p>
        </p:txBody>
      </p:sp>
    </p:spTree>
    <p:extLst>
      <p:ext uri="{BB962C8B-B14F-4D97-AF65-F5344CB8AC3E}">
        <p14:creationId xmlns="" xmlns:p14="http://schemas.microsoft.com/office/powerpoint/2010/main" val="152145675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40B67D-1148-45B1-874A-1EECEF240591}" type="datetimeFigureOut">
              <a:rPr lang="en-US" smtClean="0"/>
              <a:pPr/>
              <a:t>3/30/2015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4ED46-3FA5-4F2D-905B-BE11B514919B}" type="slidenum">
              <a:rPr lang="en-US" smtClean="0"/>
              <a:pPr/>
              <a:t>‹#›</a:t>
            </a:fld>
            <a:endParaRPr lang="en-US"/>
          </a:p>
        </p:txBody>
      </p:sp>
    </p:spTree>
    <p:extLst>
      <p:ext uri="{BB962C8B-B14F-4D97-AF65-F5344CB8AC3E}">
        <p14:creationId xmlns="" xmlns:p14="http://schemas.microsoft.com/office/powerpoint/2010/main" val="25706319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 xmlns:p14="http://schemas.microsoft.com/office/powerpoint/2010/main" val="211880195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40B67D-1148-45B1-874A-1EECEF240591}" type="datetimeFigureOut">
              <a:rPr lang="en-US" smtClean="0"/>
              <a:pPr/>
              <a:t>3/30/2015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4ED46-3FA5-4F2D-905B-BE11B514919B}" type="slidenum">
              <a:rPr lang="en-US" smtClean="0"/>
              <a:pPr/>
              <a:t>‹#›</a:t>
            </a:fld>
            <a:endParaRPr lang="en-US"/>
          </a:p>
        </p:txBody>
      </p:sp>
    </p:spTree>
    <p:extLst>
      <p:ext uri="{BB962C8B-B14F-4D97-AF65-F5344CB8AC3E}">
        <p14:creationId xmlns="" xmlns:p14="http://schemas.microsoft.com/office/powerpoint/2010/main" val="208902137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800">
                <a:solidFill>
                  <a:schemeClr val="bg1"/>
                </a:solidFill>
                <a:latin typeface="Verdana"/>
                <a:cs typeface="Verdana"/>
              </a:defRPr>
            </a:lvl1pPr>
          </a:lstStyle>
          <a:p>
            <a:pPr marL="12700"/>
            <a:r>
              <a:rPr lang="en-US" spc="-5" smtClean="0">
                <a:solidFill>
                  <a:prstClr val="white"/>
                </a:solidFill>
              </a:rPr>
              <a:t>VIII WLMA</a:t>
            </a:r>
            <a:endParaRPr spc="-5" dirty="0">
              <a:solidFill>
                <a:prstClr val="white"/>
              </a:solidFill>
            </a:endParaRPr>
          </a:p>
        </p:txBody>
      </p:sp>
      <p:sp>
        <p:nvSpPr>
          <p:cNvPr id="5" name="Holder 5"/>
          <p:cNvSpPr>
            <a:spLocks noGrp="1"/>
          </p:cNvSpPr>
          <p:nvPr>
            <p:ph type="dt" sz="half" idx="6"/>
          </p:nvPr>
        </p:nvSpPr>
        <p:spPr/>
        <p:txBody>
          <a:bodyPr lIns="0" tIns="0" rIns="0" bIns="0"/>
          <a:lstStyle>
            <a:lvl1pPr>
              <a:defRPr sz="800">
                <a:solidFill>
                  <a:schemeClr val="bg1"/>
                </a:solidFill>
                <a:latin typeface="Verdana"/>
                <a:cs typeface="Verdana"/>
              </a:defRPr>
            </a:lvl1pPr>
          </a:lstStyle>
          <a:p>
            <a:pPr marL="12700"/>
            <a:endParaRPr spc="-5" dirty="0">
              <a:solidFill>
                <a:prstClr val="white"/>
              </a:solidFill>
            </a:endParaRPr>
          </a:p>
        </p:txBody>
      </p:sp>
      <p:sp>
        <p:nvSpPr>
          <p:cNvPr id="6" name="Holder 6"/>
          <p:cNvSpPr>
            <a:spLocks noGrp="1"/>
          </p:cNvSpPr>
          <p:nvPr>
            <p:ph type="sldNum" sz="quarter" idx="7"/>
          </p:nvPr>
        </p:nvSpPr>
        <p:spPr/>
        <p:txBody>
          <a:bodyPr lIns="0" tIns="0" rIns="0" bIns="0"/>
          <a:lstStyle>
            <a:lvl1pPr>
              <a:defRPr sz="800">
                <a:solidFill>
                  <a:schemeClr val="bg1"/>
                </a:solidFill>
                <a:latin typeface="Verdana"/>
                <a:cs typeface="Verdana"/>
              </a:defRPr>
            </a:lvl1pPr>
          </a:lstStyle>
          <a:p>
            <a:pPr marL="12700"/>
            <a:r>
              <a:rPr spc="-10" dirty="0">
                <a:solidFill>
                  <a:prstClr val="white"/>
                </a:solidFill>
              </a:rPr>
              <a:t>Sli</a:t>
            </a:r>
            <a:r>
              <a:rPr spc="-5" dirty="0">
                <a:solidFill>
                  <a:prstClr val="white"/>
                </a:solidFill>
              </a:rPr>
              <a:t>de </a:t>
            </a:r>
            <a:fld id="{81D60167-4931-47E6-BA6A-407CBD079E47}" type="slidenum">
              <a:rPr spc="-5" dirty="0">
                <a:solidFill>
                  <a:prstClr val="white"/>
                </a:solidFill>
              </a:rPr>
              <a:pPr marL="12700"/>
              <a:t>‹#›</a:t>
            </a:fld>
            <a:endParaRPr spc="-5" dirty="0">
              <a:solidFill>
                <a:prstClr val="white"/>
              </a:solidFill>
            </a:endParaRPr>
          </a:p>
        </p:txBody>
      </p:sp>
    </p:spTree>
    <p:extLst>
      <p:ext uri="{BB962C8B-B14F-4D97-AF65-F5344CB8AC3E}">
        <p14:creationId xmlns="" xmlns:p14="http://schemas.microsoft.com/office/powerpoint/2010/main" val="364366757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a:solidFill>
                  <a:srgbClr val="E5262E"/>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400" i="1">
                <a:solidFill>
                  <a:schemeClr val="bg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800">
                <a:solidFill>
                  <a:schemeClr val="bg1"/>
                </a:solidFill>
                <a:latin typeface="Verdana"/>
                <a:cs typeface="Verdana"/>
              </a:defRPr>
            </a:lvl1pPr>
          </a:lstStyle>
          <a:p>
            <a:pPr marL="12700"/>
            <a:r>
              <a:rPr lang="en-US" spc="-5" smtClean="0">
                <a:solidFill>
                  <a:prstClr val="white"/>
                </a:solidFill>
              </a:rPr>
              <a:t>VIII WLMA</a:t>
            </a:r>
            <a:endParaRPr spc="-5" dirty="0">
              <a:solidFill>
                <a:prstClr val="white"/>
              </a:solidFill>
            </a:endParaRPr>
          </a:p>
        </p:txBody>
      </p:sp>
      <p:sp>
        <p:nvSpPr>
          <p:cNvPr id="5" name="Holder 5"/>
          <p:cNvSpPr>
            <a:spLocks noGrp="1"/>
          </p:cNvSpPr>
          <p:nvPr>
            <p:ph type="dt" sz="half" idx="6"/>
          </p:nvPr>
        </p:nvSpPr>
        <p:spPr/>
        <p:txBody>
          <a:bodyPr lIns="0" tIns="0" rIns="0" bIns="0"/>
          <a:lstStyle>
            <a:lvl1pPr>
              <a:defRPr sz="800">
                <a:solidFill>
                  <a:schemeClr val="bg1"/>
                </a:solidFill>
                <a:latin typeface="Verdana"/>
                <a:cs typeface="Verdana"/>
              </a:defRPr>
            </a:lvl1pPr>
          </a:lstStyle>
          <a:p>
            <a:pPr marL="12700"/>
            <a:endParaRPr spc="-5" dirty="0">
              <a:solidFill>
                <a:prstClr val="white"/>
              </a:solidFill>
            </a:endParaRPr>
          </a:p>
        </p:txBody>
      </p:sp>
      <p:sp>
        <p:nvSpPr>
          <p:cNvPr id="6" name="Holder 6"/>
          <p:cNvSpPr>
            <a:spLocks noGrp="1"/>
          </p:cNvSpPr>
          <p:nvPr>
            <p:ph type="sldNum" sz="quarter" idx="7"/>
          </p:nvPr>
        </p:nvSpPr>
        <p:spPr/>
        <p:txBody>
          <a:bodyPr lIns="0" tIns="0" rIns="0" bIns="0"/>
          <a:lstStyle>
            <a:lvl1pPr>
              <a:defRPr sz="800">
                <a:solidFill>
                  <a:schemeClr val="bg1"/>
                </a:solidFill>
                <a:latin typeface="Verdana"/>
                <a:cs typeface="Verdana"/>
              </a:defRPr>
            </a:lvl1pPr>
          </a:lstStyle>
          <a:p>
            <a:pPr marL="12700"/>
            <a:r>
              <a:rPr spc="-10" dirty="0">
                <a:solidFill>
                  <a:prstClr val="white"/>
                </a:solidFill>
              </a:rPr>
              <a:t>Sli</a:t>
            </a:r>
            <a:r>
              <a:rPr spc="-5" dirty="0">
                <a:solidFill>
                  <a:prstClr val="white"/>
                </a:solidFill>
              </a:rPr>
              <a:t>de </a:t>
            </a:r>
            <a:fld id="{81D60167-4931-47E6-BA6A-407CBD079E47}" type="slidenum">
              <a:rPr spc="-5" dirty="0">
                <a:solidFill>
                  <a:prstClr val="white"/>
                </a:solidFill>
              </a:rPr>
              <a:pPr marL="12700"/>
              <a:t>‹#›</a:t>
            </a:fld>
            <a:endParaRPr spc="-5" dirty="0">
              <a:solidFill>
                <a:prstClr val="white"/>
              </a:solidFill>
            </a:endParaRPr>
          </a:p>
        </p:txBody>
      </p:sp>
    </p:spTree>
    <p:extLst>
      <p:ext uri="{BB962C8B-B14F-4D97-AF65-F5344CB8AC3E}">
        <p14:creationId xmlns="" xmlns:p14="http://schemas.microsoft.com/office/powerpoint/2010/main" val="18470382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541338"/>
            <a:ext cx="9143998" cy="6316660"/>
          </a:xfrm>
          <a:custGeom>
            <a:avLst/>
            <a:gdLst/>
            <a:ahLst/>
            <a:cxnLst/>
            <a:rect l="l" t="t" r="r" b="b"/>
            <a:pathLst>
              <a:path w="9143998" h="6316660">
                <a:moveTo>
                  <a:pt x="0" y="6316660"/>
                </a:moveTo>
                <a:lnTo>
                  <a:pt x="9143998" y="6316660"/>
                </a:lnTo>
                <a:lnTo>
                  <a:pt x="9143998" y="0"/>
                </a:lnTo>
                <a:lnTo>
                  <a:pt x="0" y="0"/>
                </a:lnTo>
                <a:lnTo>
                  <a:pt x="0" y="6316660"/>
                </a:lnTo>
                <a:close/>
              </a:path>
            </a:pathLst>
          </a:custGeom>
          <a:solidFill>
            <a:srgbClr val="012CB0"/>
          </a:solidFill>
        </p:spPr>
        <p:txBody>
          <a:bodyPr wrap="square" lIns="0" tIns="0" rIns="0" bIns="0" rtlCol="0">
            <a:spAutoFit/>
          </a:bodyPr>
          <a:lstStyle/>
          <a:p>
            <a:pPr fontAlgn="auto">
              <a:spcBef>
                <a:spcPts val="0"/>
              </a:spcBef>
              <a:spcAft>
                <a:spcPts val="0"/>
              </a:spcAft>
            </a:pPr>
            <a:endParaRPr smtClean="0">
              <a:solidFill>
                <a:prstClr val="black"/>
              </a:solidFill>
              <a:latin typeface="Calibri"/>
            </a:endParaRPr>
          </a:p>
        </p:txBody>
      </p:sp>
      <p:sp>
        <p:nvSpPr>
          <p:cNvPr id="17" name="bk object 17"/>
          <p:cNvSpPr/>
          <p:nvPr/>
        </p:nvSpPr>
        <p:spPr>
          <a:xfrm>
            <a:off x="0" y="1"/>
            <a:ext cx="9143998" cy="541337"/>
          </a:xfrm>
          <a:custGeom>
            <a:avLst/>
            <a:gdLst/>
            <a:ahLst/>
            <a:cxnLst/>
            <a:rect l="l" t="t" r="r" b="b"/>
            <a:pathLst>
              <a:path w="9143998" h="541337">
                <a:moveTo>
                  <a:pt x="0" y="0"/>
                </a:moveTo>
                <a:lnTo>
                  <a:pt x="9143998" y="0"/>
                </a:lnTo>
                <a:lnTo>
                  <a:pt x="9143998" y="541337"/>
                </a:lnTo>
                <a:lnTo>
                  <a:pt x="0" y="541337"/>
                </a:lnTo>
                <a:lnTo>
                  <a:pt x="0" y="0"/>
                </a:lnTo>
                <a:close/>
              </a:path>
            </a:pathLst>
          </a:custGeom>
          <a:solidFill>
            <a:srgbClr val="000000"/>
          </a:solidFill>
        </p:spPr>
        <p:txBody>
          <a:bodyPr wrap="square" lIns="0" tIns="0" rIns="0" bIns="0" rtlCol="0">
            <a:spAutoFit/>
          </a:bodyPr>
          <a:lstStyle/>
          <a:p>
            <a:pPr fontAlgn="auto">
              <a:spcBef>
                <a:spcPts val="0"/>
              </a:spcBef>
              <a:spcAft>
                <a:spcPts val="0"/>
              </a:spcAft>
            </a:pPr>
            <a:endParaRPr smtClean="0">
              <a:solidFill>
                <a:prstClr val="black"/>
              </a:solidFill>
              <a:latin typeface="Calibri"/>
            </a:endParaRPr>
          </a:p>
        </p:txBody>
      </p:sp>
      <p:sp>
        <p:nvSpPr>
          <p:cNvPr id="18" name="bk object 18"/>
          <p:cNvSpPr/>
          <p:nvPr/>
        </p:nvSpPr>
        <p:spPr>
          <a:xfrm>
            <a:off x="8629648" y="26988"/>
            <a:ext cx="514350" cy="514350"/>
          </a:xfrm>
          <a:prstGeom prst="rect">
            <a:avLst/>
          </a:prstGeom>
          <a:blipFill>
            <a:blip r:embed="rId2" cstate="print"/>
            <a:stretch>
              <a:fillRect/>
            </a:stretch>
          </a:blipFill>
        </p:spPr>
        <p:txBody>
          <a:bodyPr wrap="square" lIns="0" tIns="0" rIns="0" bIns="0" rtlCol="0">
            <a:spAutoFit/>
          </a:bodyPr>
          <a:lstStyle/>
          <a:p>
            <a:pPr fontAlgn="auto">
              <a:spcBef>
                <a:spcPts val="0"/>
              </a:spcBef>
              <a:spcAft>
                <a:spcPts val="0"/>
              </a:spcAft>
            </a:pPr>
            <a:endParaRPr smtClean="0">
              <a:solidFill>
                <a:prstClr val="black"/>
              </a:solidFill>
              <a:latin typeface="Calibri"/>
            </a:endParaRPr>
          </a:p>
        </p:txBody>
      </p:sp>
      <p:sp>
        <p:nvSpPr>
          <p:cNvPr id="19" name="bk object 19"/>
          <p:cNvSpPr/>
          <p:nvPr/>
        </p:nvSpPr>
        <p:spPr>
          <a:xfrm>
            <a:off x="0" y="0"/>
            <a:ext cx="1570037" cy="579437"/>
          </a:xfrm>
          <a:prstGeom prst="rect">
            <a:avLst/>
          </a:prstGeom>
          <a:blipFill>
            <a:blip r:embed="rId3" cstate="print"/>
            <a:stretch>
              <a:fillRect/>
            </a:stretch>
          </a:blipFill>
        </p:spPr>
        <p:txBody>
          <a:bodyPr wrap="square" lIns="0" tIns="0" rIns="0" bIns="0" rtlCol="0">
            <a:spAutoFit/>
          </a:bodyPr>
          <a:lstStyle/>
          <a:p>
            <a:pPr fontAlgn="auto">
              <a:spcBef>
                <a:spcPts val="0"/>
              </a:spcBef>
              <a:spcAft>
                <a:spcPts val="0"/>
              </a:spcAft>
            </a:pPr>
            <a:endParaRPr smtClean="0">
              <a:solidFill>
                <a:prstClr val="black"/>
              </a:solidFill>
              <a:latin typeface="Calibri"/>
            </a:endParaRPr>
          </a:p>
        </p:txBody>
      </p:sp>
      <p:sp>
        <p:nvSpPr>
          <p:cNvPr id="2" name="Holder 2"/>
          <p:cNvSpPr>
            <a:spLocks noGrp="1"/>
          </p:cNvSpPr>
          <p:nvPr>
            <p:ph type="title"/>
          </p:nvPr>
        </p:nvSpPr>
        <p:spPr/>
        <p:txBody>
          <a:bodyPr lIns="0" tIns="0" rIns="0" bIns="0"/>
          <a:lstStyle>
            <a:lvl1pPr>
              <a:defRPr sz="2400" b="1">
                <a:solidFill>
                  <a:srgbClr val="E5262E"/>
                </a:solidFill>
                <a:latin typeface="Arial"/>
                <a:cs typeface="Arial"/>
              </a:defRPr>
            </a:lvl1pPr>
          </a:lstStyle>
          <a:p>
            <a:endParaRPr/>
          </a:p>
        </p:txBody>
      </p:sp>
      <p:sp>
        <p:nvSpPr>
          <p:cNvPr id="3" name="Holder 3"/>
          <p:cNvSpPr>
            <a:spLocks noGrp="1"/>
          </p:cNvSpPr>
          <p:nvPr>
            <p:ph sz="half" idx="2"/>
          </p:nvPr>
        </p:nvSpPr>
        <p:spPr>
          <a:xfrm>
            <a:off x="313690" y="1442085"/>
            <a:ext cx="3875801" cy="3965121"/>
          </a:xfrm>
          <a:prstGeom prst="rect">
            <a:avLst/>
          </a:prstGeom>
        </p:spPr>
        <p:txBody>
          <a:bodyPr wrap="square" lIns="0" tIns="0" rIns="0" bIns="0">
            <a:spAutoFit/>
          </a:bodyPr>
          <a:lstStyle>
            <a:lvl1pPr>
              <a:defRPr sz="1800" i="1">
                <a:latin typeface="Arial"/>
                <a:cs typeface="Arial"/>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800">
                <a:solidFill>
                  <a:schemeClr val="bg1"/>
                </a:solidFill>
                <a:latin typeface="Verdana"/>
                <a:cs typeface="Verdana"/>
              </a:defRPr>
            </a:lvl1pPr>
          </a:lstStyle>
          <a:p>
            <a:pPr marL="12700"/>
            <a:r>
              <a:rPr lang="en-US" spc="-5" smtClean="0">
                <a:solidFill>
                  <a:prstClr val="white"/>
                </a:solidFill>
              </a:rPr>
              <a:t>VIII WLMA</a:t>
            </a:r>
            <a:endParaRPr spc="-5" dirty="0">
              <a:solidFill>
                <a:prstClr val="white"/>
              </a:solidFill>
            </a:endParaRPr>
          </a:p>
        </p:txBody>
      </p:sp>
      <p:sp>
        <p:nvSpPr>
          <p:cNvPr id="6" name="Holder 6"/>
          <p:cNvSpPr>
            <a:spLocks noGrp="1"/>
          </p:cNvSpPr>
          <p:nvPr>
            <p:ph type="dt" sz="half" idx="6"/>
          </p:nvPr>
        </p:nvSpPr>
        <p:spPr/>
        <p:txBody>
          <a:bodyPr lIns="0" tIns="0" rIns="0" bIns="0"/>
          <a:lstStyle>
            <a:lvl1pPr>
              <a:defRPr sz="800">
                <a:solidFill>
                  <a:schemeClr val="bg1"/>
                </a:solidFill>
                <a:latin typeface="Verdana"/>
                <a:cs typeface="Verdana"/>
              </a:defRPr>
            </a:lvl1pPr>
          </a:lstStyle>
          <a:p>
            <a:pPr marL="12700"/>
            <a:endParaRPr spc="-5" dirty="0">
              <a:solidFill>
                <a:prstClr val="white"/>
              </a:solidFill>
            </a:endParaRPr>
          </a:p>
        </p:txBody>
      </p:sp>
      <p:sp>
        <p:nvSpPr>
          <p:cNvPr id="7" name="Holder 7"/>
          <p:cNvSpPr>
            <a:spLocks noGrp="1"/>
          </p:cNvSpPr>
          <p:nvPr>
            <p:ph type="sldNum" sz="quarter" idx="7"/>
          </p:nvPr>
        </p:nvSpPr>
        <p:spPr/>
        <p:txBody>
          <a:bodyPr lIns="0" tIns="0" rIns="0" bIns="0"/>
          <a:lstStyle>
            <a:lvl1pPr>
              <a:defRPr sz="800">
                <a:solidFill>
                  <a:schemeClr val="bg1"/>
                </a:solidFill>
                <a:latin typeface="Verdana"/>
                <a:cs typeface="Verdana"/>
              </a:defRPr>
            </a:lvl1pPr>
          </a:lstStyle>
          <a:p>
            <a:pPr marL="12700"/>
            <a:r>
              <a:rPr spc="-10" dirty="0">
                <a:solidFill>
                  <a:prstClr val="white"/>
                </a:solidFill>
              </a:rPr>
              <a:t>Sli</a:t>
            </a:r>
            <a:r>
              <a:rPr spc="-5" dirty="0">
                <a:solidFill>
                  <a:prstClr val="white"/>
                </a:solidFill>
              </a:rPr>
              <a:t>de </a:t>
            </a:r>
            <a:fld id="{81D60167-4931-47E6-BA6A-407CBD079E47}" type="slidenum">
              <a:rPr spc="-5" dirty="0">
                <a:solidFill>
                  <a:prstClr val="white"/>
                </a:solidFill>
              </a:rPr>
              <a:pPr marL="12700"/>
              <a:t>‹#›</a:t>
            </a:fld>
            <a:endParaRPr spc="-5" dirty="0">
              <a:solidFill>
                <a:prstClr val="white"/>
              </a:solidFill>
            </a:endParaRPr>
          </a:p>
        </p:txBody>
      </p:sp>
    </p:spTree>
    <p:extLst>
      <p:ext uri="{BB962C8B-B14F-4D97-AF65-F5344CB8AC3E}">
        <p14:creationId xmlns="" xmlns:p14="http://schemas.microsoft.com/office/powerpoint/2010/main" val="7300001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541338"/>
            <a:ext cx="9143998" cy="6316660"/>
          </a:xfrm>
          <a:custGeom>
            <a:avLst/>
            <a:gdLst/>
            <a:ahLst/>
            <a:cxnLst/>
            <a:rect l="l" t="t" r="r" b="b"/>
            <a:pathLst>
              <a:path w="9143998" h="6316660">
                <a:moveTo>
                  <a:pt x="0" y="6316660"/>
                </a:moveTo>
                <a:lnTo>
                  <a:pt x="9143998" y="6316660"/>
                </a:lnTo>
                <a:lnTo>
                  <a:pt x="9143998" y="0"/>
                </a:lnTo>
                <a:lnTo>
                  <a:pt x="0" y="0"/>
                </a:lnTo>
                <a:lnTo>
                  <a:pt x="0" y="6316660"/>
                </a:lnTo>
                <a:close/>
              </a:path>
            </a:pathLst>
          </a:custGeom>
          <a:solidFill>
            <a:srgbClr val="012CB0"/>
          </a:solidFill>
        </p:spPr>
        <p:txBody>
          <a:bodyPr wrap="square" lIns="0" tIns="0" rIns="0" bIns="0" rtlCol="0">
            <a:spAutoFit/>
          </a:bodyPr>
          <a:lstStyle/>
          <a:p>
            <a:pPr fontAlgn="auto">
              <a:spcBef>
                <a:spcPts val="0"/>
              </a:spcBef>
              <a:spcAft>
                <a:spcPts val="0"/>
              </a:spcAft>
            </a:pPr>
            <a:endParaRPr smtClean="0">
              <a:solidFill>
                <a:prstClr val="black"/>
              </a:solidFill>
              <a:latin typeface="Calibri"/>
            </a:endParaRPr>
          </a:p>
        </p:txBody>
      </p:sp>
      <p:sp>
        <p:nvSpPr>
          <p:cNvPr id="17" name="bk object 17"/>
          <p:cNvSpPr/>
          <p:nvPr/>
        </p:nvSpPr>
        <p:spPr>
          <a:xfrm>
            <a:off x="0" y="1"/>
            <a:ext cx="9143998" cy="541337"/>
          </a:xfrm>
          <a:custGeom>
            <a:avLst/>
            <a:gdLst/>
            <a:ahLst/>
            <a:cxnLst/>
            <a:rect l="l" t="t" r="r" b="b"/>
            <a:pathLst>
              <a:path w="9143998" h="541337">
                <a:moveTo>
                  <a:pt x="0" y="0"/>
                </a:moveTo>
                <a:lnTo>
                  <a:pt x="9143998" y="0"/>
                </a:lnTo>
                <a:lnTo>
                  <a:pt x="9143998" y="541337"/>
                </a:lnTo>
                <a:lnTo>
                  <a:pt x="0" y="541337"/>
                </a:lnTo>
                <a:lnTo>
                  <a:pt x="0" y="0"/>
                </a:lnTo>
                <a:close/>
              </a:path>
            </a:pathLst>
          </a:custGeom>
          <a:solidFill>
            <a:srgbClr val="000000"/>
          </a:solidFill>
        </p:spPr>
        <p:txBody>
          <a:bodyPr wrap="square" lIns="0" tIns="0" rIns="0" bIns="0" rtlCol="0">
            <a:spAutoFit/>
          </a:bodyPr>
          <a:lstStyle/>
          <a:p>
            <a:pPr fontAlgn="auto">
              <a:spcBef>
                <a:spcPts val="0"/>
              </a:spcBef>
              <a:spcAft>
                <a:spcPts val="0"/>
              </a:spcAft>
            </a:pPr>
            <a:endParaRPr smtClean="0">
              <a:solidFill>
                <a:prstClr val="black"/>
              </a:solidFill>
              <a:latin typeface="Calibri"/>
            </a:endParaRPr>
          </a:p>
        </p:txBody>
      </p:sp>
      <p:sp>
        <p:nvSpPr>
          <p:cNvPr id="18" name="bk object 18"/>
          <p:cNvSpPr/>
          <p:nvPr/>
        </p:nvSpPr>
        <p:spPr>
          <a:xfrm>
            <a:off x="8629648" y="26988"/>
            <a:ext cx="514350" cy="514350"/>
          </a:xfrm>
          <a:prstGeom prst="rect">
            <a:avLst/>
          </a:prstGeom>
          <a:blipFill>
            <a:blip r:embed="rId2" cstate="print"/>
            <a:stretch>
              <a:fillRect/>
            </a:stretch>
          </a:blipFill>
        </p:spPr>
        <p:txBody>
          <a:bodyPr wrap="square" lIns="0" tIns="0" rIns="0" bIns="0" rtlCol="0">
            <a:spAutoFit/>
          </a:bodyPr>
          <a:lstStyle/>
          <a:p>
            <a:pPr fontAlgn="auto">
              <a:spcBef>
                <a:spcPts val="0"/>
              </a:spcBef>
              <a:spcAft>
                <a:spcPts val="0"/>
              </a:spcAft>
            </a:pPr>
            <a:endParaRPr smtClean="0">
              <a:solidFill>
                <a:prstClr val="black"/>
              </a:solidFill>
              <a:latin typeface="Calibri"/>
            </a:endParaRPr>
          </a:p>
        </p:txBody>
      </p:sp>
      <p:sp>
        <p:nvSpPr>
          <p:cNvPr id="19" name="bk object 19"/>
          <p:cNvSpPr/>
          <p:nvPr/>
        </p:nvSpPr>
        <p:spPr>
          <a:xfrm>
            <a:off x="0" y="0"/>
            <a:ext cx="1570037" cy="579437"/>
          </a:xfrm>
          <a:prstGeom prst="rect">
            <a:avLst/>
          </a:prstGeom>
          <a:blipFill>
            <a:blip r:embed="rId3" cstate="print"/>
            <a:stretch>
              <a:fillRect/>
            </a:stretch>
          </a:blipFill>
        </p:spPr>
        <p:txBody>
          <a:bodyPr wrap="square" lIns="0" tIns="0" rIns="0" bIns="0" rtlCol="0">
            <a:spAutoFit/>
          </a:bodyPr>
          <a:lstStyle/>
          <a:p>
            <a:pPr fontAlgn="auto">
              <a:spcBef>
                <a:spcPts val="0"/>
              </a:spcBef>
              <a:spcAft>
                <a:spcPts val="0"/>
              </a:spcAft>
            </a:pPr>
            <a:endParaRPr smtClean="0">
              <a:solidFill>
                <a:prstClr val="black"/>
              </a:solidFill>
              <a:latin typeface="Calibri"/>
            </a:endParaRPr>
          </a:p>
        </p:txBody>
      </p:sp>
      <p:sp>
        <p:nvSpPr>
          <p:cNvPr id="2" name="Holder 2"/>
          <p:cNvSpPr>
            <a:spLocks noGrp="1"/>
          </p:cNvSpPr>
          <p:nvPr>
            <p:ph type="title"/>
          </p:nvPr>
        </p:nvSpPr>
        <p:spPr/>
        <p:txBody>
          <a:bodyPr lIns="0" tIns="0" rIns="0" bIns="0"/>
          <a:lstStyle>
            <a:lvl1pPr>
              <a:defRPr sz="2400" b="1">
                <a:solidFill>
                  <a:srgbClr val="E5262E"/>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800">
                <a:solidFill>
                  <a:schemeClr val="bg1"/>
                </a:solidFill>
                <a:latin typeface="Verdana"/>
                <a:cs typeface="Verdana"/>
              </a:defRPr>
            </a:lvl1pPr>
          </a:lstStyle>
          <a:p>
            <a:pPr marL="12700"/>
            <a:r>
              <a:rPr lang="en-US" spc="-5" smtClean="0">
                <a:solidFill>
                  <a:prstClr val="white"/>
                </a:solidFill>
              </a:rPr>
              <a:t>VIII WLMA</a:t>
            </a:r>
            <a:endParaRPr spc="-5" dirty="0">
              <a:solidFill>
                <a:prstClr val="white"/>
              </a:solidFill>
            </a:endParaRPr>
          </a:p>
        </p:txBody>
      </p:sp>
      <p:sp>
        <p:nvSpPr>
          <p:cNvPr id="4" name="Holder 4"/>
          <p:cNvSpPr>
            <a:spLocks noGrp="1"/>
          </p:cNvSpPr>
          <p:nvPr>
            <p:ph type="dt" sz="half" idx="6"/>
          </p:nvPr>
        </p:nvSpPr>
        <p:spPr/>
        <p:txBody>
          <a:bodyPr lIns="0" tIns="0" rIns="0" bIns="0"/>
          <a:lstStyle>
            <a:lvl1pPr>
              <a:defRPr sz="800">
                <a:solidFill>
                  <a:schemeClr val="bg1"/>
                </a:solidFill>
                <a:latin typeface="Verdana"/>
                <a:cs typeface="Verdana"/>
              </a:defRPr>
            </a:lvl1pPr>
          </a:lstStyle>
          <a:p>
            <a:pPr marL="12700"/>
            <a:endParaRPr spc="-5" dirty="0">
              <a:solidFill>
                <a:prstClr val="white"/>
              </a:solidFill>
            </a:endParaRPr>
          </a:p>
        </p:txBody>
      </p:sp>
      <p:sp>
        <p:nvSpPr>
          <p:cNvPr id="5" name="Holder 5"/>
          <p:cNvSpPr>
            <a:spLocks noGrp="1"/>
          </p:cNvSpPr>
          <p:nvPr>
            <p:ph type="sldNum" sz="quarter" idx="7"/>
          </p:nvPr>
        </p:nvSpPr>
        <p:spPr/>
        <p:txBody>
          <a:bodyPr lIns="0" tIns="0" rIns="0" bIns="0"/>
          <a:lstStyle>
            <a:lvl1pPr>
              <a:defRPr sz="800">
                <a:solidFill>
                  <a:schemeClr val="bg1"/>
                </a:solidFill>
                <a:latin typeface="Verdana"/>
                <a:cs typeface="Verdana"/>
              </a:defRPr>
            </a:lvl1pPr>
          </a:lstStyle>
          <a:p>
            <a:pPr marL="12700"/>
            <a:r>
              <a:rPr spc="-10" dirty="0">
                <a:solidFill>
                  <a:prstClr val="white"/>
                </a:solidFill>
              </a:rPr>
              <a:t>Sli</a:t>
            </a:r>
            <a:r>
              <a:rPr spc="-5" dirty="0">
                <a:solidFill>
                  <a:prstClr val="white"/>
                </a:solidFill>
              </a:rPr>
              <a:t>de </a:t>
            </a:r>
            <a:fld id="{81D60167-4931-47E6-BA6A-407CBD079E47}" type="slidenum">
              <a:rPr spc="-5" dirty="0">
                <a:solidFill>
                  <a:prstClr val="white"/>
                </a:solidFill>
              </a:rPr>
              <a:pPr marL="12700"/>
              <a:t>‹#›</a:t>
            </a:fld>
            <a:endParaRPr spc="-5" dirty="0">
              <a:solidFill>
                <a:prstClr val="white"/>
              </a:solidFill>
            </a:endParaRPr>
          </a:p>
        </p:txBody>
      </p:sp>
    </p:spTree>
    <p:extLst>
      <p:ext uri="{BB962C8B-B14F-4D97-AF65-F5344CB8AC3E}">
        <p14:creationId xmlns="" xmlns:p14="http://schemas.microsoft.com/office/powerpoint/2010/main" val="17327474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541338"/>
            <a:ext cx="9143998" cy="6316660"/>
          </a:xfrm>
          <a:custGeom>
            <a:avLst/>
            <a:gdLst/>
            <a:ahLst/>
            <a:cxnLst/>
            <a:rect l="l" t="t" r="r" b="b"/>
            <a:pathLst>
              <a:path w="9143998" h="6316660">
                <a:moveTo>
                  <a:pt x="0" y="6316660"/>
                </a:moveTo>
                <a:lnTo>
                  <a:pt x="9143998" y="6316660"/>
                </a:lnTo>
                <a:lnTo>
                  <a:pt x="9143998" y="0"/>
                </a:lnTo>
                <a:lnTo>
                  <a:pt x="0" y="0"/>
                </a:lnTo>
                <a:lnTo>
                  <a:pt x="0" y="6316660"/>
                </a:lnTo>
                <a:close/>
              </a:path>
            </a:pathLst>
          </a:custGeom>
          <a:solidFill>
            <a:srgbClr val="012CB0"/>
          </a:solidFill>
        </p:spPr>
        <p:txBody>
          <a:bodyPr wrap="square" lIns="0" tIns="0" rIns="0" bIns="0" rtlCol="0">
            <a:spAutoFit/>
          </a:bodyPr>
          <a:lstStyle/>
          <a:p>
            <a:pPr fontAlgn="auto">
              <a:spcBef>
                <a:spcPts val="0"/>
              </a:spcBef>
              <a:spcAft>
                <a:spcPts val="0"/>
              </a:spcAft>
            </a:pPr>
            <a:endParaRPr smtClean="0">
              <a:solidFill>
                <a:prstClr val="black"/>
              </a:solidFill>
              <a:latin typeface="Calibri"/>
            </a:endParaRPr>
          </a:p>
        </p:txBody>
      </p:sp>
      <p:sp>
        <p:nvSpPr>
          <p:cNvPr id="17" name="bk object 17"/>
          <p:cNvSpPr/>
          <p:nvPr/>
        </p:nvSpPr>
        <p:spPr>
          <a:xfrm>
            <a:off x="0" y="1"/>
            <a:ext cx="9143998" cy="541337"/>
          </a:xfrm>
          <a:custGeom>
            <a:avLst/>
            <a:gdLst/>
            <a:ahLst/>
            <a:cxnLst/>
            <a:rect l="l" t="t" r="r" b="b"/>
            <a:pathLst>
              <a:path w="9143998" h="541337">
                <a:moveTo>
                  <a:pt x="0" y="0"/>
                </a:moveTo>
                <a:lnTo>
                  <a:pt x="9143998" y="0"/>
                </a:lnTo>
                <a:lnTo>
                  <a:pt x="9143998" y="541337"/>
                </a:lnTo>
                <a:lnTo>
                  <a:pt x="0" y="541337"/>
                </a:lnTo>
                <a:lnTo>
                  <a:pt x="0" y="0"/>
                </a:lnTo>
                <a:close/>
              </a:path>
            </a:pathLst>
          </a:custGeom>
          <a:solidFill>
            <a:srgbClr val="000000"/>
          </a:solidFill>
        </p:spPr>
        <p:txBody>
          <a:bodyPr wrap="square" lIns="0" tIns="0" rIns="0" bIns="0" rtlCol="0">
            <a:spAutoFit/>
          </a:bodyPr>
          <a:lstStyle/>
          <a:p>
            <a:pPr fontAlgn="auto">
              <a:spcBef>
                <a:spcPts val="0"/>
              </a:spcBef>
              <a:spcAft>
                <a:spcPts val="0"/>
              </a:spcAft>
            </a:pPr>
            <a:endParaRPr smtClean="0">
              <a:solidFill>
                <a:prstClr val="black"/>
              </a:solidFill>
              <a:latin typeface="Calibri"/>
            </a:endParaRPr>
          </a:p>
        </p:txBody>
      </p:sp>
      <p:sp>
        <p:nvSpPr>
          <p:cNvPr id="18" name="bk object 18"/>
          <p:cNvSpPr/>
          <p:nvPr/>
        </p:nvSpPr>
        <p:spPr>
          <a:xfrm>
            <a:off x="8629648" y="26988"/>
            <a:ext cx="514350" cy="514350"/>
          </a:xfrm>
          <a:prstGeom prst="rect">
            <a:avLst/>
          </a:prstGeom>
          <a:blipFill>
            <a:blip r:embed="rId2" cstate="print"/>
            <a:stretch>
              <a:fillRect/>
            </a:stretch>
          </a:blipFill>
        </p:spPr>
        <p:txBody>
          <a:bodyPr wrap="square" lIns="0" tIns="0" rIns="0" bIns="0" rtlCol="0">
            <a:spAutoFit/>
          </a:bodyPr>
          <a:lstStyle/>
          <a:p>
            <a:pPr fontAlgn="auto">
              <a:spcBef>
                <a:spcPts val="0"/>
              </a:spcBef>
              <a:spcAft>
                <a:spcPts val="0"/>
              </a:spcAft>
            </a:pPr>
            <a:endParaRPr smtClean="0">
              <a:solidFill>
                <a:prstClr val="black"/>
              </a:solidFill>
              <a:latin typeface="Calibri"/>
            </a:endParaRPr>
          </a:p>
        </p:txBody>
      </p:sp>
      <p:sp>
        <p:nvSpPr>
          <p:cNvPr id="19" name="bk object 19"/>
          <p:cNvSpPr/>
          <p:nvPr/>
        </p:nvSpPr>
        <p:spPr>
          <a:xfrm>
            <a:off x="0" y="0"/>
            <a:ext cx="1570037" cy="579437"/>
          </a:xfrm>
          <a:prstGeom prst="rect">
            <a:avLst/>
          </a:prstGeom>
          <a:blipFill>
            <a:blip r:embed="rId3" cstate="print"/>
            <a:stretch>
              <a:fillRect/>
            </a:stretch>
          </a:blipFill>
        </p:spPr>
        <p:txBody>
          <a:bodyPr wrap="square" lIns="0" tIns="0" rIns="0" bIns="0" rtlCol="0">
            <a:spAutoFit/>
          </a:bodyPr>
          <a:lstStyle/>
          <a:p>
            <a:pPr fontAlgn="auto">
              <a:spcBef>
                <a:spcPts val="0"/>
              </a:spcBef>
              <a:spcAft>
                <a:spcPts val="0"/>
              </a:spcAft>
            </a:pPr>
            <a:endParaRPr smtClean="0">
              <a:solidFill>
                <a:prstClr val="black"/>
              </a:solidFill>
              <a:latin typeface="Calibri"/>
            </a:endParaRPr>
          </a:p>
        </p:txBody>
      </p:sp>
      <p:sp>
        <p:nvSpPr>
          <p:cNvPr id="2" name="Holder 2"/>
          <p:cNvSpPr>
            <a:spLocks noGrp="1"/>
          </p:cNvSpPr>
          <p:nvPr>
            <p:ph type="ftr" sz="quarter" idx="5"/>
          </p:nvPr>
        </p:nvSpPr>
        <p:spPr/>
        <p:txBody>
          <a:bodyPr lIns="0" tIns="0" rIns="0" bIns="0"/>
          <a:lstStyle>
            <a:lvl1pPr>
              <a:defRPr sz="800">
                <a:solidFill>
                  <a:schemeClr val="bg1"/>
                </a:solidFill>
                <a:latin typeface="Verdana"/>
                <a:cs typeface="Verdana"/>
              </a:defRPr>
            </a:lvl1pPr>
          </a:lstStyle>
          <a:p>
            <a:pPr marL="12700"/>
            <a:r>
              <a:rPr lang="en-US" spc="-5" smtClean="0">
                <a:solidFill>
                  <a:prstClr val="white"/>
                </a:solidFill>
              </a:rPr>
              <a:t>VIII WLMA</a:t>
            </a:r>
            <a:endParaRPr spc="-5" dirty="0">
              <a:solidFill>
                <a:prstClr val="white"/>
              </a:solidFill>
            </a:endParaRPr>
          </a:p>
        </p:txBody>
      </p:sp>
      <p:sp>
        <p:nvSpPr>
          <p:cNvPr id="3" name="Holder 3"/>
          <p:cNvSpPr>
            <a:spLocks noGrp="1"/>
          </p:cNvSpPr>
          <p:nvPr>
            <p:ph type="dt" sz="half" idx="6"/>
          </p:nvPr>
        </p:nvSpPr>
        <p:spPr/>
        <p:txBody>
          <a:bodyPr lIns="0" tIns="0" rIns="0" bIns="0"/>
          <a:lstStyle>
            <a:lvl1pPr>
              <a:defRPr sz="800">
                <a:solidFill>
                  <a:schemeClr val="bg1"/>
                </a:solidFill>
                <a:latin typeface="Verdana"/>
                <a:cs typeface="Verdana"/>
              </a:defRPr>
            </a:lvl1pPr>
          </a:lstStyle>
          <a:p>
            <a:pPr marL="12700"/>
            <a:endParaRPr spc="-5" dirty="0">
              <a:solidFill>
                <a:prstClr val="white"/>
              </a:solidFill>
            </a:endParaRPr>
          </a:p>
        </p:txBody>
      </p:sp>
      <p:sp>
        <p:nvSpPr>
          <p:cNvPr id="4" name="Holder 4"/>
          <p:cNvSpPr>
            <a:spLocks noGrp="1"/>
          </p:cNvSpPr>
          <p:nvPr>
            <p:ph type="sldNum" sz="quarter" idx="7"/>
          </p:nvPr>
        </p:nvSpPr>
        <p:spPr/>
        <p:txBody>
          <a:bodyPr lIns="0" tIns="0" rIns="0" bIns="0"/>
          <a:lstStyle>
            <a:lvl1pPr>
              <a:defRPr sz="800">
                <a:solidFill>
                  <a:schemeClr val="bg1"/>
                </a:solidFill>
                <a:latin typeface="Verdana"/>
                <a:cs typeface="Verdana"/>
              </a:defRPr>
            </a:lvl1pPr>
          </a:lstStyle>
          <a:p>
            <a:pPr marL="12700"/>
            <a:r>
              <a:rPr spc="-10" dirty="0">
                <a:solidFill>
                  <a:prstClr val="white"/>
                </a:solidFill>
              </a:rPr>
              <a:t>Sli</a:t>
            </a:r>
            <a:r>
              <a:rPr spc="-5" dirty="0">
                <a:solidFill>
                  <a:prstClr val="white"/>
                </a:solidFill>
              </a:rPr>
              <a:t>de </a:t>
            </a:r>
            <a:fld id="{81D60167-4931-47E6-BA6A-407CBD079E47}" type="slidenum">
              <a:rPr spc="-5" dirty="0">
                <a:solidFill>
                  <a:prstClr val="white"/>
                </a:solidFill>
              </a:rPr>
              <a:pPr marL="12700"/>
              <a:t>‹#›</a:t>
            </a:fld>
            <a:endParaRPr spc="-5" dirty="0">
              <a:solidFill>
                <a:prstClr val="white"/>
              </a:solidFill>
            </a:endParaRPr>
          </a:p>
        </p:txBody>
      </p:sp>
    </p:spTree>
    <p:extLst>
      <p:ext uri="{BB962C8B-B14F-4D97-AF65-F5344CB8AC3E}">
        <p14:creationId xmlns="" xmlns:p14="http://schemas.microsoft.com/office/powerpoint/2010/main" val="983314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2000" y="4406898"/>
            <a:ext cx="7789050" cy="1323439"/>
          </a:xfrm>
        </p:spPr>
        <p:txBody>
          <a:bodyPr anchor="t"/>
          <a:lstStyle>
            <a:lvl1pPr algn="l">
              <a:defRPr sz="4000" b="1" cap="all">
                <a:solidFill>
                  <a:srgbClr val="0098DB"/>
                </a:solidFill>
              </a:defRPr>
            </a:lvl1p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612000" y="2906713"/>
            <a:ext cx="77890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0" smtClean="0"/>
              <a:t>Click to edit Master text styles</a:t>
            </a:r>
          </a:p>
        </p:txBody>
      </p:sp>
    </p:spTree>
    <p:extLst>
      <p:ext uri="{BB962C8B-B14F-4D97-AF65-F5344CB8AC3E}">
        <p14:creationId xmlns="" xmlns:p14="http://schemas.microsoft.com/office/powerpoint/2010/main" val="31950312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615950" y="1673225"/>
            <a:ext cx="3889376" cy="43180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657723" y="1673225"/>
            <a:ext cx="3888000" cy="43180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 xmlns:p14="http://schemas.microsoft.com/office/powerpoint/2010/main" val="169867236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6400" y="381600"/>
            <a:ext cx="6105600" cy="428400"/>
          </a:xfrm>
        </p:spPr>
        <p:txBody>
          <a:bodyPr/>
          <a:lstStyle>
            <a:lvl1pPr>
              <a:defRPr/>
            </a:lvl1p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619123" y="1666800"/>
            <a:ext cx="3895200" cy="496800"/>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5" name="Text Placeholder 4"/>
          <p:cNvSpPr>
            <a:spLocks noGrp="1"/>
          </p:cNvSpPr>
          <p:nvPr>
            <p:ph type="body" sz="quarter" idx="3"/>
          </p:nvPr>
        </p:nvSpPr>
        <p:spPr>
          <a:xfrm>
            <a:off x="4645025" y="1666875"/>
            <a:ext cx="3896416" cy="495324"/>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45026" y="2174875"/>
            <a:ext cx="3898900" cy="3816350"/>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Content Placeholder 5"/>
          <p:cNvSpPr>
            <a:spLocks noGrp="1"/>
          </p:cNvSpPr>
          <p:nvPr>
            <p:ph sz="quarter" idx="10"/>
          </p:nvPr>
        </p:nvSpPr>
        <p:spPr>
          <a:xfrm>
            <a:off x="619200" y="2174400"/>
            <a:ext cx="3898900" cy="3816350"/>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Tree>
    <p:extLst>
      <p:ext uri="{BB962C8B-B14F-4D97-AF65-F5344CB8AC3E}">
        <p14:creationId xmlns="" xmlns:p14="http://schemas.microsoft.com/office/powerpoint/2010/main" val="405409388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Tree>
    <p:extLst>
      <p:ext uri="{BB962C8B-B14F-4D97-AF65-F5344CB8AC3E}">
        <p14:creationId xmlns="" xmlns:p14="http://schemas.microsoft.com/office/powerpoint/2010/main" val="3391654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658299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6400" y="409890"/>
            <a:ext cx="6105600" cy="400110"/>
          </a:xfrm>
        </p:spPr>
        <p:txBody>
          <a:bodyPr anchor="b"/>
          <a:lstStyle>
            <a:lvl1pPr algn="l">
              <a:defRPr sz="2000" b="1"/>
            </a:lvl1pPr>
          </a:lstStyle>
          <a:p>
            <a:r>
              <a:rPr lang="en-US" noProof="0" smtClean="0"/>
              <a:t>Click to edit Master title style</a:t>
            </a:r>
            <a:endParaRPr lang="en-GB" noProof="0"/>
          </a:p>
        </p:txBody>
      </p:sp>
      <p:sp>
        <p:nvSpPr>
          <p:cNvPr id="3" name="Content Placeholder 2"/>
          <p:cNvSpPr>
            <a:spLocks noGrp="1"/>
          </p:cNvSpPr>
          <p:nvPr>
            <p:ph idx="1"/>
          </p:nvPr>
        </p:nvSpPr>
        <p:spPr>
          <a:xfrm>
            <a:off x="3575050" y="1666874"/>
            <a:ext cx="4968875" cy="4324351"/>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Text Placeholder 3"/>
          <p:cNvSpPr>
            <a:spLocks noGrp="1"/>
          </p:cNvSpPr>
          <p:nvPr>
            <p:ph type="body" sz="half" idx="2"/>
          </p:nvPr>
        </p:nvSpPr>
        <p:spPr>
          <a:xfrm>
            <a:off x="619125" y="1666800"/>
            <a:ext cx="2846388" cy="4324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Click to edit Master text styles</a:t>
            </a:r>
          </a:p>
        </p:txBody>
      </p:sp>
    </p:spTree>
    <p:extLst>
      <p:ext uri="{BB962C8B-B14F-4D97-AF65-F5344CB8AC3E}">
        <p14:creationId xmlns="" xmlns:p14="http://schemas.microsoft.com/office/powerpoint/2010/main" val="741985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2000" y="5069086"/>
            <a:ext cx="5932800" cy="307777"/>
          </a:xfrm>
        </p:spPr>
        <p:txBody>
          <a:bodyPr anchor="b"/>
          <a:lstStyle>
            <a:lvl1pPr algn="l">
              <a:defRPr sz="1400" b="1"/>
            </a:lvl1pPr>
          </a:lstStyle>
          <a:p>
            <a:r>
              <a:rPr lang="en-US" noProof="0" smtClean="0"/>
              <a:t>Click to edit Master title style</a:t>
            </a:r>
            <a:endParaRPr lang="en-GB" noProof="0"/>
          </a:p>
        </p:txBody>
      </p:sp>
      <p:sp>
        <p:nvSpPr>
          <p:cNvPr id="3" name="Picture Placeholder 2"/>
          <p:cNvSpPr>
            <a:spLocks noGrp="1"/>
          </p:cNvSpPr>
          <p:nvPr>
            <p:ph type="pic" idx="1"/>
          </p:nvPr>
        </p:nvSpPr>
        <p:spPr>
          <a:xfrm>
            <a:off x="1601787" y="1666873"/>
            <a:ext cx="5932488" cy="3390901"/>
          </a:xfrm>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1602000" y="5372100"/>
            <a:ext cx="5932800" cy="6191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Click to edit Master text styles</a:t>
            </a:r>
          </a:p>
        </p:txBody>
      </p:sp>
    </p:spTree>
    <p:extLst>
      <p:ext uri="{BB962C8B-B14F-4D97-AF65-F5344CB8AC3E}">
        <p14:creationId xmlns="" xmlns:p14="http://schemas.microsoft.com/office/powerpoint/2010/main" val="2231501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3.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5331" name="Picture 35" descr="PPT_Header02"/>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0" y="0"/>
            <a:ext cx="9144000" cy="1204913"/>
          </a:xfrm>
          <a:prstGeom prst="rect">
            <a:avLst/>
          </a:prstGeom>
          <a:noFill/>
          <a:extLst>
            <a:ext uri="{909E8E84-426E-40DD-AFC4-6F175D3DCCD1}">
              <a14:hiddenFill xmlns="" xmlns:a14="http://schemas.microsoft.com/office/drawing/2010/main">
                <a:solidFill>
                  <a:srgbClr val="FFFFFF"/>
                </a:solidFill>
              </a14:hiddenFill>
            </a:ext>
          </a:extLst>
        </p:spPr>
      </p:pic>
      <p:pic>
        <p:nvPicPr>
          <p:cNvPr id="55332" name="Picture 36" descr="PPT_Header01"/>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0" y="0"/>
            <a:ext cx="9144000" cy="1204913"/>
          </a:xfrm>
          <a:prstGeom prst="rect">
            <a:avLst/>
          </a:prstGeom>
          <a:noFill/>
          <a:extLst>
            <a:ext uri="{909E8E84-426E-40DD-AFC4-6F175D3DCCD1}">
              <a14:hiddenFill xmlns="" xmlns:a14="http://schemas.microsoft.com/office/drawing/2010/main">
                <a:solidFill>
                  <a:srgbClr val="FFFFFF"/>
                </a:solidFill>
              </a14:hiddenFill>
            </a:ext>
          </a:extLst>
        </p:spPr>
      </p:pic>
      <p:pic>
        <p:nvPicPr>
          <p:cNvPr id="55321" name="Picture 22" descr="signature"/>
          <p:cNvPicPr>
            <a:picLocks noChangeAspect="1" noChangeArrowheads="1"/>
          </p:cNvPicPr>
          <p:nvPr/>
        </p:nvPicPr>
        <p:blipFill>
          <a:blip r:embed="rId13" cstate="print">
            <a:extLst>
              <a:ext uri="{28A0092B-C50C-407E-A947-70E740481C1C}">
                <a14:useLocalDpi xmlns="" xmlns:a14="http://schemas.microsoft.com/office/drawing/2010/main" val="0"/>
              </a:ext>
            </a:extLst>
          </a:blip>
          <a:srcRect l="84271" t="-8163"/>
          <a:stretch>
            <a:fillRect/>
          </a:stretch>
        </p:blipFill>
        <p:spPr bwMode="auto">
          <a:xfrm>
            <a:off x="7705725" y="6202363"/>
            <a:ext cx="1438275" cy="252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5299" name="Rectangle 2"/>
          <p:cNvSpPr>
            <a:spLocks noGrp="1" noChangeArrowheads="1"/>
          </p:cNvSpPr>
          <p:nvPr>
            <p:ph type="body" idx="1"/>
          </p:nvPr>
        </p:nvSpPr>
        <p:spPr bwMode="auto">
          <a:xfrm>
            <a:off x="615950" y="1673225"/>
            <a:ext cx="7905750" cy="431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55301" name="Rectangle 6"/>
          <p:cNvSpPr>
            <a:spLocks noGrp="1" noChangeArrowheads="1"/>
          </p:cNvSpPr>
          <p:nvPr>
            <p:ph type="title"/>
          </p:nvPr>
        </p:nvSpPr>
        <p:spPr bwMode="auto">
          <a:xfrm>
            <a:off x="625475" y="381000"/>
            <a:ext cx="6105525"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endParaRPr lang="en-GB" dirty="0" smtClean="0"/>
          </a:p>
        </p:txBody>
      </p:sp>
      <p:sp>
        <p:nvSpPr>
          <p:cNvPr id="55330" name="Text Box 34"/>
          <p:cNvSpPr txBox="1">
            <a:spLocks noChangeAspect="1" noChangeArrowheads="1"/>
          </p:cNvSpPr>
          <p:nvPr/>
        </p:nvSpPr>
        <p:spPr bwMode="auto">
          <a:xfrm>
            <a:off x="630238" y="6197600"/>
            <a:ext cx="6977062" cy="147638"/>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spcBef>
                <a:spcPct val="50000"/>
              </a:spcBef>
            </a:pPr>
            <a:endParaRPr lang="en-GB" sz="800" noProof="1">
              <a:solidFill>
                <a:schemeClr val="bg2"/>
              </a:solidFill>
            </a:endParaRPr>
          </a:p>
        </p:txBody>
      </p:sp>
      <p:sp>
        <p:nvSpPr>
          <p:cNvPr id="55334" name="Text Box 38"/>
          <p:cNvSpPr txBox="1">
            <a:spLocks noChangeArrowheads="1"/>
          </p:cNvSpPr>
          <p:nvPr/>
        </p:nvSpPr>
        <p:spPr bwMode="auto">
          <a:xfrm>
            <a:off x="631825" y="6429375"/>
            <a:ext cx="501650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800" noProof="0" dirty="0"/>
          </a:p>
        </p:txBody>
      </p:sp>
      <p:sp>
        <p:nvSpPr>
          <p:cNvPr id="2" name="Date Placeholder 1"/>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1">
                <a:solidFill>
                  <a:schemeClr val="tx1">
                    <a:tint val="75000"/>
                  </a:schemeClr>
                </a:solidFill>
              </a:defRPr>
            </a:lvl1pPr>
          </a:lstStyle>
          <a:p>
            <a:endParaRPr lang="en-US" dirty="0"/>
          </a:p>
        </p:txBody>
      </p:sp>
      <p:sp>
        <p:nvSpPr>
          <p:cNvPr id="3" name="Footer Placeholder 2"/>
          <p:cNvSpPr>
            <a:spLocks noGrp="1"/>
          </p:cNvSpPr>
          <p:nvPr>
            <p:ph type="ftr" sz="quarter" idx="3"/>
          </p:nvPr>
        </p:nvSpPr>
        <p:spPr>
          <a:xfrm>
            <a:off x="2682240" y="6356350"/>
            <a:ext cx="333756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VIII WLMA</a:t>
            </a:r>
            <a:endParaRPr lang="en-US" dirty="0"/>
          </a:p>
        </p:txBody>
      </p:sp>
      <p:sp>
        <p:nvSpPr>
          <p:cNvPr id="4"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83C7A9CD-1948-44DF-9A1F-2839E47D631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Lst>
  <p:timing>
    <p:tnLst>
      <p:par>
        <p:cTn id="1" dur="indefinite" restart="never" nodeType="tmRoot"/>
      </p:par>
    </p:tnLst>
  </p:timing>
  <p:hf hdr="0" dt="0"/>
  <p:txStyles>
    <p:titleStyle>
      <a:lvl1pPr algn="l" rtl="0" eaLnBrk="1" fontAlgn="base" hangingPunct="1">
        <a:spcBef>
          <a:spcPct val="0"/>
        </a:spcBef>
        <a:spcAft>
          <a:spcPct val="0"/>
        </a:spcAft>
        <a:defRPr sz="2200" b="1">
          <a:solidFill>
            <a:schemeClr val="bg1"/>
          </a:solidFill>
          <a:latin typeface="+mj-lt"/>
          <a:ea typeface="+mj-ea"/>
          <a:cs typeface="+mj-cs"/>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p:titleStyle>
    <p:bodyStyle>
      <a:lvl1pPr marL="342900" indent="-342900" algn="l" rtl="0" eaLnBrk="1" fontAlgn="base" hangingPunct="1">
        <a:lnSpc>
          <a:spcPct val="119000"/>
        </a:lnSpc>
        <a:spcBef>
          <a:spcPct val="20000"/>
        </a:spcBef>
        <a:spcAft>
          <a:spcPct val="0"/>
        </a:spcAft>
        <a:buClr>
          <a:schemeClr val="accent1"/>
        </a:buClr>
        <a:buFont typeface="Verdana" pitchFamily="34" charset="0"/>
        <a:buAutoNum type="arabicPeriod"/>
        <a:defRPr sz="1600">
          <a:solidFill>
            <a:schemeClr val="bg2"/>
          </a:solidFill>
          <a:latin typeface="+mn-lt"/>
          <a:ea typeface="+mn-ea"/>
          <a:cs typeface="+mn-cs"/>
        </a:defRPr>
      </a:lvl1pPr>
      <a:lvl2pPr marL="1227138" indent="-419100" algn="l" rtl="0" eaLnBrk="1" fontAlgn="base" hangingPunct="1">
        <a:lnSpc>
          <a:spcPct val="119000"/>
        </a:lnSpc>
        <a:spcBef>
          <a:spcPct val="20000"/>
        </a:spcBef>
        <a:spcAft>
          <a:spcPct val="0"/>
        </a:spcAft>
        <a:buClr>
          <a:schemeClr val="accent1"/>
        </a:buClr>
        <a:buFont typeface="Verdana" pitchFamily="34" charset="0"/>
        <a:buAutoNum type="alphaLcPeriod"/>
        <a:defRPr sz="1600">
          <a:solidFill>
            <a:schemeClr val="bg2"/>
          </a:solidFill>
          <a:latin typeface="+mn-lt"/>
        </a:defRPr>
      </a:lvl2pPr>
      <a:lvl3pPr marL="1825625"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3pPr>
      <a:lvl4pPr marL="2424113"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4pPr>
      <a:lvl5pPr marL="30226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40B67D-1148-45B1-874A-1EECEF240591}" type="datetimeFigureOut">
              <a:rPr lang="en-US" smtClean="0"/>
              <a:pPr/>
              <a:t>3/30/2015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E4ED46-3FA5-4F2D-905B-BE11B514919B}" type="slidenum">
              <a:rPr lang="en-US" smtClean="0"/>
              <a:pPr/>
              <a:t>‹#›</a:t>
            </a:fld>
            <a:endParaRPr lang="en-US"/>
          </a:p>
        </p:txBody>
      </p:sp>
    </p:spTree>
    <p:extLst>
      <p:ext uri="{BB962C8B-B14F-4D97-AF65-F5344CB8AC3E}">
        <p14:creationId xmlns="" xmlns:p14="http://schemas.microsoft.com/office/powerpoint/2010/main" val="3813643208"/>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541338"/>
            <a:ext cx="9143998" cy="6316660"/>
          </a:xfrm>
          <a:custGeom>
            <a:avLst/>
            <a:gdLst/>
            <a:ahLst/>
            <a:cxnLst/>
            <a:rect l="l" t="t" r="r" b="b"/>
            <a:pathLst>
              <a:path w="9143998" h="6316660">
                <a:moveTo>
                  <a:pt x="0" y="6316660"/>
                </a:moveTo>
                <a:lnTo>
                  <a:pt x="9143998" y="6316660"/>
                </a:lnTo>
                <a:lnTo>
                  <a:pt x="9143998" y="0"/>
                </a:lnTo>
                <a:lnTo>
                  <a:pt x="0" y="0"/>
                </a:lnTo>
                <a:lnTo>
                  <a:pt x="0" y="6316660"/>
                </a:lnTo>
                <a:close/>
              </a:path>
            </a:pathLst>
          </a:custGeom>
          <a:solidFill>
            <a:srgbClr val="012CB0"/>
          </a:solidFill>
        </p:spPr>
        <p:txBody>
          <a:bodyPr wrap="square" lIns="0" tIns="0" rIns="0" bIns="0" rtlCol="0">
            <a:spAutoFit/>
          </a:bodyPr>
          <a:lstStyle/>
          <a:p>
            <a:pPr fontAlgn="auto">
              <a:spcBef>
                <a:spcPts val="0"/>
              </a:spcBef>
              <a:spcAft>
                <a:spcPts val="0"/>
              </a:spcAft>
            </a:pPr>
            <a:endParaRPr smtClean="0">
              <a:solidFill>
                <a:prstClr val="black"/>
              </a:solidFill>
              <a:latin typeface="Calibri"/>
            </a:endParaRPr>
          </a:p>
        </p:txBody>
      </p:sp>
      <p:sp>
        <p:nvSpPr>
          <p:cNvPr id="2" name="Holder 2"/>
          <p:cNvSpPr>
            <a:spLocks noGrp="1"/>
          </p:cNvSpPr>
          <p:nvPr>
            <p:ph type="title"/>
          </p:nvPr>
        </p:nvSpPr>
        <p:spPr>
          <a:xfrm>
            <a:off x="1704415" y="-5928"/>
            <a:ext cx="5735168" cy="725757"/>
          </a:xfrm>
          <a:prstGeom prst="rect">
            <a:avLst/>
          </a:prstGeom>
        </p:spPr>
        <p:txBody>
          <a:bodyPr wrap="square" lIns="0" tIns="0" rIns="0" bIns="0">
            <a:spAutoFit/>
          </a:bodyPr>
          <a:lstStyle>
            <a:lvl1pPr>
              <a:defRPr sz="2400" b="1">
                <a:solidFill>
                  <a:srgbClr val="E5262E"/>
                </a:solidFill>
                <a:latin typeface="Arial"/>
                <a:cs typeface="Arial"/>
              </a:defRPr>
            </a:lvl1pPr>
          </a:lstStyle>
          <a:p>
            <a:endParaRPr/>
          </a:p>
        </p:txBody>
      </p:sp>
      <p:sp>
        <p:nvSpPr>
          <p:cNvPr id="3" name="Holder 3"/>
          <p:cNvSpPr>
            <a:spLocks noGrp="1"/>
          </p:cNvSpPr>
          <p:nvPr>
            <p:ph type="body" idx="1"/>
          </p:nvPr>
        </p:nvSpPr>
        <p:spPr>
          <a:xfrm>
            <a:off x="393700" y="1320481"/>
            <a:ext cx="8356600" cy="3111818"/>
          </a:xfrm>
          <a:prstGeom prst="rect">
            <a:avLst/>
          </a:prstGeom>
        </p:spPr>
        <p:txBody>
          <a:bodyPr wrap="square" lIns="0" tIns="0" rIns="0" bIns="0">
            <a:spAutoFit/>
          </a:bodyPr>
          <a:lstStyle>
            <a:lvl1pPr>
              <a:defRPr sz="1400" i="1">
                <a:solidFill>
                  <a:schemeClr val="bg1"/>
                </a:solidFill>
                <a:latin typeface="Arial"/>
                <a:cs typeface="Arial"/>
              </a:defRPr>
            </a:lvl1pPr>
          </a:lstStyle>
          <a:p>
            <a:endParaRPr/>
          </a:p>
        </p:txBody>
      </p:sp>
      <p:sp>
        <p:nvSpPr>
          <p:cNvPr id="4" name="Holder 4"/>
          <p:cNvSpPr>
            <a:spLocks noGrp="1"/>
          </p:cNvSpPr>
          <p:nvPr>
            <p:ph type="ftr" sz="quarter" idx="5"/>
          </p:nvPr>
        </p:nvSpPr>
        <p:spPr>
          <a:xfrm>
            <a:off x="274003" y="6602094"/>
            <a:ext cx="1045000" cy="131852"/>
          </a:xfrm>
          <a:prstGeom prst="rect">
            <a:avLst/>
          </a:prstGeom>
        </p:spPr>
        <p:txBody>
          <a:bodyPr wrap="square" lIns="0" tIns="0" rIns="0" bIns="0">
            <a:spAutoFit/>
          </a:bodyPr>
          <a:lstStyle>
            <a:lvl1pPr>
              <a:defRPr sz="800">
                <a:solidFill>
                  <a:schemeClr val="bg1"/>
                </a:solidFill>
                <a:latin typeface="Verdana"/>
                <a:cs typeface="Verdana"/>
              </a:defRPr>
            </a:lvl1pPr>
          </a:lstStyle>
          <a:p>
            <a:pPr marL="12700" fontAlgn="auto">
              <a:spcBef>
                <a:spcPts val="0"/>
              </a:spcBef>
              <a:spcAft>
                <a:spcPts val="0"/>
              </a:spcAft>
            </a:pPr>
            <a:r>
              <a:rPr lang="en-US" spc="-5" smtClean="0">
                <a:solidFill>
                  <a:prstClr val="white"/>
                </a:solidFill>
              </a:rPr>
              <a:t>VIII WLMA</a:t>
            </a:r>
            <a:endParaRPr spc="-5" dirty="0">
              <a:solidFill>
                <a:prstClr val="white"/>
              </a:solidFill>
            </a:endParaRPr>
          </a:p>
        </p:txBody>
      </p:sp>
      <p:sp>
        <p:nvSpPr>
          <p:cNvPr id="5" name="Holder 5"/>
          <p:cNvSpPr>
            <a:spLocks noGrp="1"/>
          </p:cNvSpPr>
          <p:nvPr>
            <p:ph type="dt" sz="half" idx="6"/>
          </p:nvPr>
        </p:nvSpPr>
        <p:spPr>
          <a:xfrm>
            <a:off x="3115450" y="6602094"/>
            <a:ext cx="2566791" cy="131852"/>
          </a:xfrm>
          <a:prstGeom prst="rect">
            <a:avLst/>
          </a:prstGeom>
        </p:spPr>
        <p:txBody>
          <a:bodyPr wrap="square" lIns="0" tIns="0" rIns="0" bIns="0">
            <a:spAutoFit/>
          </a:bodyPr>
          <a:lstStyle>
            <a:lvl1pPr>
              <a:defRPr sz="800">
                <a:solidFill>
                  <a:schemeClr val="bg1"/>
                </a:solidFill>
                <a:latin typeface="Verdana"/>
                <a:cs typeface="Verdana"/>
              </a:defRPr>
            </a:lvl1pPr>
          </a:lstStyle>
          <a:p>
            <a:pPr marL="12700" fontAlgn="auto">
              <a:spcBef>
                <a:spcPts val="0"/>
              </a:spcBef>
              <a:spcAft>
                <a:spcPts val="0"/>
              </a:spcAft>
            </a:pPr>
            <a:endParaRPr spc="-5" dirty="0">
              <a:solidFill>
                <a:prstClr val="white"/>
              </a:solidFill>
            </a:endParaRPr>
          </a:p>
        </p:txBody>
      </p:sp>
      <p:sp>
        <p:nvSpPr>
          <p:cNvPr id="6" name="Holder 6"/>
          <p:cNvSpPr>
            <a:spLocks noGrp="1"/>
          </p:cNvSpPr>
          <p:nvPr>
            <p:ph type="sldNum" sz="quarter" idx="7"/>
          </p:nvPr>
        </p:nvSpPr>
        <p:spPr>
          <a:xfrm>
            <a:off x="6942854" y="6602094"/>
            <a:ext cx="516646" cy="131852"/>
          </a:xfrm>
          <a:prstGeom prst="rect">
            <a:avLst/>
          </a:prstGeom>
        </p:spPr>
        <p:txBody>
          <a:bodyPr wrap="square" lIns="0" tIns="0" rIns="0" bIns="0">
            <a:spAutoFit/>
          </a:bodyPr>
          <a:lstStyle>
            <a:lvl1pPr>
              <a:defRPr sz="800">
                <a:solidFill>
                  <a:schemeClr val="bg1"/>
                </a:solidFill>
                <a:latin typeface="Verdana"/>
                <a:cs typeface="Verdana"/>
              </a:defRPr>
            </a:lvl1pPr>
          </a:lstStyle>
          <a:p>
            <a:pPr marL="12700" fontAlgn="auto">
              <a:spcBef>
                <a:spcPts val="0"/>
              </a:spcBef>
              <a:spcAft>
                <a:spcPts val="0"/>
              </a:spcAft>
            </a:pPr>
            <a:r>
              <a:rPr spc="-10" dirty="0">
                <a:solidFill>
                  <a:prstClr val="white"/>
                </a:solidFill>
              </a:rPr>
              <a:t>Sli</a:t>
            </a:r>
            <a:r>
              <a:rPr spc="-5" dirty="0">
                <a:solidFill>
                  <a:prstClr val="white"/>
                </a:solidFill>
              </a:rPr>
              <a:t>de </a:t>
            </a:r>
            <a:fld id="{81D60167-4931-47E6-BA6A-407CBD079E47}" type="slidenum">
              <a:rPr spc="-5" dirty="0">
                <a:solidFill>
                  <a:prstClr val="white"/>
                </a:solidFill>
              </a:rPr>
              <a:pPr marL="12700" fontAlgn="auto">
                <a:spcBef>
                  <a:spcPts val="0"/>
                </a:spcBef>
                <a:spcAft>
                  <a:spcPts val="0"/>
                </a:spcAft>
              </a:pPr>
              <a:t>‹#›</a:t>
            </a:fld>
            <a:endParaRPr spc="-5" dirty="0">
              <a:solidFill>
                <a:prstClr val="white"/>
              </a:solidFill>
            </a:endParaRPr>
          </a:p>
        </p:txBody>
      </p:sp>
    </p:spTree>
    <p:extLst>
      <p:ext uri="{BB962C8B-B14F-4D97-AF65-F5344CB8AC3E}">
        <p14:creationId xmlns="" xmlns:p14="http://schemas.microsoft.com/office/powerpoint/2010/main" val="1358027975"/>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Lst>
  <p:timing>
    <p:tnLst>
      <p:par>
        <p:cTn id="1" dur="indefinite" restart="never" nodeType="tmRoot"/>
      </p:par>
    </p:tnLst>
  </p:timing>
  <p:hf hd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63" name="Rectangle 19"/>
          <p:cNvSpPr>
            <a:spLocks noGrp="1" noChangeArrowheads="1"/>
          </p:cNvSpPr>
          <p:nvPr>
            <p:ph type="ctrTitle"/>
          </p:nvPr>
        </p:nvSpPr>
        <p:spPr>
          <a:xfrm>
            <a:off x="587375" y="1827243"/>
            <a:ext cx="7972425" cy="2062103"/>
          </a:xfrm>
        </p:spPr>
        <p:txBody>
          <a:bodyPr/>
          <a:lstStyle/>
          <a:p>
            <a:r>
              <a:rPr lang="en-US" dirty="0"/>
              <a:t>Active-Passive Instrument Package Definition for Advanced Earth Resources Monitoring</a:t>
            </a:r>
            <a:br>
              <a:rPr lang="en-US" dirty="0"/>
            </a:br>
            <a:endParaRPr lang="en-GB" dirty="0"/>
          </a:p>
        </p:txBody>
      </p:sp>
      <p:sp>
        <p:nvSpPr>
          <p:cNvPr id="57368" name="Text Box 24"/>
          <p:cNvSpPr txBox="1">
            <a:spLocks noChangeArrowheads="1"/>
          </p:cNvSpPr>
          <p:nvPr/>
        </p:nvSpPr>
        <p:spPr bwMode="auto">
          <a:xfrm>
            <a:off x="614363" y="4025900"/>
            <a:ext cx="7889875" cy="1692771"/>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ts val="0"/>
              </a:spcBef>
            </a:pPr>
            <a:r>
              <a:rPr lang="en-GB" dirty="0" smtClean="0">
                <a:solidFill>
                  <a:schemeClr val="accent1"/>
                </a:solidFill>
              </a:rPr>
              <a:t>E. Armandillo(*), Optics Consultant</a:t>
            </a:r>
            <a:r>
              <a:rPr lang="en-GB" dirty="0" smtClean="0">
                <a:solidFill>
                  <a:schemeClr val="accent1"/>
                </a:solidFill>
              </a:rPr>
              <a:t>, </a:t>
            </a:r>
            <a:r>
              <a:rPr lang="en-GB" dirty="0" smtClean="0">
                <a:solidFill>
                  <a:schemeClr val="accent1"/>
                </a:solidFill>
              </a:rPr>
              <a:t>The Netherlands</a:t>
            </a:r>
          </a:p>
          <a:p>
            <a:pPr>
              <a:spcBef>
                <a:spcPts val="0"/>
              </a:spcBef>
            </a:pPr>
            <a:r>
              <a:rPr lang="en-GB" dirty="0" smtClean="0">
                <a:solidFill>
                  <a:schemeClr val="accent1"/>
                </a:solidFill>
              </a:rPr>
              <a:t>V. </a:t>
            </a:r>
            <a:r>
              <a:rPr lang="en-GB" dirty="0" err="1" smtClean="0">
                <a:solidFill>
                  <a:schemeClr val="accent1"/>
                </a:solidFill>
              </a:rPr>
              <a:t>Kostopoulos</a:t>
            </a:r>
            <a:r>
              <a:rPr lang="en-GB" dirty="0" smtClean="0">
                <a:solidFill>
                  <a:schemeClr val="accent1"/>
                </a:solidFill>
              </a:rPr>
              <a:t>, Climatologist, Athena SPU, Greece</a:t>
            </a:r>
          </a:p>
          <a:p>
            <a:pPr algn="ctr">
              <a:spcBef>
                <a:spcPts val="0"/>
              </a:spcBef>
            </a:pPr>
            <a:r>
              <a:rPr lang="en-GB" dirty="0">
                <a:solidFill>
                  <a:schemeClr val="accent1"/>
                </a:solidFill>
              </a:rPr>
              <a:t>	</a:t>
            </a:r>
          </a:p>
          <a:p>
            <a:pPr>
              <a:spcBef>
                <a:spcPts val="0"/>
              </a:spcBef>
            </a:pPr>
            <a:endParaRPr lang="en-GB" dirty="0" smtClean="0">
              <a:solidFill>
                <a:schemeClr val="accent1"/>
              </a:solidFill>
            </a:endParaRPr>
          </a:p>
          <a:p>
            <a:pPr>
              <a:spcBef>
                <a:spcPts val="0"/>
              </a:spcBef>
            </a:pPr>
            <a:endParaRPr lang="en-GB" dirty="0">
              <a:solidFill>
                <a:schemeClr val="accent1"/>
              </a:solidFill>
            </a:endParaRPr>
          </a:p>
          <a:p>
            <a:pPr>
              <a:spcBef>
                <a:spcPts val="0"/>
              </a:spcBef>
            </a:pPr>
            <a:r>
              <a:rPr lang="en-GB" sz="1400" dirty="0" smtClean="0">
                <a:solidFill>
                  <a:schemeClr val="accent1"/>
                </a:solidFill>
              </a:rPr>
              <a:t>(*) work carried out during ESA </a:t>
            </a:r>
            <a:r>
              <a:rPr lang="en-GB" sz="1400" dirty="0" smtClean="0">
                <a:solidFill>
                  <a:schemeClr val="accent1"/>
                </a:solidFill>
              </a:rPr>
              <a:t>Contract</a:t>
            </a:r>
            <a:endParaRPr lang="en-GB" sz="1400" dirty="0">
              <a:solidFill>
                <a:schemeClr val="accent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475" y="379076"/>
            <a:ext cx="7009765" cy="430887"/>
          </a:xfrm>
        </p:spPr>
        <p:txBody>
          <a:bodyPr/>
          <a:lstStyle/>
          <a:p>
            <a:r>
              <a:rPr lang="en-US" dirty="0" smtClean="0"/>
              <a:t>The </a:t>
            </a:r>
            <a:r>
              <a:rPr lang="en-US" dirty="0" smtClean="0"/>
              <a:t>Mesosphere Observations from Space</a:t>
            </a:r>
            <a:endParaRPr lang="en-US" dirty="0"/>
          </a:p>
        </p:txBody>
      </p:sp>
      <p:sp>
        <p:nvSpPr>
          <p:cNvPr id="3" name="Content Placeholder 2"/>
          <p:cNvSpPr>
            <a:spLocks noGrp="1"/>
          </p:cNvSpPr>
          <p:nvPr>
            <p:ph idx="1"/>
          </p:nvPr>
        </p:nvSpPr>
        <p:spPr>
          <a:xfrm>
            <a:off x="615950" y="1635124"/>
            <a:ext cx="7905750" cy="4727575"/>
          </a:xfrm>
        </p:spPr>
        <p:txBody>
          <a:bodyPr/>
          <a:lstStyle/>
          <a:p>
            <a:pPr marL="0" indent="0">
              <a:buNone/>
            </a:pPr>
            <a:r>
              <a:rPr lang="en-US" sz="1400" dirty="0" smtClean="0"/>
              <a:t>A mesospheric </a:t>
            </a:r>
            <a:r>
              <a:rPr lang="en-US" sz="1400" dirty="0" err="1" smtClean="0"/>
              <a:t>lidar</a:t>
            </a:r>
            <a:r>
              <a:rPr lang="en-US" sz="1400" dirty="0" smtClean="0"/>
              <a:t> </a:t>
            </a:r>
            <a:r>
              <a:rPr lang="en-US" sz="1400" dirty="0"/>
              <a:t>concept </a:t>
            </a:r>
            <a:r>
              <a:rPr lang="en-US" sz="1400" dirty="0" smtClean="0"/>
              <a:t>“ </a:t>
            </a:r>
            <a:r>
              <a:rPr lang="en-US" sz="1400" dirty="0" smtClean="0">
                <a:solidFill>
                  <a:srgbClr val="0098DB"/>
                </a:solidFill>
              </a:rPr>
              <a:t>GLEME”,   </a:t>
            </a:r>
            <a:r>
              <a:rPr lang="en-US" sz="1400" dirty="0" smtClean="0">
                <a:solidFill>
                  <a:srgbClr val="0098DB"/>
                </a:solidFill>
              </a:rPr>
              <a:t>w</a:t>
            </a:r>
            <a:r>
              <a:rPr lang="en-US" sz="1400" dirty="0" smtClean="0">
                <a:solidFill>
                  <a:srgbClr val="0098DB"/>
                </a:solidFill>
              </a:rPr>
              <a:t>as reported(*) </a:t>
            </a:r>
            <a:r>
              <a:rPr lang="en-US" sz="1400" dirty="0" smtClean="0">
                <a:solidFill>
                  <a:srgbClr val="0098DB"/>
                </a:solidFill>
              </a:rPr>
              <a:t>@ </a:t>
            </a:r>
            <a:r>
              <a:rPr lang="en-US" sz="1400" dirty="0" smtClean="0">
                <a:solidFill>
                  <a:srgbClr val="0098DB"/>
                </a:solidFill>
              </a:rPr>
              <a:t>the Boulder 25ILRC </a:t>
            </a:r>
            <a:r>
              <a:rPr lang="en-US" sz="1400" dirty="0" smtClean="0">
                <a:solidFill>
                  <a:srgbClr val="0098DB"/>
                </a:solidFill>
              </a:rPr>
              <a:t>(</a:t>
            </a:r>
            <a:r>
              <a:rPr lang="en-US" sz="1400" b="1" dirty="0"/>
              <a:t>S08P-12 </a:t>
            </a:r>
            <a:r>
              <a:rPr lang="en-US" sz="1400" dirty="0" smtClean="0"/>
              <a:t>GLEME</a:t>
            </a:r>
            <a:r>
              <a:rPr lang="en-US" sz="1400" dirty="0"/>
              <a:t>: Global lidar exploration of the mesosphere --- </a:t>
            </a:r>
            <a:r>
              <a:rPr lang="en-US" sz="1400" i="1" dirty="0"/>
              <a:t>E. R. </a:t>
            </a:r>
            <a:r>
              <a:rPr lang="en-US" sz="1400" i="1" dirty="0" err="1"/>
              <a:t>Talaat</a:t>
            </a:r>
            <a:r>
              <a:rPr lang="en-US" sz="1400" i="1" dirty="0"/>
              <a:t>, T. E. Sarris, A. </a:t>
            </a:r>
            <a:r>
              <a:rPr lang="en-US" sz="1400" i="1" dirty="0" err="1"/>
              <a:t>Papayannis</a:t>
            </a:r>
            <a:r>
              <a:rPr lang="en-US" sz="1400" i="1" dirty="0"/>
              <a:t>, E. Armandillo, X. Chu, M. Daly, P. Dietrich, V. </a:t>
            </a:r>
            <a:r>
              <a:rPr lang="en-US" sz="1400" i="1" dirty="0" err="1" smtClean="0"/>
              <a:t>Antakis</a:t>
            </a:r>
            <a:r>
              <a:rPr lang="en-US" sz="1400" i="1" dirty="0" smtClean="0"/>
              <a:t>)</a:t>
            </a:r>
            <a:r>
              <a:rPr lang="en-US" sz="1400" dirty="0" smtClean="0"/>
              <a:t>. </a:t>
            </a:r>
            <a:r>
              <a:rPr lang="en-US" sz="1400" dirty="0"/>
              <a:t>The mission concept </a:t>
            </a:r>
            <a:r>
              <a:rPr lang="en-US" sz="1400" dirty="0" smtClean="0"/>
              <a:t>in </a:t>
            </a:r>
            <a:r>
              <a:rPr lang="en-US" sz="1400" i="1" dirty="0"/>
              <a:t>GLEME</a:t>
            </a:r>
            <a:r>
              <a:rPr lang="en-US" sz="1400" dirty="0"/>
              <a:t>, </a:t>
            </a:r>
            <a:r>
              <a:rPr lang="en-US" sz="1400" dirty="0" smtClean="0"/>
              <a:t>was studied </a:t>
            </a:r>
            <a:r>
              <a:rPr lang="en-US" sz="1400" dirty="0"/>
              <a:t>and proposed in order to obtain temperature and horizontal winds in the mesosphere with the highest ever spatial and temporal resolution, allowing the determination of gravity wave characteristics, heat and momentum wave flux, and their effects on the </a:t>
            </a:r>
            <a:r>
              <a:rPr lang="en-US" sz="1400" dirty="0" smtClean="0"/>
              <a:t>low lying atmosphere</a:t>
            </a:r>
            <a:r>
              <a:rPr lang="en-US" sz="1400" dirty="0"/>
              <a:t>. The motivation behind this concept is </a:t>
            </a:r>
            <a:r>
              <a:rPr lang="en-US" sz="1400" dirty="0" smtClean="0"/>
              <a:t>that:</a:t>
            </a:r>
            <a:endParaRPr lang="en-US" sz="1400" dirty="0"/>
          </a:p>
          <a:p>
            <a:pPr>
              <a:buFont typeface="Wingdings" panose="05000000000000000000" pitchFamily="2" charset="2"/>
              <a:buChar char="ü"/>
            </a:pPr>
            <a:r>
              <a:rPr lang="en-US" sz="1400" i="1" dirty="0"/>
              <a:t>the mesosphere remains an under-sampled region with many open questions.  This region is  the “gateway” that connects Earth’s environment with space, and is a region of great importance in energy balance processes and a link in vertical energy transfer   down to the troposphere and therefore is very important not only for solid Earth physics but also for Climatology and Environmental sciences. </a:t>
            </a:r>
          </a:p>
          <a:p>
            <a:pPr>
              <a:buNone/>
            </a:pPr>
            <a:r>
              <a:rPr lang="en-US" sz="1400" i="1" dirty="0" smtClean="0">
                <a:solidFill>
                  <a:srgbClr val="0098DB"/>
                </a:solidFill>
              </a:rPr>
              <a:t>(*) </a:t>
            </a:r>
            <a:r>
              <a:rPr lang="en-US" sz="1400" i="1" dirty="0" smtClean="0">
                <a:solidFill>
                  <a:srgbClr val="0098DB"/>
                </a:solidFill>
              </a:rPr>
              <a:t>See </a:t>
            </a:r>
            <a:r>
              <a:rPr lang="en-US" sz="1400" i="1" dirty="0" smtClean="0">
                <a:solidFill>
                  <a:srgbClr val="0098DB"/>
                </a:solidFill>
              </a:rPr>
              <a:t>also: P. </a:t>
            </a:r>
            <a:r>
              <a:rPr lang="en-US" sz="1400" i="1" dirty="0" err="1" smtClean="0">
                <a:solidFill>
                  <a:srgbClr val="0098DB"/>
                </a:solidFill>
              </a:rPr>
              <a:t>Verronen</a:t>
            </a:r>
            <a:r>
              <a:rPr lang="en-US" sz="1400" i="1" dirty="0" smtClean="0">
                <a:solidFill>
                  <a:srgbClr val="0098DB"/>
                </a:solidFill>
              </a:rPr>
              <a:t>, E. </a:t>
            </a:r>
            <a:r>
              <a:rPr lang="en-US" sz="1400" i="1" dirty="0" err="1" smtClean="0">
                <a:solidFill>
                  <a:srgbClr val="0098DB"/>
                </a:solidFill>
              </a:rPr>
              <a:t>Armandillo</a:t>
            </a:r>
            <a:r>
              <a:rPr lang="en-US" sz="1400" i="1" dirty="0" smtClean="0">
                <a:solidFill>
                  <a:srgbClr val="0098DB"/>
                </a:solidFill>
              </a:rPr>
              <a:t> </a:t>
            </a:r>
            <a:r>
              <a:rPr lang="en-US" sz="1400" i="1" dirty="0" smtClean="0">
                <a:solidFill>
                  <a:srgbClr val="0098DB"/>
                </a:solidFill>
              </a:rPr>
              <a:t>et al: “Contribution </a:t>
            </a:r>
            <a:r>
              <a:rPr lang="en-US" sz="1400" i="1" dirty="0">
                <a:solidFill>
                  <a:srgbClr val="0098DB"/>
                </a:solidFill>
              </a:rPr>
              <a:t>of proton and electron precipitation to the observed electron concentration in October-November 2003 and September </a:t>
            </a:r>
            <a:r>
              <a:rPr lang="en-US" sz="1400" i="1" dirty="0" smtClean="0">
                <a:solidFill>
                  <a:srgbClr val="0098DB"/>
                </a:solidFill>
              </a:rPr>
              <a:t>2005”, </a:t>
            </a:r>
            <a:r>
              <a:rPr lang="en-US" sz="1400" b="1" i="1" dirty="0" smtClean="0">
                <a:solidFill>
                  <a:srgbClr val="0098DB"/>
                </a:solidFill>
              </a:rPr>
              <a:t>to be published in “</a:t>
            </a:r>
            <a:r>
              <a:rPr lang="en-US" sz="1400" b="1" i="1" dirty="0" err="1" smtClean="0">
                <a:solidFill>
                  <a:srgbClr val="0098DB"/>
                </a:solidFill>
              </a:rPr>
              <a:t>Annales-Geophysicae</a:t>
            </a:r>
            <a:r>
              <a:rPr lang="en-US" sz="1400" b="1" i="1" dirty="0" smtClean="0">
                <a:solidFill>
                  <a:srgbClr val="0098DB"/>
                </a:solidFill>
              </a:rPr>
              <a:t>”, 2015</a:t>
            </a:r>
            <a:endParaRPr lang="en-US" sz="1400" b="1" i="1" dirty="0">
              <a:solidFill>
                <a:srgbClr val="0098DB"/>
              </a:solidFill>
            </a:endParaRPr>
          </a:p>
        </p:txBody>
      </p:sp>
    </p:spTree>
    <p:extLst>
      <p:ext uri="{BB962C8B-B14F-4D97-AF65-F5344CB8AC3E}">
        <p14:creationId xmlns="" xmlns:p14="http://schemas.microsoft.com/office/powerpoint/2010/main" val="10121062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476" y="209799"/>
            <a:ext cx="7013574" cy="769441"/>
          </a:xfrm>
        </p:spPr>
        <p:txBody>
          <a:bodyPr/>
          <a:lstStyle/>
          <a:p>
            <a:r>
              <a:rPr lang="en-US" dirty="0" smtClean="0"/>
              <a:t>New </a:t>
            </a:r>
            <a:r>
              <a:rPr lang="en-US" dirty="0" smtClean="0"/>
              <a:t>elements for </a:t>
            </a:r>
            <a:r>
              <a:rPr lang="en-US" dirty="0" smtClean="0"/>
              <a:t>Biosphere Observations</a:t>
            </a:r>
            <a:endParaRPr lang="en-US" dirty="0"/>
          </a:p>
        </p:txBody>
      </p:sp>
      <p:sp>
        <p:nvSpPr>
          <p:cNvPr id="3" name="Content Placeholder 2"/>
          <p:cNvSpPr>
            <a:spLocks noGrp="1"/>
          </p:cNvSpPr>
          <p:nvPr>
            <p:ph idx="1"/>
          </p:nvPr>
        </p:nvSpPr>
        <p:spPr/>
        <p:txBody>
          <a:bodyPr/>
          <a:lstStyle/>
          <a:p>
            <a:r>
              <a:rPr lang="en-US" dirty="0"/>
              <a:t>For </a:t>
            </a:r>
            <a:r>
              <a:rPr lang="en-US" b="1" dirty="0"/>
              <a:t>Biosphere</a:t>
            </a:r>
            <a:r>
              <a:rPr lang="en-US" dirty="0"/>
              <a:t>, further to improved Optical Imagery and Radiometry the use of </a:t>
            </a:r>
            <a:r>
              <a:rPr lang="en-US" dirty="0">
                <a:solidFill>
                  <a:srgbClr val="0098DB"/>
                </a:solidFill>
              </a:rPr>
              <a:t>Lidar for </a:t>
            </a:r>
            <a:r>
              <a:rPr lang="en-US" dirty="0" smtClean="0">
                <a:solidFill>
                  <a:srgbClr val="0098DB"/>
                </a:solidFill>
              </a:rPr>
              <a:t>Vegetation </a:t>
            </a:r>
            <a:r>
              <a:rPr lang="en-US" dirty="0">
                <a:solidFill>
                  <a:srgbClr val="0098DB"/>
                </a:solidFill>
              </a:rPr>
              <a:t>and </a:t>
            </a:r>
            <a:r>
              <a:rPr lang="en-US" dirty="0" smtClean="0">
                <a:solidFill>
                  <a:srgbClr val="0098DB"/>
                </a:solidFill>
              </a:rPr>
              <a:t>Canopy </a:t>
            </a:r>
            <a:r>
              <a:rPr lang="en-US" dirty="0"/>
              <a:t>will add an important element in the study and understanding of Biosphere evolution and conservation</a:t>
            </a:r>
            <a:r>
              <a:rPr lang="en-US" dirty="0" smtClean="0"/>
              <a:t>.</a:t>
            </a:r>
          </a:p>
          <a:p>
            <a:r>
              <a:rPr lang="en-US" dirty="0" smtClean="0"/>
              <a:t>Early work on sensor fusions (lidar/imager) was already shown/reported at VII WLMA</a:t>
            </a:r>
          </a:p>
          <a:p>
            <a:r>
              <a:rPr lang="en-US" dirty="0"/>
              <a:t>For </a:t>
            </a:r>
            <a:r>
              <a:rPr lang="en-US" dirty="0" smtClean="0"/>
              <a:t>Space, a </a:t>
            </a:r>
            <a:r>
              <a:rPr lang="en-US" dirty="0" smtClean="0"/>
              <a:t>Vegetation </a:t>
            </a:r>
            <a:r>
              <a:rPr lang="en-US" dirty="0" smtClean="0"/>
              <a:t>missions </a:t>
            </a:r>
            <a:r>
              <a:rPr lang="en-US" dirty="0"/>
              <a:t>has now approved </a:t>
            </a:r>
            <a:r>
              <a:rPr lang="en-US" dirty="0" smtClean="0"/>
              <a:t>@ NASA: GEDI </a:t>
            </a:r>
            <a:r>
              <a:rPr lang="en-US" dirty="0"/>
              <a:t>(</a:t>
            </a:r>
            <a:r>
              <a:rPr lang="en-US" b="1" dirty="0"/>
              <a:t>G</a:t>
            </a:r>
            <a:r>
              <a:rPr lang="en-US" dirty="0"/>
              <a:t>lobal </a:t>
            </a:r>
            <a:r>
              <a:rPr lang="en-US" b="1" dirty="0"/>
              <a:t>E</a:t>
            </a:r>
            <a:r>
              <a:rPr lang="en-US" dirty="0"/>
              <a:t>cosystem </a:t>
            </a:r>
            <a:r>
              <a:rPr lang="en-US" b="1" dirty="0"/>
              <a:t>D</a:t>
            </a:r>
            <a:r>
              <a:rPr lang="en-US" dirty="0"/>
              <a:t>ynamics </a:t>
            </a:r>
            <a:r>
              <a:rPr lang="en-US" b="1" dirty="0"/>
              <a:t>I</a:t>
            </a:r>
            <a:r>
              <a:rPr lang="en-US" dirty="0"/>
              <a:t>nvestigations) for implementation on then ISS (</a:t>
            </a:r>
            <a:r>
              <a:rPr lang="en-US" dirty="0">
                <a:solidFill>
                  <a:srgbClr val="0098DB"/>
                </a:solidFill>
              </a:rPr>
              <a:t>GEDI will use </a:t>
            </a:r>
            <a:r>
              <a:rPr lang="en-US" dirty="0" smtClean="0">
                <a:solidFill>
                  <a:srgbClr val="0098DB"/>
                </a:solidFill>
              </a:rPr>
              <a:t>E. </a:t>
            </a:r>
            <a:r>
              <a:rPr lang="en-US" dirty="0" err="1" smtClean="0">
                <a:solidFill>
                  <a:srgbClr val="0098DB"/>
                </a:solidFill>
              </a:rPr>
              <a:t>Armandillo</a:t>
            </a:r>
            <a:r>
              <a:rPr lang="en-US" dirty="0" smtClean="0">
                <a:solidFill>
                  <a:srgbClr val="0098DB"/>
                </a:solidFill>
              </a:rPr>
              <a:t> </a:t>
            </a:r>
            <a:r>
              <a:rPr lang="en-US" dirty="0" err="1" smtClean="0">
                <a:solidFill>
                  <a:srgbClr val="0098DB"/>
                </a:solidFill>
              </a:rPr>
              <a:t>Tx</a:t>
            </a:r>
            <a:r>
              <a:rPr lang="en-US" dirty="0" smtClean="0">
                <a:solidFill>
                  <a:srgbClr val="0098DB"/>
                </a:solidFill>
              </a:rPr>
              <a:t> concept published in Optics Letter in 1995</a:t>
            </a:r>
            <a:r>
              <a:rPr lang="en-US" dirty="0" smtClean="0"/>
              <a:t>).</a:t>
            </a:r>
            <a:r>
              <a:rPr lang="en-US" dirty="0"/>
              <a:t>Scheduled for the ISS in 2019, will create a variety of products: canopy height and structure, forest carbon and carbon change. Further, such data will be used in ecosystem models to assess the impacts of changes in land use on atmospheric carbon under various climate change </a:t>
            </a:r>
            <a:r>
              <a:rPr lang="en-US" dirty="0" smtClean="0"/>
              <a:t>scenarios (Ref. Barry Coyle, NASA Goddard).</a:t>
            </a:r>
            <a:endParaRPr lang="en-US" dirty="0"/>
          </a:p>
          <a:p>
            <a:endParaRPr lang="en-US" dirty="0"/>
          </a:p>
        </p:txBody>
      </p:sp>
    </p:spTree>
    <p:extLst>
      <p:ext uri="{BB962C8B-B14F-4D97-AF65-F5344CB8AC3E}">
        <p14:creationId xmlns="" xmlns:p14="http://schemas.microsoft.com/office/powerpoint/2010/main" val="2163379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475" y="209799"/>
            <a:ext cx="6105525" cy="769441"/>
          </a:xfrm>
        </p:spPr>
        <p:txBody>
          <a:bodyPr/>
          <a:lstStyle/>
          <a:p>
            <a:r>
              <a:rPr lang="en-US" dirty="0" smtClean="0"/>
              <a:t>What </a:t>
            </a:r>
            <a:r>
              <a:rPr lang="en-US" dirty="0" smtClean="0"/>
              <a:t>is expected by </a:t>
            </a:r>
            <a:r>
              <a:rPr lang="en-US" dirty="0" smtClean="0"/>
              <a:t>combination of Active </a:t>
            </a:r>
            <a:r>
              <a:rPr lang="en-US" dirty="0" smtClean="0"/>
              <a:t>/Passive  </a:t>
            </a:r>
            <a:r>
              <a:rPr lang="en-US" dirty="0" smtClean="0"/>
              <a:t>sensors</a:t>
            </a:r>
            <a:endParaRPr lang="en-US" dirty="0"/>
          </a:p>
        </p:txBody>
      </p:sp>
      <p:sp>
        <p:nvSpPr>
          <p:cNvPr id="3" name="Content Placeholder 2"/>
          <p:cNvSpPr>
            <a:spLocks noGrp="1"/>
          </p:cNvSpPr>
          <p:nvPr>
            <p:ph idx="1"/>
          </p:nvPr>
        </p:nvSpPr>
        <p:spPr>
          <a:xfrm>
            <a:off x="615950" y="1673225"/>
            <a:ext cx="7905750" cy="4718050"/>
          </a:xfrm>
        </p:spPr>
        <p:txBody>
          <a:bodyPr/>
          <a:lstStyle/>
          <a:p>
            <a:endParaRPr lang="en-US" dirty="0" smtClean="0"/>
          </a:p>
          <a:p>
            <a:pPr marL="0" indent="0">
              <a:buNone/>
            </a:pPr>
            <a:r>
              <a:rPr lang="en-US" dirty="0" smtClean="0"/>
              <a:t>An </a:t>
            </a:r>
            <a:r>
              <a:rPr lang="en-US" dirty="0"/>
              <a:t>Instrument </a:t>
            </a:r>
            <a:r>
              <a:rPr lang="en-US" dirty="0" smtClean="0"/>
              <a:t>package: named </a:t>
            </a:r>
            <a:r>
              <a:rPr lang="en-US" dirty="0" err="1" smtClean="0">
                <a:solidFill>
                  <a:srgbClr val="0098DB"/>
                </a:solidFill>
              </a:rPr>
              <a:t>HSRInP</a:t>
            </a:r>
            <a:r>
              <a:rPr lang="en-US" dirty="0" smtClean="0">
                <a:solidFill>
                  <a:srgbClr val="0098DB"/>
                </a:solidFill>
              </a:rPr>
              <a:t> (High Spectral resolution Instrument Package)</a:t>
            </a:r>
            <a:r>
              <a:rPr lang="en-US" dirty="0" smtClean="0"/>
              <a:t>, </a:t>
            </a:r>
            <a:r>
              <a:rPr lang="en-US" dirty="0"/>
              <a:t>comprising and Active </a:t>
            </a:r>
            <a:r>
              <a:rPr lang="en-US" dirty="0" smtClean="0">
                <a:solidFill>
                  <a:srgbClr val="0098DB"/>
                </a:solidFill>
              </a:rPr>
              <a:t>HSRL</a:t>
            </a:r>
            <a:r>
              <a:rPr lang="en-US" dirty="0" smtClean="0"/>
              <a:t> (</a:t>
            </a:r>
            <a:r>
              <a:rPr lang="en-US" dirty="0" smtClean="0">
                <a:solidFill>
                  <a:srgbClr val="0098DB"/>
                </a:solidFill>
              </a:rPr>
              <a:t>High </a:t>
            </a:r>
            <a:r>
              <a:rPr lang="en-US" dirty="0">
                <a:solidFill>
                  <a:srgbClr val="0098DB"/>
                </a:solidFill>
              </a:rPr>
              <a:t>Spectral Resolution Lidar</a:t>
            </a:r>
            <a:r>
              <a:rPr lang="en-US" dirty="0"/>
              <a:t>) and Passive </a:t>
            </a:r>
            <a:r>
              <a:rPr lang="en-US" dirty="0" err="1" smtClean="0">
                <a:solidFill>
                  <a:srgbClr val="0098DB"/>
                </a:solidFill>
              </a:rPr>
              <a:t>HSRIm</a:t>
            </a:r>
            <a:r>
              <a:rPr lang="en-US" dirty="0" smtClean="0"/>
              <a:t>(</a:t>
            </a:r>
            <a:r>
              <a:rPr lang="en-US" dirty="0" smtClean="0">
                <a:solidFill>
                  <a:srgbClr val="0098DB"/>
                </a:solidFill>
              </a:rPr>
              <a:t>High </a:t>
            </a:r>
            <a:r>
              <a:rPr lang="en-US" dirty="0">
                <a:solidFill>
                  <a:srgbClr val="0098DB"/>
                </a:solidFill>
              </a:rPr>
              <a:t>Spectral Resolution </a:t>
            </a:r>
            <a:r>
              <a:rPr lang="en-US" dirty="0" smtClean="0">
                <a:solidFill>
                  <a:srgbClr val="0098DB"/>
                </a:solidFill>
              </a:rPr>
              <a:t>Imager</a:t>
            </a:r>
            <a:r>
              <a:rPr lang="en-US" dirty="0" smtClean="0"/>
              <a:t>) </a:t>
            </a:r>
            <a:r>
              <a:rPr lang="en-US" dirty="0"/>
              <a:t>can contribute to all the new-updated Themes </a:t>
            </a:r>
            <a:r>
              <a:rPr lang="en-US" dirty="0" smtClean="0"/>
              <a:t>as identified in the ESA </a:t>
            </a:r>
            <a:r>
              <a:rPr lang="en-US" dirty="0"/>
              <a:t>EO </a:t>
            </a:r>
            <a:r>
              <a:rPr lang="en-US" dirty="0" smtClean="0"/>
              <a:t>Strategy (under finalization):</a:t>
            </a:r>
            <a:endParaRPr lang="en-US" dirty="0" smtClean="0"/>
          </a:p>
          <a:p>
            <a:pPr lvl="1"/>
            <a:endParaRPr lang="en-US" dirty="0" smtClean="0"/>
          </a:p>
          <a:p>
            <a:pPr lvl="1">
              <a:buFont typeface="Wingdings" panose="05000000000000000000" pitchFamily="2" charset="2"/>
              <a:buChar char="Ø"/>
            </a:pPr>
            <a:r>
              <a:rPr lang="en-US" dirty="0" smtClean="0"/>
              <a:t>The heritage of early combination can be seen in Earth Explorer </a:t>
            </a:r>
            <a:r>
              <a:rPr lang="en-US" dirty="0" smtClean="0"/>
              <a:t>6 (Earth Care), </a:t>
            </a:r>
            <a:r>
              <a:rPr lang="en-US" dirty="0" smtClean="0"/>
              <a:t>and today </a:t>
            </a:r>
            <a:r>
              <a:rPr lang="en-US" dirty="0" smtClean="0"/>
              <a:t>in </a:t>
            </a:r>
            <a:r>
              <a:rPr lang="en-US" dirty="0" smtClean="0"/>
              <a:t>the </a:t>
            </a:r>
            <a:r>
              <a:rPr lang="en-US" dirty="0" smtClean="0"/>
              <a:t>Earth </a:t>
            </a:r>
            <a:r>
              <a:rPr lang="en-US" dirty="0" smtClean="0"/>
              <a:t>Explorer 8 </a:t>
            </a:r>
            <a:r>
              <a:rPr lang="en-US" dirty="0" smtClean="0"/>
              <a:t>(Flex)</a:t>
            </a:r>
            <a:endParaRPr lang="en-US" dirty="0" smtClean="0"/>
          </a:p>
          <a:p>
            <a:pPr lvl="1">
              <a:buFont typeface="Wingdings" panose="05000000000000000000" pitchFamily="2" charset="2"/>
              <a:buChar char="Ø"/>
            </a:pPr>
            <a:endParaRPr lang="en-US" dirty="0" smtClean="0"/>
          </a:p>
          <a:p>
            <a:pPr lvl="1">
              <a:buFont typeface="Wingdings" panose="05000000000000000000" pitchFamily="2" charset="2"/>
              <a:buChar char="Ø"/>
            </a:pPr>
            <a:r>
              <a:rPr lang="en-US" dirty="0" smtClean="0"/>
              <a:t>EE8 selection: Flex or </a:t>
            </a:r>
            <a:r>
              <a:rPr lang="en-US" dirty="0" err="1" smtClean="0"/>
              <a:t>Carbonsat</a:t>
            </a:r>
            <a:r>
              <a:rPr lang="en-US" dirty="0" smtClean="0"/>
              <a:t> ? October </a:t>
            </a:r>
            <a:r>
              <a:rPr lang="en-US" dirty="0" smtClean="0"/>
              <a:t>2015, following the </a:t>
            </a:r>
            <a:r>
              <a:rPr lang="en-US" dirty="0" smtClean="0"/>
              <a:t>U</a:t>
            </a:r>
            <a:r>
              <a:rPr lang="en-US" dirty="0" smtClean="0"/>
              <a:t>ser’s consultation meeting in </a:t>
            </a:r>
            <a:r>
              <a:rPr lang="en-US" dirty="0" smtClean="0"/>
              <a:t>Poland </a:t>
            </a:r>
          </a:p>
          <a:p>
            <a:pPr lvl="1">
              <a:buFont typeface="Wingdings" panose="05000000000000000000" pitchFamily="2" charset="2"/>
              <a:buChar char="Ø"/>
            </a:pPr>
            <a:endParaRPr lang="en-US" dirty="0" smtClean="0"/>
          </a:p>
          <a:p>
            <a:pPr lvl="1">
              <a:buFont typeface="Wingdings" panose="05000000000000000000" pitchFamily="2" charset="2"/>
              <a:buChar char="Ø"/>
            </a:pPr>
            <a:r>
              <a:rPr lang="en-US" dirty="0" smtClean="0"/>
              <a:t>Already </a:t>
            </a:r>
            <a:r>
              <a:rPr lang="en-US" dirty="0" err="1" smtClean="0"/>
              <a:t>Lidar</a:t>
            </a:r>
            <a:r>
              <a:rPr lang="en-US" dirty="0" smtClean="0"/>
              <a:t>/Imager </a:t>
            </a:r>
            <a:r>
              <a:rPr lang="en-US" dirty="0" smtClean="0"/>
              <a:t>Combination x FLEX reported @ VII </a:t>
            </a:r>
            <a:r>
              <a:rPr lang="en-US" dirty="0" smtClean="0"/>
              <a:t>WLMA in Chile</a:t>
            </a:r>
            <a:endParaRPr lang="en-US" dirty="0"/>
          </a:p>
          <a:p>
            <a:endParaRPr lang="en-US" dirty="0"/>
          </a:p>
        </p:txBody>
      </p:sp>
    </p:spTree>
    <p:extLst>
      <p:ext uri="{BB962C8B-B14F-4D97-AF65-F5344CB8AC3E}">
        <p14:creationId xmlns="" xmlns:p14="http://schemas.microsoft.com/office/powerpoint/2010/main" val="38911653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475" y="209799"/>
            <a:ext cx="6105525" cy="769441"/>
          </a:xfrm>
        </p:spPr>
        <p:txBody>
          <a:bodyPr/>
          <a:lstStyle/>
          <a:p>
            <a:r>
              <a:rPr lang="en-US" dirty="0"/>
              <a:t>Contextual </a:t>
            </a:r>
            <a:r>
              <a:rPr lang="en-US" dirty="0" smtClean="0"/>
              <a:t>Missions</a:t>
            </a:r>
            <a:r>
              <a:rPr lang="en-US" dirty="0"/>
              <a:t>: The </a:t>
            </a:r>
            <a:r>
              <a:rPr lang="en-US" dirty="0" smtClean="0"/>
              <a:t>Earth </a:t>
            </a:r>
            <a:r>
              <a:rPr lang="en-US" dirty="0"/>
              <a:t>Explorer </a:t>
            </a:r>
            <a:r>
              <a:rPr lang="en-US" dirty="0" smtClean="0"/>
              <a:t>6: Earth Care</a:t>
            </a:r>
            <a:endParaRPr lang="en-US" dirty="0"/>
          </a:p>
        </p:txBody>
      </p:sp>
      <p:pic>
        <p:nvPicPr>
          <p:cNvPr id="2050"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95836" y="1675578"/>
            <a:ext cx="5745978" cy="431329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8304717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475" y="379076"/>
            <a:ext cx="6971665" cy="430887"/>
          </a:xfrm>
        </p:spPr>
        <p:txBody>
          <a:bodyPr/>
          <a:lstStyle/>
          <a:p>
            <a:r>
              <a:rPr lang="en-US" dirty="0" smtClean="0"/>
              <a:t>Heritage</a:t>
            </a:r>
            <a:r>
              <a:rPr lang="en-US" dirty="0" smtClean="0"/>
              <a:t> </a:t>
            </a:r>
            <a:r>
              <a:rPr lang="en-US" dirty="0"/>
              <a:t>missions: </a:t>
            </a:r>
            <a:r>
              <a:rPr lang="en-US" dirty="0" smtClean="0"/>
              <a:t>Earth Care Payload</a:t>
            </a:r>
            <a:endParaRPr lang="en-US" dirty="0"/>
          </a:p>
        </p:txBody>
      </p:sp>
      <p:pic>
        <p:nvPicPr>
          <p:cNvPr id="3074"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823270" y="2007076"/>
            <a:ext cx="7491110" cy="365029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9620485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475" y="209799"/>
            <a:ext cx="7099300" cy="769441"/>
          </a:xfrm>
        </p:spPr>
        <p:txBody>
          <a:bodyPr/>
          <a:lstStyle/>
          <a:p>
            <a:r>
              <a:rPr lang="en-US" dirty="0" smtClean="0"/>
              <a:t>Biosphere relevant </a:t>
            </a:r>
            <a:r>
              <a:rPr lang="en-US" dirty="0" smtClean="0"/>
              <a:t>missions: The </a:t>
            </a:r>
            <a:r>
              <a:rPr lang="en-US" dirty="0" smtClean="0"/>
              <a:t>EE8: </a:t>
            </a:r>
            <a:r>
              <a:rPr lang="en-US" dirty="0" smtClean="0"/>
              <a:t>CarbonSat</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r>
              <a:rPr lang="en-US" dirty="0" smtClean="0"/>
              <a:t>Earth </a:t>
            </a:r>
            <a:r>
              <a:rPr lang="en-US" dirty="0"/>
              <a:t>Explorer 8 missions (EE8, selected in 2010) under investigations are: Flex and CarbonSat are in Phase A/B1. Both FLEX and CarbonSat aim to provide key information on different aspects of the carbon cycle. </a:t>
            </a:r>
          </a:p>
          <a:p>
            <a:r>
              <a:rPr lang="en-US" dirty="0"/>
              <a:t>The </a:t>
            </a:r>
            <a:r>
              <a:rPr lang="en-US" b="1" dirty="0"/>
              <a:t>CarbonSat</a:t>
            </a:r>
            <a:r>
              <a:rPr lang="en-US" dirty="0"/>
              <a:t> mission would quantify and monitor the distribution of two of the most important greenhouse gases in the atmosphere, also released through human activity: carbon dioxide and methane. Data from the mission would lead to a better understanding of the sources and sinks of these two gases and how they are linked to climate change. </a:t>
            </a:r>
            <a:br>
              <a:rPr lang="en-US" dirty="0"/>
            </a:br>
            <a:endParaRPr lang="en-US" dirty="0" smtClean="0"/>
          </a:p>
          <a:p>
            <a:pPr marL="0" indent="0">
              <a:buNone/>
            </a:pPr>
            <a:endParaRPr lang="en-US" dirty="0" smtClean="0"/>
          </a:p>
          <a:p>
            <a:pPr marL="0" indent="0">
              <a:buNone/>
            </a:pPr>
            <a:endParaRPr lang="en-US" dirty="0"/>
          </a:p>
          <a:p>
            <a:endParaRPr lang="en-US" dirty="0"/>
          </a:p>
        </p:txBody>
      </p:sp>
    </p:spTree>
    <p:extLst>
      <p:ext uri="{BB962C8B-B14F-4D97-AF65-F5344CB8AC3E}">
        <p14:creationId xmlns="" xmlns:p14="http://schemas.microsoft.com/office/powerpoint/2010/main" val="10451255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475" y="209799"/>
            <a:ext cx="6105525" cy="769441"/>
          </a:xfrm>
        </p:spPr>
        <p:txBody>
          <a:bodyPr/>
          <a:lstStyle/>
          <a:p>
            <a:r>
              <a:rPr lang="en-US" dirty="0" smtClean="0"/>
              <a:t>Biosphere relevant missions</a:t>
            </a:r>
            <a:r>
              <a:rPr lang="en-US" dirty="0" smtClean="0"/>
              <a:t>: The </a:t>
            </a:r>
            <a:r>
              <a:rPr lang="en-US" dirty="0" smtClean="0"/>
              <a:t>EE8</a:t>
            </a:r>
            <a:r>
              <a:rPr lang="en-US" dirty="0" smtClean="0"/>
              <a:t>: </a:t>
            </a:r>
            <a:r>
              <a:rPr lang="en-US" dirty="0" smtClean="0"/>
              <a:t>FLEX</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The </a:t>
            </a:r>
            <a:r>
              <a:rPr lang="en-US" b="1" dirty="0"/>
              <a:t>FLEX</a:t>
            </a:r>
            <a:r>
              <a:rPr lang="en-US" dirty="0"/>
              <a:t> mission aims to provide global maps of vegetation fluorescence, which can be converted into an indicator of photosynthetic activity. These data would improve our understanding of how much carbon is stored in plants and their role in the carbon and water cycles. The mission would work in combination with the Ocean and Land Color Instrument and the Sea and Land Surface Temperature Radiometer on Sentinel-3 to improve models of future atmospheric carbon dioxide concentrations.</a:t>
            </a:r>
          </a:p>
        </p:txBody>
      </p:sp>
    </p:spTree>
    <p:extLst>
      <p:ext uri="{BB962C8B-B14F-4D97-AF65-F5344CB8AC3E}">
        <p14:creationId xmlns="" xmlns:p14="http://schemas.microsoft.com/office/powerpoint/2010/main" val="3705252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475" y="209799"/>
            <a:ext cx="6105525" cy="769441"/>
          </a:xfrm>
        </p:spPr>
        <p:txBody>
          <a:bodyPr/>
          <a:lstStyle/>
          <a:p>
            <a:r>
              <a:rPr lang="en-US" dirty="0" smtClean="0"/>
              <a:t>Instrument Package Definition: the </a:t>
            </a:r>
            <a:r>
              <a:rPr lang="en-US" dirty="0" err="1" smtClean="0"/>
              <a:t>HSRIm</a:t>
            </a:r>
            <a:endParaRPr lang="en-US" dirty="0"/>
          </a:p>
        </p:txBody>
      </p:sp>
      <p:sp>
        <p:nvSpPr>
          <p:cNvPr id="3" name="Content Placeholder 2"/>
          <p:cNvSpPr>
            <a:spLocks noGrp="1"/>
          </p:cNvSpPr>
          <p:nvPr>
            <p:ph idx="1"/>
          </p:nvPr>
        </p:nvSpPr>
        <p:spPr/>
        <p:txBody>
          <a:bodyPr/>
          <a:lstStyle/>
          <a:p>
            <a:pPr marL="0" indent="0">
              <a:buNone/>
            </a:pPr>
            <a:r>
              <a:rPr lang="en-US" dirty="0" smtClean="0"/>
              <a:t>The High Spectral resolution Imager  is built upon a </a:t>
            </a:r>
          </a:p>
          <a:p>
            <a:pPr marL="0" indent="0">
              <a:buNone/>
            </a:pPr>
            <a:r>
              <a:rPr lang="en-US" dirty="0" smtClean="0"/>
              <a:t>1. </a:t>
            </a:r>
            <a:r>
              <a:rPr lang="en-US" dirty="0" err="1">
                <a:solidFill>
                  <a:srgbClr val="0098DB"/>
                </a:solidFill>
              </a:rPr>
              <a:t>Korsch</a:t>
            </a:r>
            <a:r>
              <a:rPr lang="en-US" dirty="0">
                <a:solidFill>
                  <a:srgbClr val="0098DB"/>
                </a:solidFill>
              </a:rPr>
              <a:t> </a:t>
            </a:r>
            <a:r>
              <a:rPr lang="en-US" dirty="0" smtClean="0">
                <a:solidFill>
                  <a:srgbClr val="0098DB"/>
                </a:solidFill>
              </a:rPr>
              <a:t>TMA (</a:t>
            </a:r>
            <a:r>
              <a:rPr lang="en-US" dirty="0" smtClean="0">
                <a:solidFill>
                  <a:srgbClr val="0098DB"/>
                </a:solidFill>
              </a:rPr>
              <a:t>additional Optics required for the </a:t>
            </a:r>
            <a:r>
              <a:rPr lang="en-US" dirty="0" smtClean="0">
                <a:solidFill>
                  <a:srgbClr val="0098DB"/>
                </a:solidFill>
              </a:rPr>
              <a:t>Space version) </a:t>
            </a:r>
            <a:r>
              <a:rPr lang="en-US" dirty="0" smtClean="0">
                <a:solidFill>
                  <a:schemeClr val="tx1"/>
                </a:solidFill>
              </a:rPr>
              <a:t>: a</a:t>
            </a:r>
            <a:r>
              <a:rPr lang="en-US" dirty="0" smtClean="0"/>
              <a:t> compact optical non-scanning (staring) telescope, (Triple Mirror </a:t>
            </a:r>
            <a:r>
              <a:rPr lang="en-US" dirty="0" err="1"/>
              <a:t>A</a:t>
            </a:r>
            <a:r>
              <a:rPr lang="en-US" dirty="0" err="1" smtClean="0"/>
              <a:t>nastigmat</a:t>
            </a:r>
            <a:r>
              <a:rPr lang="en-US" dirty="0" smtClean="0"/>
              <a:t>) to keep optical distortion to a minimum:</a:t>
            </a:r>
          </a:p>
          <a:p>
            <a:pPr lvl="1"/>
            <a:r>
              <a:rPr lang="en-US" dirty="0" smtClean="0"/>
              <a:t>Spherical</a:t>
            </a:r>
          </a:p>
          <a:p>
            <a:pPr lvl="1"/>
            <a:r>
              <a:rPr lang="en-US" dirty="0" err="1" smtClean="0"/>
              <a:t>Chomatic</a:t>
            </a:r>
            <a:endParaRPr lang="en-US" dirty="0" smtClean="0"/>
          </a:p>
          <a:p>
            <a:pPr lvl="1"/>
            <a:r>
              <a:rPr lang="en-US" dirty="0" smtClean="0"/>
              <a:t>Astigmatism</a:t>
            </a:r>
          </a:p>
          <a:p>
            <a:pPr lvl="1"/>
            <a:endParaRPr lang="en-US" dirty="0" smtClean="0"/>
          </a:p>
          <a:p>
            <a:pPr marL="92075" lvl="1" indent="0">
              <a:buNone/>
            </a:pPr>
            <a:r>
              <a:rPr lang="en-US" dirty="0" smtClean="0"/>
              <a:t>2. </a:t>
            </a:r>
            <a:r>
              <a:rPr lang="en-US" dirty="0" err="1" smtClean="0">
                <a:solidFill>
                  <a:srgbClr val="0098DB"/>
                </a:solidFill>
              </a:rPr>
              <a:t>Offner</a:t>
            </a:r>
            <a:r>
              <a:rPr lang="en-US" dirty="0" smtClean="0">
                <a:solidFill>
                  <a:srgbClr val="0098DB"/>
                </a:solidFill>
              </a:rPr>
              <a:t> </a:t>
            </a:r>
            <a:r>
              <a:rPr lang="en-US" dirty="0" smtClean="0">
                <a:solidFill>
                  <a:srgbClr val="0098DB"/>
                </a:solidFill>
              </a:rPr>
              <a:t>Spectrometer </a:t>
            </a:r>
            <a:r>
              <a:rPr lang="en-US" dirty="0" smtClean="0"/>
              <a:t>(this </a:t>
            </a:r>
            <a:r>
              <a:rPr lang="en-US" dirty="0"/>
              <a:t>spectrometer is made up of three spherical and concentric surfaces: two concave mirrors and a classical convex </a:t>
            </a:r>
            <a:r>
              <a:rPr lang="en-US" dirty="0" smtClean="0"/>
              <a:t>grating.  </a:t>
            </a:r>
            <a:r>
              <a:rPr lang="en-US" dirty="0"/>
              <a:t>This system can be easily designed and optimized with ZEMAX or more simpler with the free available version of OSLO design </a:t>
            </a:r>
            <a:r>
              <a:rPr lang="en-US" dirty="0" smtClean="0"/>
              <a:t>software</a:t>
            </a:r>
          </a:p>
          <a:p>
            <a:pPr marL="92075" lvl="1" indent="0">
              <a:buNone/>
            </a:pPr>
            <a:endParaRPr lang="en-US" dirty="0" smtClean="0"/>
          </a:p>
          <a:p>
            <a:pPr marL="92075" lvl="1" indent="0">
              <a:buNone/>
            </a:pPr>
            <a:r>
              <a:rPr lang="en-US" dirty="0" smtClean="0"/>
              <a:t>3. </a:t>
            </a:r>
            <a:r>
              <a:rPr lang="en-US" dirty="0" smtClean="0">
                <a:solidFill>
                  <a:schemeClr val="accent1"/>
                </a:solidFill>
              </a:rPr>
              <a:t>Detection &amp; Signal electronics</a:t>
            </a:r>
            <a:endParaRPr lang="en-US" dirty="0">
              <a:solidFill>
                <a:schemeClr val="accent1"/>
              </a:solidFill>
            </a:endParaRPr>
          </a:p>
        </p:txBody>
      </p:sp>
    </p:spTree>
    <p:extLst>
      <p:ext uri="{BB962C8B-B14F-4D97-AF65-F5344CB8AC3E}">
        <p14:creationId xmlns="" xmlns:p14="http://schemas.microsoft.com/office/powerpoint/2010/main" val="31761079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TMA + Offner schematics</a:t>
            </a:r>
            <a:endParaRPr lang="en-US" dirty="0"/>
          </a:p>
        </p:txBody>
      </p:sp>
      <p:pic>
        <p:nvPicPr>
          <p:cNvPr id="4" name="Content Placeholder 3"/>
          <p:cNvPicPr>
            <a:picLocks noGrp="1"/>
          </p:cNvPicPr>
          <p:nvPr>
            <p:ph idx="1"/>
          </p:nvPr>
        </p:nvPicPr>
        <p:blipFill>
          <a:blip r:embed="rId2" cstate="print"/>
          <a:stretch>
            <a:fillRect/>
          </a:stretch>
        </p:blipFill>
        <p:spPr>
          <a:xfrm>
            <a:off x="4213860" y="2461260"/>
            <a:ext cx="4428055" cy="3138957"/>
          </a:xfrm>
          <a:prstGeom prst="rect">
            <a:avLst/>
          </a:prstGeom>
        </p:spPr>
      </p:pic>
      <p:pic>
        <p:nvPicPr>
          <p:cNvPr id="5" name="Picture 4"/>
          <p:cNvPicPr/>
          <p:nvPr/>
        </p:nvPicPr>
        <p:blipFill>
          <a:blip r:embed="rId3" cstate="print"/>
          <a:stretch>
            <a:fillRect/>
          </a:stretch>
        </p:blipFill>
        <p:spPr>
          <a:xfrm>
            <a:off x="0" y="2385061"/>
            <a:ext cx="4061460" cy="2824162"/>
          </a:xfrm>
          <a:prstGeom prst="rect">
            <a:avLst/>
          </a:prstGeom>
        </p:spPr>
      </p:pic>
      <p:sp>
        <p:nvSpPr>
          <p:cNvPr id="6" name="TextBox 5"/>
          <p:cNvSpPr txBox="1"/>
          <p:nvPr/>
        </p:nvSpPr>
        <p:spPr>
          <a:xfrm>
            <a:off x="632460" y="5779532"/>
            <a:ext cx="8471871" cy="646331"/>
          </a:xfrm>
          <a:prstGeom prst="rect">
            <a:avLst/>
          </a:prstGeom>
          <a:noFill/>
        </p:spPr>
        <p:txBody>
          <a:bodyPr wrap="none" rtlCol="0">
            <a:spAutoFit/>
          </a:bodyPr>
          <a:lstStyle/>
          <a:p>
            <a:r>
              <a:rPr lang="en-US" dirty="0" smtClean="0">
                <a:solidFill>
                  <a:srgbClr val="0098DB"/>
                </a:solidFill>
              </a:rPr>
              <a:t>Design Notes: Optical Design can be performed using </a:t>
            </a:r>
            <a:r>
              <a:rPr lang="en-US" dirty="0" err="1" smtClean="0">
                <a:solidFill>
                  <a:srgbClr val="0098DB"/>
                </a:solidFill>
              </a:rPr>
              <a:t>Zemax</a:t>
            </a:r>
            <a:r>
              <a:rPr lang="en-US" dirty="0" smtClean="0">
                <a:solidFill>
                  <a:srgbClr val="0098DB"/>
                </a:solidFill>
              </a:rPr>
              <a:t>, licensed </a:t>
            </a:r>
          </a:p>
          <a:p>
            <a:r>
              <a:rPr lang="en-US" dirty="0" smtClean="0">
                <a:solidFill>
                  <a:srgbClr val="0098DB"/>
                </a:solidFill>
              </a:rPr>
              <a:t>Fees, or the free OSLO-EDU (up to 6 optical components)</a:t>
            </a:r>
            <a:endParaRPr lang="en-US" dirty="0">
              <a:solidFill>
                <a:srgbClr val="0098DB"/>
              </a:solidFill>
            </a:endParaRPr>
          </a:p>
        </p:txBody>
      </p:sp>
    </p:spTree>
    <p:extLst>
      <p:ext uri="{BB962C8B-B14F-4D97-AF65-F5344CB8AC3E}">
        <p14:creationId xmlns="" xmlns:p14="http://schemas.microsoft.com/office/powerpoint/2010/main" val="15406386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475" y="379076"/>
            <a:ext cx="6105525" cy="430887"/>
          </a:xfrm>
        </p:spPr>
        <p:txBody>
          <a:bodyPr/>
          <a:lstStyle/>
          <a:p>
            <a:r>
              <a:rPr lang="en-US" dirty="0" smtClean="0"/>
              <a:t>Space Telescope Optical Design</a:t>
            </a:r>
            <a:endParaRPr lang="en-US" dirty="0"/>
          </a:p>
        </p:txBody>
      </p:sp>
      <p:pic>
        <p:nvPicPr>
          <p:cNvPr id="4" name="Content Placeholder 3"/>
          <p:cNvPicPr>
            <a:picLocks noGrp="1"/>
          </p:cNvPicPr>
          <p:nvPr>
            <p:ph idx="1"/>
          </p:nvPr>
        </p:nvPicPr>
        <p:blipFill>
          <a:blip r:embed="rId2" cstate="print"/>
          <a:stretch>
            <a:fillRect/>
          </a:stretch>
        </p:blipFill>
        <p:spPr>
          <a:xfrm>
            <a:off x="4141918" y="1919483"/>
            <a:ext cx="4298053" cy="2804403"/>
          </a:xfrm>
          <a:prstGeom prst="rect">
            <a:avLst/>
          </a:prstGeom>
        </p:spPr>
      </p:pic>
      <p:sp>
        <p:nvSpPr>
          <p:cNvPr id="5" name="Rectangle 4"/>
          <p:cNvSpPr/>
          <p:nvPr/>
        </p:nvSpPr>
        <p:spPr>
          <a:xfrm>
            <a:off x="579120" y="2132737"/>
            <a:ext cx="2804160" cy="2585323"/>
          </a:xfrm>
          <a:prstGeom prst="rect">
            <a:avLst/>
          </a:prstGeom>
        </p:spPr>
        <p:txBody>
          <a:bodyPr wrap="square">
            <a:spAutoFit/>
          </a:bodyPr>
          <a:lstStyle/>
          <a:p>
            <a:r>
              <a:rPr lang="en-US" b="1" dirty="0"/>
              <a:t>Optical Components</a:t>
            </a:r>
            <a:endParaRPr lang="en-US" dirty="0"/>
          </a:p>
          <a:p>
            <a:pPr lvl="0"/>
            <a:r>
              <a:rPr lang="en-US" dirty="0"/>
              <a:t>Primary Mirror: Concave hyperboloid</a:t>
            </a:r>
          </a:p>
          <a:p>
            <a:pPr lvl="0"/>
            <a:r>
              <a:rPr lang="en-US" dirty="0"/>
              <a:t>Secondary Mirror: Convex hyperboloid</a:t>
            </a:r>
          </a:p>
          <a:p>
            <a:pPr lvl="0"/>
            <a:r>
              <a:rPr lang="en-US" dirty="0"/>
              <a:t>Tertiary Mirror: Concave ellipsoid</a:t>
            </a:r>
          </a:p>
          <a:p>
            <a:pPr lvl="0"/>
            <a:r>
              <a:rPr lang="en-US" dirty="0"/>
              <a:t>Material: lightweight Aluminum</a:t>
            </a:r>
          </a:p>
        </p:txBody>
      </p:sp>
      <p:sp>
        <p:nvSpPr>
          <p:cNvPr id="7" name="TextBox 6"/>
          <p:cNvSpPr txBox="1"/>
          <p:nvPr/>
        </p:nvSpPr>
        <p:spPr>
          <a:xfrm>
            <a:off x="1844040" y="5247918"/>
            <a:ext cx="6100388" cy="369332"/>
          </a:xfrm>
          <a:prstGeom prst="rect">
            <a:avLst/>
          </a:prstGeom>
          <a:noFill/>
        </p:spPr>
        <p:txBody>
          <a:bodyPr wrap="none" rtlCol="0">
            <a:spAutoFit/>
          </a:bodyPr>
          <a:lstStyle/>
          <a:p>
            <a:r>
              <a:rPr lang="en-US" dirty="0" smtClean="0">
                <a:solidFill>
                  <a:srgbClr val="0098DB"/>
                </a:solidFill>
              </a:rPr>
              <a:t>Note: Design data performed with </a:t>
            </a:r>
            <a:r>
              <a:rPr lang="en-US" dirty="0" err="1" smtClean="0">
                <a:solidFill>
                  <a:srgbClr val="0098DB"/>
                </a:solidFill>
              </a:rPr>
              <a:t>Zemax</a:t>
            </a:r>
            <a:r>
              <a:rPr lang="en-US" dirty="0" smtClean="0">
                <a:solidFill>
                  <a:srgbClr val="0098DB"/>
                </a:solidFill>
              </a:rPr>
              <a:t> software</a:t>
            </a:r>
            <a:endParaRPr lang="en-US" dirty="0">
              <a:solidFill>
                <a:srgbClr val="0098DB"/>
              </a:solidFill>
            </a:endParaRPr>
          </a:p>
        </p:txBody>
      </p:sp>
    </p:spTree>
    <p:extLst>
      <p:ext uri="{BB962C8B-B14F-4D97-AF65-F5344CB8AC3E}">
        <p14:creationId xmlns="" xmlns:p14="http://schemas.microsoft.com/office/powerpoint/2010/main" val="40819393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GB" dirty="0" smtClean="0"/>
              <a:t>Presentation outline</a:t>
            </a:r>
            <a:endParaRPr lang="en-GB" dirty="0"/>
          </a:p>
        </p:txBody>
      </p:sp>
      <p:sp>
        <p:nvSpPr>
          <p:cNvPr id="117763" name="Rectangle 3"/>
          <p:cNvSpPr>
            <a:spLocks noGrp="1" noChangeArrowheads="1"/>
          </p:cNvSpPr>
          <p:nvPr>
            <p:ph type="body" idx="1"/>
          </p:nvPr>
        </p:nvSpPr>
        <p:spPr/>
        <p:txBody>
          <a:bodyPr/>
          <a:lstStyle/>
          <a:p>
            <a:r>
              <a:rPr lang="en-GB" dirty="0" smtClean="0"/>
              <a:t>New objectives in </a:t>
            </a:r>
            <a:r>
              <a:rPr lang="en-GB" dirty="0"/>
              <a:t>E</a:t>
            </a:r>
            <a:r>
              <a:rPr lang="en-GB" dirty="0" smtClean="0"/>
              <a:t>arth </a:t>
            </a:r>
            <a:r>
              <a:rPr lang="en-GB" dirty="0"/>
              <a:t>r</a:t>
            </a:r>
            <a:r>
              <a:rPr lang="en-GB" dirty="0" smtClean="0"/>
              <a:t>emote sensing observations</a:t>
            </a:r>
          </a:p>
          <a:p>
            <a:r>
              <a:rPr lang="en-GB" dirty="0" smtClean="0"/>
              <a:t>Science/Applications needs to fulfil new Objectives </a:t>
            </a:r>
          </a:p>
          <a:p>
            <a:r>
              <a:rPr lang="en-GB" dirty="0" smtClean="0"/>
              <a:t>Needs x Advanced Instrumentation</a:t>
            </a:r>
          </a:p>
          <a:p>
            <a:r>
              <a:rPr lang="en-GB" dirty="0" smtClean="0"/>
              <a:t>Active/passive instrument package definition</a:t>
            </a:r>
          </a:p>
          <a:p>
            <a:r>
              <a:rPr lang="en-GB" dirty="0" smtClean="0"/>
              <a:t>Implementation scenario</a:t>
            </a:r>
          </a:p>
          <a:p>
            <a:r>
              <a:rPr lang="en-GB" dirty="0" smtClean="0"/>
              <a:t>Outlook and conclusions</a:t>
            </a:r>
            <a:endParaRPr lang="en-GB" dirty="0"/>
          </a:p>
          <a:p>
            <a:endParaRPr lang="en-GB" dirty="0" smtClean="0"/>
          </a:p>
          <a:p>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a:t>
            </a:r>
            <a:r>
              <a:rPr lang="en-US" dirty="0" smtClean="0"/>
              <a:t>HSR </a:t>
            </a:r>
            <a:r>
              <a:rPr lang="en-US" dirty="0" smtClean="0"/>
              <a:t>Detector Package </a:t>
            </a:r>
            <a:endParaRPr lang="en-US" dirty="0"/>
          </a:p>
        </p:txBody>
      </p:sp>
      <p:sp>
        <p:nvSpPr>
          <p:cNvPr id="3" name="Content Placeholder 2"/>
          <p:cNvSpPr>
            <a:spLocks noGrp="1"/>
          </p:cNvSpPr>
          <p:nvPr>
            <p:ph idx="1"/>
          </p:nvPr>
        </p:nvSpPr>
        <p:spPr/>
        <p:txBody>
          <a:bodyPr/>
          <a:lstStyle/>
          <a:p>
            <a:pPr marL="0" indent="0">
              <a:buNone/>
            </a:pPr>
            <a:endParaRPr lang="en-US" b="1" dirty="0" smtClean="0"/>
          </a:p>
          <a:p>
            <a:pPr marL="0" indent="0">
              <a:buNone/>
            </a:pPr>
            <a:endParaRPr lang="en-US" b="1" dirty="0" smtClean="0"/>
          </a:p>
          <a:p>
            <a:pPr marL="0" indent="0">
              <a:buNone/>
            </a:pPr>
            <a:r>
              <a:rPr lang="en-US" b="1" dirty="0" smtClean="0"/>
              <a:t>Imager </a:t>
            </a:r>
            <a:r>
              <a:rPr lang="en-US" b="1" dirty="0"/>
              <a:t>detector arrays </a:t>
            </a:r>
            <a:r>
              <a:rPr lang="en-US" b="1" dirty="0" smtClean="0"/>
              <a:t>: in Si-CMOS technology (highest ratio </a:t>
            </a:r>
            <a:r>
              <a:rPr lang="en-US" b="1" dirty="0" err="1" smtClean="0"/>
              <a:t>perfo</a:t>
            </a:r>
            <a:r>
              <a:rPr lang="en-US" b="1" dirty="0" smtClean="0"/>
              <a:t>. </a:t>
            </a:r>
            <a:r>
              <a:rPr lang="en-US" b="1" dirty="0" smtClean="0"/>
              <a:t>to cost</a:t>
            </a:r>
            <a:r>
              <a:rPr lang="en-US" b="1" dirty="0" smtClean="0"/>
              <a:t>) x visible, UV, </a:t>
            </a:r>
            <a:r>
              <a:rPr lang="en-US" b="1" dirty="0" err="1" smtClean="0"/>
              <a:t>InGaAs</a:t>
            </a:r>
            <a:r>
              <a:rPr lang="en-US" b="1" dirty="0" smtClean="0"/>
              <a:t> x </a:t>
            </a:r>
            <a:r>
              <a:rPr lang="en-US" b="1" dirty="0" err="1" smtClean="0"/>
              <a:t>NIr</a:t>
            </a:r>
            <a:r>
              <a:rPr lang="en-US" b="1" dirty="0" smtClean="0"/>
              <a:t>/</a:t>
            </a:r>
            <a:r>
              <a:rPr lang="en-US" b="1" dirty="0" err="1" smtClean="0"/>
              <a:t>SWIr</a:t>
            </a:r>
            <a:endParaRPr lang="en-US" b="1" dirty="0" smtClean="0"/>
          </a:p>
          <a:p>
            <a:pPr marL="285750" indent="-285750">
              <a:buFont typeface="Wingdings" panose="05000000000000000000" pitchFamily="2" charset="2"/>
              <a:buChar char="Ø"/>
            </a:pPr>
            <a:r>
              <a:rPr lang="en-US" dirty="0" smtClean="0"/>
              <a:t>Focal </a:t>
            </a:r>
            <a:r>
              <a:rPr lang="en-US" dirty="0"/>
              <a:t>Plane: SWIR and NIR bands: say 3 VNIR (bands centered at 460, 658, 834 nm) and 1 SWIR (band centered @1609 nm): </a:t>
            </a:r>
            <a:endParaRPr lang="en-US" sz="1400" dirty="0"/>
          </a:p>
          <a:p>
            <a:pPr lvl="1"/>
            <a:r>
              <a:rPr lang="en-US" dirty="0"/>
              <a:t>VNIR: 4 x linear Array of &gt; 6000 pixel of 12 micron </a:t>
            </a:r>
            <a:r>
              <a:rPr lang="en-US" dirty="0" smtClean="0"/>
              <a:t>size</a:t>
            </a:r>
            <a:endParaRPr lang="en-US" sz="1400" dirty="0"/>
          </a:p>
          <a:p>
            <a:pPr lvl="1"/>
            <a:r>
              <a:rPr lang="en-US" dirty="0"/>
              <a:t>SWIR: n x 1024 linear array </a:t>
            </a:r>
            <a:endParaRPr lang="en-US" sz="1400" dirty="0"/>
          </a:p>
          <a:p>
            <a:pPr lvl="1"/>
            <a:r>
              <a:rPr lang="fr-FR" dirty="0" smtClean="0"/>
              <a:t>Vis, </a:t>
            </a:r>
            <a:r>
              <a:rPr lang="fr-FR" dirty="0"/>
              <a:t>UV: </a:t>
            </a:r>
            <a:r>
              <a:rPr lang="fr-FR" dirty="0" smtClean="0"/>
              <a:t> </a:t>
            </a:r>
            <a:r>
              <a:rPr lang="fr-FR" dirty="0"/>
              <a:t>2-D </a:t>
            </a:r>
            <a:r>
              <a:rPr lang="fr-FR" dirty="0" smtClean="0"/>
              <a:t>array</a:t>
            </a:r>
          </a:p>
          <a:p>
            <a:pPr marL="0" lvl="1" indent="0">
              <a:buNone/>
            </a:pPr>
            <a:r>
              <a:rPr lang="fr-FR" b="1" dirty="0" err="1" smtClean="0"/>
              <a:t>At</a:t>
            </a:r>
            <a:r>
              <a:rPr lang="fr-FR" b="1" dirty="0" smtClean="0"/>
              <a:t> longer </a:t>
            </a:r>
            <a:r>
              <a:rPr lang="fr-FR" b="1" dirty="0" err="1" smtClean="0"/>
              <a:t>wavelengths</a:t>
            </a:r>
            <a:r>
              <a:rPr lang="fr-FR" sz="1400" dirty="0" smtClean="0"/>
              <a:t>: Quantum detector (x speed): </a:t>
            </a:r>
            <a:r>
              <a:rPr lang="fr-FR" sz="1400" dirty="0" err="1" smtClean="0"/>
              <a:t>extrinsic</a:t>
            </a:r>
            <a:r>
              <a:rPr lang="fr-FR" sz="1400" dirty="0" smtClean="0"/>
              <a:t>-type (</a:t>
            </a:r>
            <a:r>
              <a:rPr lang="fr-FR" sz="1400" dirty="0" err="1" smtClean="0"/>
              <a:t>eg</a:t>
            </a:r>
            <a:r>
              <a:rPr lang="fr-FR" sz="1400" dirty="0" smtClean="0"/>
              <a:t> Ge-</a:t>
            </a:r>
            <a:r>
              <a:rPr lang="fr-FR" sz="1400" dirty="0" err="1" smtClean="0"/>
              <a:t>based</a:t>
            </a:r>
            <a:r>
              <a:rPr lang="fr-FR" sz="1400" dirty="0" smtClean="0"/>
              <a:t> or Si-</a:t>
            </a:r>
            <a:r>
              <a:rPr lang="fr-FR" sz="1400" dirty="0" err="1" smtClean="0"/>
              <a:t>based</a:t>
            </a:r>
            <a:r>
              <a:rPr lang="fr-FR" sz="1400" dirty="0" err="1"/>
              <a:t>,</a:t>
            </a:r>
            <a:r>
              <a:rPr lang="fr-FR" sz="1400" dirty="0" err="1" smtClean="0"/>
              <a:t>but</a:t>
            </a:r>
            <a:r>
              <a:rPr lang="fr-FR" sz="1400" dirty="0" smtClean="0"/>
              <a:t> </a:t>
            </a:r>
            <a:r>
              <a:rPr lang="fr-FR" sz="1400" dirty="0" err="1" smtClean="0"/>
              <a:t>they</a:t>
            </a:r>
            <a:r>
              <a:rPr lang="fr-FR" sz="1400" dirty="0" smtClean="0"/>
              <a:t> </a:t>
            </a:r>
            <a:r>
              <a:rPr lang="fr-FR" sz="1400" dirty="0" err="1" smtClean="0"/>
              <a:t>need</a:t>
            </a:r>
            <a:r>
              <a:rPr lang="fr-FR" sz="1400" dirty="0" smtClean="0"/>
              <a:t> ultra-</a:t>
            </a:r>
            <a:r>
              <a:rPr lang="fr-FR" sz="1400" dirty="0" err="1" smtClean="0"/>
              <a:t>cooling</a:t>
            </a:r>
            <a:r>
              <a:rPr lang="fr-FR" sz="1400" dirty="0" smtClean="0"/>
              <a:t> !) or MCT (up to 15-20 micron)</a:t>
            </a:r>
            <a:endParaRPr lang="en-US" sz="1400" dirty="0"/>
          </a:p>
          <a:p>
            <a:endParaRPr lang="en-US" dirty="0"/>
          </a:p>
        </p:txBody>
      </p:sp>
    </p:spTree>
    <p:extLst>
      <p:ext uri="{BB962C8B-B14F-4D97-AF65-F5344CB8AC3E}">
        <p14:creationId xmlns="" xmlns:p14="http://schemas.microsoft.com/office/powerpoint/2010/main" val="12888525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475" y="209799"/>
            <a:ext cx="6105525" cy="769441"/>
          </a:xfrm>
        </p:spPr>
        <p:txBody>
          <a:bodyPr/>
          <a:lstStyle/>
          <a:p>
            <a:r>
              <a:rPr lang="en-US" dirty="0"/>
              <a:t>Instrument Package Definition: the </a:t>
            </a:r>
            <a:r>
              <a:rPr lang="en-US" dirty="0" smtClean="0"/>
              <a:t>HSRL</a:t>
            </a:r>
            <a:endParaRPr lang="en-US" dirty="0"/>
          </a:p>
        </p:txBody>
      </p:sp>
      <p:sp>
        <p:nvSpPr>
          <p:cNvPr id="3" name="Content Placeholder 2"/>
          <p:cNvSpPr>
            <a:spLocks noGrp="1"/>
          </p:cNvSpPr>
          <p:nvPr>
            <p:ph idx="1"/>
          </p:nvPr>
        </p:nvSpPr>
        <p:spPr/>
        <p:txBody>
          <a:bodyPr/>
          <a:lstStyle/>
          <a:p>
            <a:pPr marL="0" indent="0">
              <a:buNone/>
            </a:pPr>
            <a:r>
              <a:rPr lang="en-US" dirty="0" smtClean="0"/>
              <a:t>The High Spectral resolution Lidar is built upon a  </a:t>
            </a:r>
            <a:r>
              <a:rPr lang="en-US" dirty="0" err="1"/>
              <a:t>Nd:YAG</a:t>
            </a:r>
            <a:r>
              <a:rPr lang="en-US" dirty="0"/>
              <a:t> laser </a:t>
            </a:r>
            <a:r>
              <a:rPr lang="en-US" dirty="0" smtClean="0"/>
              <a:t>up-converted </a:t>
            </a:r>
            <a:r>
              <a:rPr lang="en-US" dirty="0"/>
              <a:t>to 2</a:t>
            </a:r>
            <a:r>
              <a:rPr lang="en-US" baseline="30000" dirty="0"/>
              <a:t>nd</a:t>
            </a:r>
            <a:r>
              <a:rPr lang="en-US" dirty="0"/>
              <a:t> and 3</a:t>
            </a:r>
            <a:r>
              <a:rPr lang="en-US" baseline="30000" dirty="0"/>
              <a:t>rd</a:t>
            </a:r>
            <a:r>
              <a:rPr lang="en-US" dirty="0"/>
              <a:t> harmonic,  in combination with an </a:t>
            </a:r>
            <a:r>
              <a:rPr lang="en-US" dirty="0" smtClean="0"/>
              <a:t>OPO + OPA combination </a:t>
            </a:r>
            <a:r>
              <a:rPr lang="en-US" dirty="0"/>
              <a:t>(Optical Parametric </a:t>
            </a:r>
            <a:r>
              <a:rPr lang="en-US" dirty="0" smtClean="0"/>
              <a:t>Oscillator and Amplifier) </a:t>
            </a:r>
            <a:r>
              <a:rPr lang="en-US" dirty="0"/>
              <a:t>to access the required </a:t>
            </a:r>
            <a:r>
              <a:rPr lang="en-US" dirty="0" smtClean="0"/>
              <a:t>wavelength bands. </a:t>
            </a:r>
            <a:r>
              <a:rPr lang="en-US" dirty="0" smtClean="0"/>
              <a:t>The</a:t>
            </a:r>
            <a:r>
              <a:rPr lang="en-US" dirty="0" smtClean="0"/>
              <a:t> </a:t>
            </a:r>
            <a:r>
              <a:rPr lang="en-US" dirty="0"/>
              <a:t>OPO (Optical Parametric Oscillator) </a:t>
            </a:r>
            <a:r>
              <a:rPr lang="en-US" dirty="0" smtClean="0"/>
              <a:t>selected x can </a:t>
            </a:r>
            <a:r>
              <a:rPr lang="en-US" dirty="0"/>
              <a:t>provide, by nonlinear mixing, a vast choice of wavelengths as required by the </a:t>
            </a:r>
            <a:r>
              <a:rPr lang="en-US" dirty="0" smtClean="0"/>
              <a:t>applications</a:t>
            </a:r>
            <a:r>
              <a:rPr lang="en-US" dirty="0" smtClean="0"/>
              <a:t>.</a:t>
            </a:r>
            <a:endParaRPr lang="en-US" dirty="0" smtClean="0"/>
          </a:p>
          <a:p>
            <a:pPr marL="0" indent="0">
              <a:buNone/>
            </a:pPr>
            <a:endParaRPr lang="en-US" dirty="0" smtClean="0"/>
          </a:p>
          <a:p>
            <a:pPr marL="0" indent="0">
              <a:buNone/>
            </a:pPr>
            <a:r>
              <a:rPr lang="en-US" dirty="0" smtClean="0"/>
              <a:t> </a:t>
            </a:r>
          </a:p>
          <a:p>
            <a:pPr marL="0" indent="0">
              <a:buNone/>
            </a:pPr>
            <a:endParaRPr lang="en-US" dirty="0" smtClean="0"/>
          </a:p>
          <a:p>
            <a:pPr marL="0" indent="0">
              <a:buNone/>
            </a:pPr>
            <a:r>
              <a:rPr lang="en-US" sz="1400" dirty="0" smtClean="0">
                <a:solidFill>
                  <a:srgbClr val="0098DB"/>
                </a:solidFill>
              </a:rPr>
              <a:t>OPO concept:</a:t>
            </a:r>
            <a:endParaRPr lang="en-US" sz="1400" dirty="0">
              <a:solidFill>
                <a:srgbClr val="0098DB"/>
              </a:solidFill>
            </a:endParaRPr>
          </a:p>
        </p:txBody>
      </p:sp>
      <p:pic>
        <p:nvPicPr>
          <p:cNvPr id="4" name="Picture 3" descr="C:\Users\errico armandillo\Documents\Consultant2014\Figure2_13.gif"/>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69795" y="3478530"/>
            <a:ext cx="4541520" cy="2278380"/>
          </a:xfrm>
          <a:prstGeom prst="rect">
            <a:avLst/>
          </a:prstGeom>
          <a:noFill/>
          <a:ln>
            <a:noFill/>
          </a:ln>
        </p:spPr>
      </p:pic>
      <p:sp>
        <p:nvSpPr>
          <p:cNvPr id="5" name="TextBox 4"/>
          <p:cNvSpPr txBox="1"/>
          <p:nvPr/>
        </p:nvSpPr>
        <p:spPr>
          <a:xfrm>
            <a:off x="695325" y="4762500"/>
            <a:ext cx="1234633" cy="307777"/>
          </a:xfrm>
          <a:prstGeom prst="rect">
            <a:avLst/>
          </a:prstGeom>
          <a:noFill/>
        </p:spPr>
        <p:txBody>
          <a:bodyPr wrap="none" rtlCol="0">
            <a:spAutoFit/>
          </a:bodyPr>
          <a:lstStyle/>
          <a:p>
            <a:r>
              <a:rPr lang="en-US" sz="1400" dirty="0" err="1" smtClean="0">
                <a:solidFill>
                  <a:srgbClr val="0098DB"/>
                </a:solidFill>
              </a:rPr>
              <a:t>Kp</a:t>
            </a:r>
            <a:r>
              <a:rPr lang="en-US" sz="1400" dirty="0" smtClean="0">
                <a:solidFill>
                  <a:srgbClr val="0098DB"/>
                </a:solidFill>
              </a:rPr>
              <a:t>= Ks+ </a:t>
            </a:r>
            <a:r>
              <a:rPr lang="en-US" sz="1400" dirty="0" err="1" smtClean="0">
                <a:solidFill>
                  <a:srgbClr val="0098DB"/>
                </a:solidFill>
              </a:rPr>
              <a:t>Ki</a:t>
            </a:r>
            <a:endParaRPr lang="en-US" sz="1400" dirty="0">
              <a:solidFill>
                <a:srgbClr val="0098DB"/>
              </a:solidFill>
            </a:endParaRPr>
          </a:p>
        </p:txBody>
      </p:sp>
    </p:spTree>
    <p:extLst>
      <p:ext uri="{BB962C8B-B14F-4D97-AF65-F5344CB8AC3E}">
        <p14:creationId xmlns="" xmlns:p14="http://schemas.microsoft.com/office/powerpoint/2010/main" val="29987325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475" y="379076"/>
            <a:ext cx="7002145" cy="430887"/>
          </a:xfrm>
        </p:spPr>
        <p:txBody>
          <a:bodyPr/>
          <a:lstStyle/>
          <a:p>
            <a:r>
              <a:rPr lang="en-US" dirty="0" smtClean="0"/>
              <a:t> Outline Specifications of  HSRL</a:t>
            </a:r>
            <a:endParaRPr lang="en-US" dirty="0"/>
          </a:p>
        </p:txBody>
      </p:sp>
      <p:sp>
        <p:nvSpPr>
          <p:cNvPr id="3" name="Content Placeholder 2"/>
          <p:cNvSpPr>
            <a:spLocks noGrp="1"/>
          </p:cNvSpPr>
          <p:nvPr>
            <p:ph idx="1"/>
          </p:nvPr>
        </p:nvSpPr>
        <p:spPr>
          <a:xfrm>
            <a:off x="577850" y="1589404"/>
            <a:ext cx="7905750" cy="5001895"/>
          </a:xfrm>
        </p:spPr>
        <p:txBody>
          <a:bodyPr/>
          <a:lstStyle/>
          <a:p>
            <a:pPr marL="0" indent="0">
              <a:buNone/>
            </a:pPr>
            <a:r>
              <a:rPr lang="en-US" b="1" dirty="0" smtClean="0">
                <a:solidFill>
                  <a:srgbClr val="0098DB"/>
                </a:solidFill>
              </a:rPr>
              <a:t>HSRL </a:t>
            </a:r>
            <a:r>
              <a:rPr lang="en-US" b="1" dirty="0" err="1" smtClean="0">
                <a:solidFill>
                  <a:srgbClr val="0098DB"/>
                </a:solidFill>
              </a:rPr>
              <a:t>Lidar</a:t>
            </a:r>
            <a:r>
              <a:rPr lang="en-US" b="1" dirty="0" smtClean="0">
                <a:solidFill>
                  <a:srgbClr val="0098DB"/>
                </a:solidFill>
              </a:rPr>
              <a:t> preliminary specifications </a:t>
            </a:r>
            <a:r>
              <a:rPr lang="en-US" dirty="0" smtClean="0">
                <a:solidFill>
                  <a:schemeClr val="tx1"/>
                </a:solidFill>
              </a:rPr>
              <a:t>(*)</a:t>
            </a:r>
            <a:r>
              <a:rPr lang="en-US" b="1" dirty="0" smtClean="0">
                <a:solidFill>
                  <a:srgbClr val="0098DB"/>
                </a:solidFill>
              </a:rPr>
              <a:t>:</a:t>
            </a:r>
            <a:r>
              <a:rPr lang="en-US" b="1" dirty="0" smtClean="0"/>
              <a:t> </a:t>
            </a:r>
          </a:p>
          <a:p>
            <a:pPr marL="0" indent="0">
              <a:buNone/>
            </a:pPr>
            <a:endParaRPr lang="en-US" dirty="0" smtClean="0"/>
          </a:p>
          <a:p>
            <a:pPr marL="285750" indent="-285750">
              <a:buFont typeface="Wingdings" panose="05000000000000000000" pitchFamily="2" charset="2"/>
              <a:buChar char="§"/>
            </a:pPr>
            <a:r>
              <a:rPr lang="en-US" b="1" dirty="0"/>
              <a:t>	</a:t>
            </a:r>
            <a:r>
              <a:rPr lang="en-US" dirty="0" smtClean="0"/>
              <a:t>Output energy: </a:t>
            </a:r>
            <a:endParaRPr lang="en-US" dirty="0" smtClean="0"/>
          </a:p>
          <a:p>
            <a:pPr marL="1169988" lvl="1" indent="-285750">
              <a:buFont typeface="Wingdings" panose="05000000000000000000" pitchFamily="2" charset="2"/>
              <a:buChar char="§"/>
            </a:pPr>
            <a:r>
              <a:rPr lang="en-US" dirty="0" smtClean="0"/>
              <a:t>Pump: 100 </a:t>
            </a:r>
            <a:r>
              <a:rPr lang="en-US" dirty="0" err="1" smtClean="0"/>
              <a:t>mJ</a:t>
            </a:r>
            <a:r>
              <a:rPr lang="en-US" dirty="0" smtClean="0"/>
              <a:t> class @ fundamental </a:t>
            </a:r>
            <a:r>
              <a:rPr lang="en-US" dirty="0" err="1" smtClean="0"/>
              <a:t>Yag</a:t>
            </a:r>
            <a:r>
              <a:rPr lang="en-US" dirty="0" smtClean="0"/>
              <a:t> @ 10 Hz</a:t>
            </a:r>
            <a:endParaRPr lang="en-US" dirty="0" smtClean="0"/>
          </a:p>
          <a:p>
            <a:pPr marL="1169988" lvl="1" indent="-285750">
              <a:buFont typeface="Wingdings" panose="05000000000000000000" pitchFamily="2" charset="2"/>
              <a:buChar char="§"/>
            </a:pPr>
            <a:r>
              <a:rPr lang="en-US" dirty="0" smtClean="0"/>
              <a:t>S</a:t>
            </a:r>
            <a:r>
              <a:rPr lang="en-US" dirty="0" smtClean="0"/>
              <a:t>ignal: 1-10’s </a:t>
            </a:r>
            <a:r>
              <a:rPr lang="en-US" dirty="0" err="1" smtClean="0"/>
              <a:t>m</a:t>
            </a:r>
            <a:r>
              <a:rPr lang="en-US" dirty="0" err="1" smtClean="0"/>
              <a:t>J</a:t>
            </a:r>
            <a:r>
              <a:rPr lang="en-US" dirty="0" smtClean="0"/>
              <a:t> from 0.350 µ </a:t>
            </a:r>
            <a:r>
              <a:rPr lang="en-US" dirty="0" smtClean="0"/>
              <a:t>to 4 </a:t>
            </a:r>
            <a:r>
              <a:rPr lang="en-US" dirty="0" smtClean="0"/>
              <a:t>µ possible with different non-linear materials,</a:t>
            </a:r>
          </a:p>
          <a:p>
            <a:pPr marL="285750" indent="-285750">
              <a:buFont typeface="Wingdings" panose="05000000000000000000" pitchFamily="2" charset="2"/>
              <a:buChar char="§"/>
            </a:pPr>
            <a:r>
              <a:rPr lang="en-US" dirty="0"/>
              <a:t>	</a:t>
            </a:r>
            <a:r>
              <a:rPr lang="en-US" dirty="0" smtClean="0"/>
              <a:t>OPO + OPA Configuration	</a:t>
            </a:r>
          </a:p>
          <a:p>
            <a:pPr marL="1169988" lvl="1" indent="-285750">
              <a:buFont typeface="Wingdings" panose="05000000000000000000" pitchFamily="2" charset="2"/>
              <a:buChar char="§"/>
            </a:pPr>
            <a:r>
              <a:rPr lang="en-US" dirty="0" smtClean="0"/>
              <a:t>Telescope</a:t>
            </a:r>
            <a:r>
              <a:rPr lang="en-US" dirty="0" smtClean="0"/>
              <a:t>: 30 </a:t>
            </a:r>
            <a:r>
              <a:rPr lang="en-US" dirty="0" smtClean="0"/>
              <a:t>cm class</a:t>
            </a:r>
          </a:p>
          <a:p>
            <a:pPr marL="1169988" lvl="1" indent="-285750">
              <a:buFont typeface="Wingdings" panose="05000000000000000000" pitchFamily="2" charset="2"/>
              <a:buChar char="§"/>
            </a:pPr>
            <a:r>
              <a:rPr lang="en-US" dirty="0" smtClean="0"/>
              <a:t>FOV: 1 </a:t>
            </a:r>
            <a:r>
              <a:rPr lang="en-US" dirty="0" err="1" smtClean="0"/>
              <a:t>mrad</a:t>
            </a:r>
            <a:r>
              <a:rPr lang="en-US" dirty="0" smtClean="0"/>
              <a:t> (*)</a:t>
            </a:r>
            <a:endParaRPr lang="en-US" dirty="0" smtClean="0"/>
          </a:p>
          <a:p>
            <a:pPr marL="285750" indent="-285750">
              <a:buFont typeface="Wingdings" panose="05000000000000000000" pitchFamily="2" charset="2"/>
              <a:buChar char="§"/>
            </a:pPr>
            <a:endParaRPr lang="en-US" dirty="0" smtClean="0"/>
          </a:p>
          <a:p>
            <a:pPr marL="285750" indent="-285750">
              <a:buFont typeface="Wingdings" panose="05000000000000000000" pitchFamily="2" charset="2"/>
              <a:buChar char="§"/>
            </a:pPr>
            <a:r>
              <a:rPr lang="en-US" dirty="0"/>
              <a:t>	</a:t>
            </a:r>
            <a:r>
              <a:rPr lang="en-US" dirty="0" smtClean="0"/>
              <a:t>Focal Plane: </a:t>
            </a:r>
            <a:r>
              <a:rPr lang="en-US" dirty="0" smtClean="0"/>
              <a:t>Si APD (Vis, UV)or </a:t>
            </a:r>
            <a:r>
              <a:rPr lang="en-US" dirty="0" err="1" smtClean="0"/>
              <a:t>InGaAs</a:t>
            </a:r>
            <a:r>
              <a:rPr lang="en-US" dirty="0" smtClean="0"/>
              <a:t> APD (NIR, SWIR), </a:t>
            </a:r>
          </a:p>
          <a:p>
            <a:pPr marL="285750" indent="-285750">
              <a:buFont typeface="Wingdings" panose="05000000000000000000" pitchFamily="2" charset="2"/>
              <a:buChar char="§"/>
            </a:pPr>
            <a:endParaRPr lang="en-US" dirty="0"/>
          </a:p>
          <a:p>
            <a:pPr marL="0" indent="0">
              <a:buNone/>
            </a:pPr>
            <a:endParaRPr lang="en-US" dirty="0" smtClean="0"/>
          </a:p>
          <a:p>
            <a:pPr marL="0" indent="0">
              <a:buNone/>
            </a:pPr>
            <a:r>
              <a:rPr lang="en-US" dirty="0" smtClean="0"/>
              <a:t>	</a:t>
            </a:r>
            <a:r>
              <a:rPr lang="en-US" dirty="0" smtClean="0"/>
              <a:t>(*) Detailed Specifications will change according to Ground/Space applications</a:t>
            </a:r>
            <a:endParaRPr lang="en-US" dirty="0"/>
          </a:p>
        </p:txBody>
      </p:sp>
    </p:spTree>
    <p:extLst>
      <p:ext uri="{BB962C8B-B14F-4D97-AF65-F5344CB8AC3E}">
        <p14:creationId xmlns="" xmlns:p14="http://schemas.microsoft.com/office/powerpoint/2010/main" val="7223283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1" y="209799"/>
            <a:ext cx="7795260" cy="769441"/>
          </a:xfrm>
        </p:spPr>
        <p:txBody>
          <a:bodyPr/>
          <a:lstStyle/>
          <a:p>
            <a:r>
              <a:rPr lang="en-US" dirty="0" smtClean="0"/>
              <a:t>Use </a:t>
            </a:r>
            <a:r>
              <a:rPr lang="en-US" dirty="0" smtClean="0"/>
              <a:t>H</a:t>
            </a:r>
            <a:r>
              <a:rPr lang="en-US" dirty="0" smtClean="0"/>
              <a:t>eritage from Recent </a:t>
            </a:r>
            <a:r>
              <a:rPr lang="en-US" dirty="0" smtClean="0"/>
              <a:t>Advances in  </a:t>
            </a:r>
            <a:r>
              <a:rPr lang="en-US" dirty="0" smtClean="0"/>
              <a:t>OPO/OPA </a:t>
            </a:r>
            <a:r>
              <a:rPr lang="en-US" dirty="0" smtClean="0"/>
              <a:t>technology</a:t>
            </a:r>
            <a:endParaRPr lang="en-US" dirty="0"/>
          </a:p>
        </p:txBody>
      </p:sp>
      <p:pic>
        <p:nvPicPr>
          <p:cNvPr id="4" name="Content Placeholder 3"/>
          <p:cNvPicPr>
            <a:picLocks noGrp="1"/>
          </p:cNvPicPr>
          <p:nvPr>
            <p:ph idx="1"/>
          </p:nvPr>
        </p:nvPicPr>
        <p:blipFill>
          <a:blip r:embed="rId2" cstate="print"/>
          <a:stretch>
            <a:fillRect/>
          </a:stretch>
        </p:blipFill>
        <p:spPr>
          <a:xfrm>
            <a:off x="1547233" y="2391920"/>
            <a:ext cx="6043184" cy="2880610"/>
          </a:xfrm>
          <a:prstGeom prst="rect">
            <a:avLst/>
          </a:prstGeom>
        </p:spPr>
      </p:pic>
      <p:sp>
        <p:nvSpPr>
          <p:cNvPr id="5" name="TextBox 4"/>
          <p:cNvSpPr txBox="1"/>
          <p:nvPr/>
        </p:nvSpPr>
        <p:spPr>
          <a:xfrm>
            <a:off x="5913120" y="5774888"/>
            <a:ext cx="2787558" cy="338554"/>
          </a:xfrm>
          <a:prstGeom prst="rect">
            <a:avLst/>
          </a:prstGeom>
          <a:noFill/>
        </p:spPr>
        <p:txBody>
          <a:bodyPr wrap="none" rtlCol="0">
            <a:spAutoFit/>
          </a:bodyPr>
          <a:lstStyle/>
          <a:p>
            <a:r>
              <a:rPr lang="en-US" sz="1600" dirty="0" smtClean="0">
                <a:solidFill>
                  <a:srgbClr val="0098DB"/>
                </a:solidFill>
              </a:rPr>
              <a:t>Credit: </a:t>
            </a:r>
            <a:r>
              <a:rPr lang="en-US" sz="1600" dirty="0" err="1" smtClean="0">
                <a:solidFill>
                  <a:srgbClr val="0098DB"/>
                </a:solidFill>
              </a:rPr>
              <a:t>Onera</a:t>
            </a:r>
            <a:r>
              <a:rPr lang="en-US" sz="1600" dirty="0" smtClean="0">
                <a:solidFill>
                  <a:srgbClr val="0098DB"/>
                </a:solidFill>
              </a:rPr>
              <a:t>, ICSO2014</a:t>
            </a:r>
            <a:endParaRPr lang="en-US" sz="1600" dirty="0">
              <a:solidFill>
                <a:srgbClr val="0098DB"/>
              </a:solidFill>
            </a:endParaRPr>
          </a:p>
        </p:txBody>
      </p:sp>
    </p:spTree>
    <p:extLst>
      <p:ext uri="{BB962C8B-B14F-4D97-AF65-F5344CB8AC3E}">
        <p14:creationId xmlns="" xmlns:p14="http://schemas.microsoft.com/office/powerpoint/2010/main" val="25313218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475" y="209799"/>
            <a:ext cx="7023100" cy="769441"/>
          </a:xfrm>
        </p:spPr>
        <p:txBody>
          <a:bodyPr/>
          <a:lstStyle/>
          <a:p>
            <a:r>
              <a:rPr lang="en-US" dirty="0" smtClean="0"/>
              <a:t>Example of   recent OPO/OPA </a:t>
            </a:r>
            <a:r>
              <a:rPr lang="en-US" dirty="0" err="1" smtClean="0"/>
              <a:t>Lidar</a:t>
            </a:r>
            <a:r>
              <a:rPr lang="en-US" dirty="0" smtClean="0"/>
              <a:t> Concept</a:t>
            </a:r>
            <a:endParaRPr lang="en-US" dirty="0"/>
          </a:p>
        </p:txBody>
      </p:sp>
      <p:pic>
        <p:nvPicPr>
          <p:cNvPr id="1026"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388621" y="1251377"/>
            <a:ext cx="8488680" cy="544068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TextBox 5"/>
          <p:cNvSpPr txBox="1"/>
          <p:nvPr/>
        </p:nvSpPr>
        <p:spPr>
          <a:xfrm>
            <a:off x="5715000" y="6074509"/>
            <a:ext cx="3749040" cy="600164"/>
          </a:xfrm>
          <a:prstGeom prst="rect">
            <a:avLst/>
          </a:prstGeom>
          <a:noFill/>
        </p:spPr>
        <p:txBody>
          <a:bodyPr wrap="square" rtlCol="0">
            <a:spAutoFit/>
          </a:bodyPr>
          <a:lstStyle/>
          <a:p>
            <a:r>
              <a:rPr lang="en-US" sz="1100" dirty="0" smtClean="0">
                <a:solidFill>
                  <a:srgbClr val="0098DB"/>
                </a:solidFill>
              </a:rPr>
              <a:t>Credit: Lidar </a:t>
            </a:r>
            <a:r>
              <a:rPr lang="en-US" sz="1100" dirty="0">
                <a:solidFill>
                  <a:srgbClr val="0098DB"/>
                </a:solidFill>
              </a:rPr>
              <a:t>Technologies, Techniques, and Measurements for Atmospheric Remote Sensing IX, </a:t>
            </a:r>
            <a:r>
              <a:rPr lang="en-US" sz="1100" dirty="0" smtClean="0">
                <a:solidFill>
                  <a:srgbClr val="0098DB"/>
                </a:solidFill>
              </a:rPr>
              <a:t>edited by U.N</a:t>
            </a:r>
            <a:r>
              <a:rPr lang="en-US" sz="1100" dirty="0">
                <a:solidFill>
                  <a:srgbClr val="0098DB"/>
                </a:solidFill>
              </a:rPr>
              <a:t>. Singh, </a:t>
            </a:r>
            <a:r>
              <a:rPr lang="en-US" sz="1100" dirty="0" err="1" smtClean="0">
                <a:solidFill>
                  <a:srgbClr val="0098DB"/>
                </a:solidFill>
              </a:rPr>
              <a:t>G.Pappalardo</a:t>
            </a:r>
            <a:endParaRPr lang="en-US" sz="1400" dirty="0">
              <a:solidFill>
                <a:srgbClr val="0098DB"/>
              </a:solidFill>
            </a:endParaRPr>
          </a:p>
        </p:txBody>
      </p:sp>
    </p:spTree>
    <p:extLst>
      <p:ext uri="{BB962C8B-B14F-4D97-AF65-F5344CB8AC3E}">
        <p14:creationId xmlns="" xmlns:p14="http://schemas.microsoft.com/office/powerpoint/2010/main" val="4745409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475" y="209799"/>
            <a:ext cx="7013575" cy="769441"/>
          </a:xfrm>
        </p:spPr>
        <p:txBody>
          <a:bodyPr/>
          <a:lstStyle/>
          <a:p>
            <a:r>
              <a:rPr lang="en-US" dirty="0" smtClean="0"/>
              <a:t>Some info on OPO </a:t>
            </a:r>
            <a:r>
              <a:rPr lang="en-US" dirty="0" smtClean="0"/>
              <a:t>materials and </a:t>
            </a:r>
            <a:r>
              <a:rPr lang="en-US" dirty="0" smtClean="0"/>
              <a:t>Accessible Spectral bands</a:t>
            </a:r>
            <a:endParaRPr lang="en-US" dirty="0"/>
          </a:p>
        </p:txBody>
      </p:sp>
      <p:sp>
        <p:nvSpPr>
          <p:cNvPr id="3" name="Content Placeholder 2"/>
          <p:cNvSpPr>
            <a:spLocks noGrp="1"/>
          </p:cNvSpPr>
          <p:nvPr>
            <p:ph idx="1"/>
          </p:nvPr>
        </p:nvSpPr>
        <p:spPr/>
        <p:txBody>
          <a:bodyPr/>
          <a:lstStyle/>
          <a:p>
            <a:r>
              <a:rPr lang="en-US" dirty="0" smtClean="0"/>
              <a:t>The Domain of OPO NLC is a vast and still </a:t>
            </a:r>
            <a:r>
              <a:rPr lang="en-US" dirty="0" smtClean="0"/>
              <a:t>expanding </a:t>
            </a:r>
            <a:r>
              <a:rPr lang="en-US" dirty="0" smtClean="0"/>
              <a:t>for wavelength up/down conversions </a:t>
            </a:r>
          </a:p>
          <a:p>
            <a:r>
              <a:rPr lang="en-US" dirty="0" smtClean="0"/>
              <a:t>Still a lot of optimization work is needed to identify the best OPO materials x the coverage of the required spectral bands, as needed for the Biosphere observations</a:t>
            </a:r>
          </a:p>
          <a:p>
            <a:r>
              <a:rPr lang="en-US" dirty="0" smtClean="0"/>
              <a:t>Rule of thumbs</a:t>
            </a:r>
            <a:r>
              <a:rPr lang="en-US" dirty="0" smtClean="0"/>
              <a:t>:</a:t>
            </a:r>
          </a:p>
          <a:p>
            <a:endParaRPr lang="en-US" dirty="0" smtClean="0"/>
          </a:p>
          <a:p>
            <a:pPr lvl="1">
              <a:buFont typeface="+mj-lt"/>
              <a:buAutoNum type="alphaLcParenR"/>
            </a:pPr>
            <a:r>
              <a:rPr lang="en-US" b="1" dirty="0" smtClean="0">
                <a:solidFill>
                  <a:schemeClr val="accent1"/>
                </a:solidFill>
              </a:rPr>
              <a:t>UV to Visible : from LBO</a:t>
            </a:r>
          </a:p>
          <a:p>
            <a:pPr lvl="1">
              <a:buFont typeface="+mj-lt"/>
              <a:buAutoNum type="alphaLcParenR"/>
            </a:pPr>
            <a:r>
              <a:rPr lang="en-US" b="1" dirty="0" smtClean="0">
                <a:solidFill>
                  <a:schemeClr val="accent1"/>
                </a:solidFill>
              </a:rPr>
              <a:t>From deep red to 3 micron: KTP</a:t>
            </a:r>
          </a:p>
          <a:p>
            <a:pPr lvl="1">
              <a:buFont typeface="+mj-lt"/>
              <a:buAutoNum type="alphaLcParenR"/>
            </a:pPr>
            <a:r>
              <a:rPr lang="en-US" b="1" dirty="0" smtClean="0">
                <a:solidFill>
                  <a:schemeClr val="accent1"/>
                </a:solidFill>
              </a:rPr>
              <a:t>From to </a:t>
            </a:r>
            <a:r>
              <a:rPr lang="en-US" b="1" dirty="0" err="1" smtClean="0">
                <a:solidFill>
                  <a:schemeClr val="accent1"/>
                </a:solidFill>
              </a:rPr>
              <a:t>to</a:t>
            </a:r>
            <a:r>
              <a:rPr lang="en-US" b="1" dirty="0" smtClean="0">
                <a:solidFill>
                  <a:schemeClr val="accent1"/>
                </a:solidFill>
              </a:rPr>
              <a:t> 20 micron: </a:t>
            </a:r>
            <a:r>
              <a:rPr lang="en-US" b="1" dirty="0" err="1" smtClean="0">
                <a:solidFill>
                  <a:schemeClr val="accent1"/>
                </a:solidFill>
              </a:rPr>
              <a:t>Chalco</a:t>
            </a:r>
            <a:r>
              <a:rPr lang="en-US" b="1" dirty="0" smtClean="0">
                <a:solidFill>
                  <a:schemeClr val="accent1"/>
                </a:solidFill>
              </a:rPr>
              <a:t>-pyrites </a:t>
            </a:r>
            <a:r>
              <a:rPr lang="en-US" b="1" dirty="0" smtClean="0">
                <a:solidFill>
                  <a:schemeClr val="accent1"/>
                </a:solidFill>
              </a:rPr>
              <a:t>(AgGaSe2, </a:t>
            </a:r>
            <a:r>
              <a:rPr lang="en-US" b="1" dirty="0" err="1" smtClean="0">
                <a:solidFill>
                  <a:schemeClr val="accent1"/>
                </a:solidFill>
              </a:rPr>
              <a:t>GaSe</a:t>
            </a:r>
            <a:r>
              <a:rPr lang="en-US" b="1" dirty="0" smtClean="0">
                <a:solidFill>
                  <a:schemeClr val="accent1"/>
                </a:solidFill>
              </a:rPr>
              <a:t>, etc)</a:t>
            </a:r>
          </a:p>
          <a:p>
            <a:pPr lvl="1">
              <a:buAutoNum type="alphaLcParenR"/>
            </a:pPr>
            <a:endParaRPr lang="en-US" dirty="0"/>
          </a:p>
        </p:txBody>
      </p:sp>
    </p:spTree>
    <p:extLst>
      <p:ext uri="{BB962C8B-B14F-4D97-AF65-F5344CB8AC3E}">
        <p14:creationId xmlns="" xmlns:p14="http://schemas.microsoft.com/office/powerpoint/2010/main" val="8535181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475" y="209799"/>
            <a:ext cx="6737350" cy="769441"/>
          </a:xfrm>
        </p:spPr>
        <p:txBody>
          <a:bodyPr/>
          <a:lstStyle/>
          <a:p>
            <a:r>
              <a:rPr lang="en-US" dirty="0" smtClean="0"/>
              <a:t>Instrument Package Definition: </a:t>
            </a:r>
            <a:r>
              <a:rPr lang="en-US" dirty="0" smtClean="0"/>
              <a:t>some proposed </a:t>
            </a:r>
            <a:r>
              <a:rPr lang="en-US" dirty="0" err="1" smtClean="0"/>
              <a:t>HSRInP</a:t>
            </a:r>
            <a:r>
              <a:rPr lang="en-US" dirty="0" smtClean="0"/>
              <a:t> shared channels</a:t>
            </a:r>
            <a:endParaRPr lang="en-US" dirty="0"/>
          </a:p>
        </p:txBody>
      </p:sp>
      <p:sp>
        <p:nvSpPr>
          <p:cNvPr id="3" name="Content Placeholder 2"/>
          <p:cNvSpPr>
            <a:spLocks noGrp="1"/>
          </p:cNvSpPr>
          <p:nvPr>
            <p:ph idx="1"/>
          </p:nvPr>
        </p:nvSpPr>
        <p:spPr/>
        <p:txBody>
          <a:bodyPr/>
          <a:lstStyle/>
          <a:p>
            <a:pPr marL="0" indent="0">
              <a:buNone/>
            </a:pPr>
            <a:r>
              <a:rPr lang="en-US" b="1" dirty="0" smtClean="0">
                <a:solidFill>
                  <a:srgbClr val="0098DB"/>
                </a:solidFill>
              </a:rPr>
              <a:t>Some Important </a:t>
            </a:r>
            <a:r>
              <a:rPr lang="en-US" b="1" dirty="0" smtClean="0">
                <a:solidFill>
                  <a:srgbClr val="0098DB"/>
                </a:solidFill>
              </a:rPr>
              <a:t>vegetation/Canopy Channels (</a:t>
            </a:r>
            <a:r>
              <a:rPr lang="en-US" b="1" dirty="0" err="1" smtClean="0">
                <a:solidFill>
                  <a:srgbClr val="0098DB"/>
                </a:solidFill>
              </a:rPr>
              <a:t>μm</a:t>
            </a:r>
            <a:r>
              <a:rPr lang="en-US" b="1" dirty="0" smtClean="0">
                <a:solidFill>
                  <a:srgbClr val="0098DB"/>
                </a:solidFill>
              </a:rPr>
              <a:t> ) and  Bandwidth (nm</a:t>
            </a:r>
            <a:r>
              <a:rPr lang="en-US" dirty="0" smtClean="0">
                <a:solidFill>
                  <a:srgbClr val="0098DB"/>
                </a:solidFill>
              </a:rPr>
              <a:t>) </a:t>
            </a:r>
            <a:r>
              <a:rPr lang="en-US" b="1" dirty="0" smtClean="0">
                <a:solidFill>
                  <a:srgbClr val="0098DB"/>
                </a:solidFill>
              </a:rPr>
              <a:t>to be observed by the </a:t>
            </a:r>
            <a:r>
              <a:rPr lang="en-US" b="1" dirty="0" err="1" smtClean="0">
                <a:solidFill>
                  <a:srgbClr val="0098DB"/>
                </a:solidFill>
              </a:rPr>
              <a:t>HSRIm</a:t>
            </a:r>
            <a:r>
              <a:rPr lang="en-US" dirty="0" smtClean="0">
                <a:solidFill>
                  <a:srgbClr val="0098DB"/>
                </a:solidFill>
              </a:rPr>
              <a:t>:</a:t>
            </a:r>
          </a:p>
          <a:p>
            <a:pPr marL="0" indent="0">
              <a:buNone/>
            </a:pPr>
            <a:endParaRPr lang="en-US" dirty="0" smtClean="0">
              <a:solidFill>
                <a:srgbClr val="0098DB"/>
              </a:solidFill>
            </a:endParaRPr>
          </a:p>
          <a:p>
            <a:pPr lvl="0">
              <a:buFont typeface="Wingdings" panose="05000000000000000000" pitchFamily="2" charset="2"/>
              <a:buChar char="§"/>
            </a:pPr>
            <a:r>
              <a:rPr lang="en-US" b="1" dirty="0" smtClean="0"/>
              <a:t>0.55 / 20 nm Chlorophyll</a:t>
            </a:r>
          </a:p>
          <a:p>
            <a:pPr lvl="0">
              <a:buFont typeface="Wingdings" panose="05000000000000000000" pitchFamily="2" charset="2"/>
              <a:buChar char="§"/>
            </a:pPr>
            <a:r>
              <a:rPr lang="en-US" b="1" dirty="0" smtClean="0"/>
              <a:t>0.66 /20 nm Vegetation Index</a:t>
            </a:r>
          </a:p>
          <a:p>
            <a:pPr lvl="0">
              <a:buFont typeface="Wingdings" panose="05000000000000000000" pitchFamily="2" charset="2"/>
              <a:buChar char="§"/>
            </a:pPr>
            <a:r>
              <a:rPr lang="en-US" b="1" dirty="0" smtClean="0"/>
              <a:t>0.87 /20 nm Vegetation </a:t>
            </a:r>
            <a:r>
              <a:rPr lang="en-US" b="1" dirty="0" smtClean="0"/>
              <a:t>Index</a:t>
            </a:r>
            <a:r>
              <a:rPr lang="en-US" dirty="0" smtClean="0"/>
              <a:t>, and also needed</a:t>
            </a:r>
          </a:p>
          <a:p>
            <a:pPr lvl="0">
              <a:buFont typeface="Wingdings" panose="05000000000000000000" pitchFamily="2" charset="2"/>
              <a:buChar char="§"/>
            </a:pPr>
            <a:endParaRPr lang="en-US" dirty="0" smtClean="0"/>
          </a:p>
          <a:p>
            <a:pPr lvl="2">
              <a:buFont typeface="Wingdings" pitchFamily="2" charset="2"/>
              <a:buChar char="ü"/>
            </a:pPr>
            <a:r>
              <a:rPr lang="en-US" dirty="0" smtClean="0"/>
              <a:t>1.6 /0.3 </a:t>
            </a:r>
            <a:r>
              <a:rPr lang="en-US" dirty="0" err="1" smtClean="0"/>
              <a:t>μm</a:t>
            </a:r>
            <a:r>
              <a:rPr lang="en-US" dirty="0" smtClean="0"/>
              <a:t> Cloud Clearing</a:t>
            </a:r>
          </a:p>
          <a:p>
            <a:pPr lvl="2">
              <a:buFont typeface="Wingdings" pitchFamily="2" charset="2"/>
              <a:buChar char="ü"/>
            </a:pPr>
            <a:r>
              <a:rPr lang="en-US" dirty="0" smtClean="0"/>
              <a:t>3.7 / 0.3 </a:t>
            </a:r>
            <a:r>
              <a:rPr lang="en-US" dirty="0" err="1" smtClean="0"/>
              <a:t>μm</a:t>
            </a:r>
            <a:r>
              <a:rPr lang="en-US" dirty="0" smtClean="0"/>
              <a:t> Sea Surface Temperature</a:t>
            </a:r>
          </a:p>
          <a:p>
            <a:pPr lvl="2">
              <a:buFont typeface="Wingdings" pitchFamily="2" charset="2"/>
              <a:buChar char="ü"/>
            </a:pPr>
            <a:r>
              <a:rPr lang="en-US" dirty="0" smtClean="0"/>
              <a:t>11/  1.0 </a:t>
            </a:r>
            <a:r>
              <a:rPr lang="en-US" dirty="0" err="1" smtClean="0"/>
              <a:t>μm</a:t>
            </a:r>
            <a:r>
              <a:rPr lang="en-US" dirty="0" smtClean="0"/>
              <a:t> Sea Surface Temperature</a:t>
            </a:r>
          </a:p>
          <a:p>
            <a:pPr lvl="2">
              <a:buFont typeface="Wingdings" pitchFamily="2" charset="2"/>
              <a:buChar char="ü"/>
            </a:pPr>
            <a:r>
              <a:rPr lang="en-US" dirty="0" smtClean="0"/>
              <a:t>12 / 1.0 </a:t>
            </a:r>
            <a:r>
              <a:rPr lang="en-US" dirty="0" err="1" smtClean="0"/>
              <a:t>μm</a:t>
            </a:r>
            <a:r>
              <a:rPr lang="en-US" dirty="0" smtClean="0"/>
              <a:t> Sea Surface Temperature</a:t>
            </a:r>
          </a:p>
          <a:p>
            <a:pPr marL="0" indent="0">
              <a:buNone/>
            </a:pPr>
            <a:endParaRPr lang="en-US" dirty="0">
              <a:solidFill>
                <a:schemeClr val="accent1"/>
              </a:solidFill>
            </a:endParaRPr>
          </a:p>
        </p:txBody>
      </p:sp>
    </p:spTree>
    <p:extLst>
      <p:ext uri="{BB962C8B-B14F-4D97-AF65-F5344CB8AC3E}">
        <p14:creationId xmlns="" xmlns:p14="http://schemas.microsoft.com/office/powerpoint/2010/main" val="31761079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and outlook</a:t>
            </a:r>
            <a:endParaRPr lang="en-US" dirty="0"/>
          </a:p>
        </p:txBody>
      </p:sp>
      <p:sp>
        <p:nvSpPr>
          <p:cNvPr id="3" name="Content Placeholder 2"/>
          <p:cNvSpPr>
            <a:spLocks noGrp="1"/>
          </p:cNvSpPr>
          <p:nvPr>
            <p:ph idx="1"/>
          </p:nvPr>
        </p:nvSpPr>
        <p:spPr>
          <a:xfrm>
            <a:off x="615950" y="1673224"/>
            <a:ext cx="7905750" cy="4841875"/>
          </a:xfrm>
        </p:spPr>
        <p:txBody>
          <a:bodyPr/>
          <a:lstStyle/>
          <a:p>
            <a:r>
              <a:rPr lang="en-US" dirty="0" smtClean="0"/>
              <a:t>The design </a:t>
            </a:r>
            <a:r>
              <a:rPr lang="en-US" dirty="0" smtClean="0"/>
              <a:t>principles </a:t>
            </a:r>
            <a:r>
              <a:rPr lang="en-US" dirty="0" smtClean="0"/>
              <a:t>for a </a:t>
            </a:r>
            <a:r>
              <a:rPr lang="en-US" dirty="0" smtClean="0"/>
              <a:t>HSR instrument </a:t>
            </a:r>
            <a:r>
              <a:rPr lang="en-US" dirty="0" smtClean="0"/>
              <a:t>package consisting of an HSRL and </a:t>
            </a:r>
            <a:r>
              <a:rPr lang="en-US" dirty="0" err="1" smtClean="0"/>
              <a:t>HSRIm</a:t>
            </a:r>
            <a:r>
              <a:rPr lang="en-US" dirty="0" smtClean="0"/>
              <a:t> have been given: this Instrument package is ambitious in the development </a:t>
            </a:r>
            <a:r>
              <a:rPr lang="en-US" dirty="0" smtClean="0"/>
              <a:t>effort, cost </a:t>
            </a:r>
            <a:r>
              <a:rPr lang="en-US" dirty="0" smtClean="0"/>
              <a:t>and performance, but can provide very valuable information for the Earth Biosphere resources monitoring and </a:t>
            </a:r>
            <a:r>
              <a:rPr lang="en-US" dirty="0" smtClean="0"/>
              <a:t>planning, as well as, with proper design, address the other objectives set for ESA new 21</a:t>
            </a:r>
            <a:r>
              <a:rPr lang="en-US" baseline="30000" dirty="0" smtClean="0"/>
              <a:t>st</a:t>
            </a:r>
            <a:r>
              <a:rPr lang="en-US" dirty="0" smtClean="0"/>
              <a:t> century EO </a:t>
            </a:r>
            <a:r>
              <a:rPr lang="en-US" dirty="0" smtClean="0"/>
              <a:t>long term plan</a:t>
            </a:r>
            <a:r>
              <a:rPr lang="en-US" dirty="0" smtClean="0"/>
              <a:t> </a:t>
            </a:r>
            <a:endParaRPr lang="en-US" dirty="0" smtClean="0"/>
          </a:p>
          <a:p>
            <a:r>
              <a:rPr lang="en-US" dirty="0" smtClean="0"/>
              <a:t>This package can be utilized both on ground (outline design specifications given) or Space</a:t>
            </a:r>
          </a:p>
          <a:p>
            <a:r>
              <a:rPr lang="en-US" dirty="0" smtClean="0"/>
              <a:t>By suitable choice of </a:t>
            </a:r>
            <a:r>
              <a:rPr lang="en-US" dirty="0" smtClean="0"/>
              <a:t>Bands, </a:t>
            </a:r>
            <a:r>
              <a:rPr lang="en-US" dirty="0" smtClean="0"/>
              <a:t>this instrument suite can be applied to cover a wide range of observation requirements in Earth as well as Planet science.</a:t>
            </a:r>
          </a:p>
          <a:p>
            <a:endParaRPr lang="en-US" dirty="0"/>
          </a:p>
          <a:p>
            <a:endParaRPr lang="en-US" dirty="0" smtClean="0"/>
          </a:p>
          <a:p>
            <a:pPr marL="0" indent="0">
              <a:buNone/>
            </a:pPr>
            <a:r>
              <a:rPr lang="en-US" dirty="0" smtClean="0"/>
              <a:t>For further info or contact;</a:t>
            </a:r>
          </a:p>
          <a:p>
            <a:pPr marL="808038" lvl="1" indent="0">
              <a:buNone/>
            </a:pPr>
            <a:r>
              <a:rPr lang="en-US" dirty="0">
                <a:solidFill>
                  <a:srgbClr val="0098DB"/>
                </a:solidFill>
              </a:rPr>
              <a:t>e</a:t>
            </a:r>
            <a:r>
              <a:rPr lang="en-US" dirty="0" smtClean="0">
                <a:solidFill>
                  <a:srgbClr val="0098DB"/>
                </a:solidFill>
              </a:rPr>
              <a:t>rrico.armandillo@telfort.nl</a:t>
            </a:r>
            <a:endParaRPr lang="en-US" dirty="0">
              <a:solidFill>
                <a:srgbClr val="0098DB"/>
              </a:solidFill>
            </a:endParaRPr>
          </a:p>
        </p:txBody>
      </p:sp>
    </p:spTree>
    <p:extLst>
      <p:ext uri="{BB962C8B-B14F-4D97-AF65-F5344CB8AC3E}">
        <p14:creationId xmlns="" xmlns:p14="http://schemas.microsoft.com/office/powerpoint/2010/main" val="13850509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
            <a:ext cx="9143998" cy="541337"/>
          </a:xfrm>
          <a:custGeom>
            <a:avLst/>
            <a:gdLst/>
            <a:ahLst/>
            <a:cxnLst/>
            <a:rect l="l" t="t" r="r" b="b"/>
            <a:pathLst>
              <a:path w="9143998" h="541337">
                <a:moveTo>
                  <a:pt x="0" y="0"/>
                </a:moveTo>
                <a:lnTo>
                  <a:pt x="9143998" y="0"/>
                </a:lnTo>
                <a:lnTo>
                  <a:pt x="9143998" y="541337"/>
                </a:lnTo>
                <a:lnTo>
                  <a:pt x="0" y="541337"/>
                </a:lnTo>
                <a:lnTo>
                  <a:pt x="0" y="0"/>
                </a:lnTo>
                <a:close/>
              </a:path>
            </a:pathLst>
          </a:custGeom>
          <a:solidFill>
            <a:srgbClr val="000000"/>
          </a:solidFill>
        </p:spPr>
        <p:txBody>
          <a:bodyPr wrap="square" lIns="0" tIns="0" rIns="0" bIns="0" rtlCol="0">
            <a:spAutoFit/>
          </a:bodyPr>
          <a:lstStyle/>
          <a:p>
            <a:pPr fontAlgn="auto">
              <a:spcBef>
                <a:spcPts val="0"/>
              </a:spcBef>
              <a:spcAft>
                <a:spcPts val="0"/>
              </a:spcAft>
            </a:pPr>
            <a:endParaRPr smtClean="0">
              <a:solidFill>
                <a:prstClr val="black"/>
              </a:solidFill>
              <a:latin typeface="Calibri"/>
            </a:endParaRPr>
          </a:p>
        </p:txBody>
      </p:sp>
      <p:sp>
        <p:nvSpPr>
          <p:cNvPr id="3" name="object 3"/>
          <p:cNvSpPr/>
          <p:nvPr/>
        </p:nvSpPr>
        <p:spPr>
          <a:xfrm>
            <a:off x="8629648" y="26988"/>
            <a:ext cx="514350" cy="514350"/>
          </a:xfrm>
          <a:prstGeom prst="rect">
            <a:avLst/>
          </a:prstGeom>
          <a:blipFill>
            <a:blip r:embed="rId2" cstate="print"/>
            <a:stretch>
              <a:fillRect/>
            </a:stretch>
          </a:blipFill>
        </p:spPr>
        <p:txBody>
          <a:bodyPr wrap="square" lIns="0" tIns="0" rIns="0" bIns="0" rtlCol="0">
            <a:spAutoFit/>
          </a:bodyPr>
          <a:lstStyle/>
          <a:p>
            <a:pPr fontAlgn="auto">
              <a:spcBef>
                <a:spcPts val="0"/>
              </a:spcBef>
              <a:spcAft>
                <a:spcPts val="0"/>
              </a:spcAft>
            </a:pPr>
            <a:endParaRPr smtClean="0">
              <a:solidFill>
                <a:prstClr val="black"/>
              </a:solidFill>
              <a:latin typeface="Calibri"/>
            </a:endParaRPr>
          </a:p>
        </p:txBody>
      </p:sp>
      <p:sp>
        <p:nvSpPr>
          <p:cNvPr id="4" name="object 4"/>
          <p:cNvSpPr/>
          <p:nvPr/>
        </p:nvSpPr>
        <p:spPr>
          <a:xfrm>
            <a:off x="0" y="0"/>
            <a:ext cx="1570037" cy="579437"/>
          </a:xfrm>
          <a:prstGeom prst="rect">
            <a:avLst/>
          </a:prstGeom>
          <a:blipFill>
            <a:blip r:embed="rId3" cstate="print"/>
            <a:stretch>
              <a:fillRect/>
            </a:stretch>
          </a:blipFill>
        </p:spPr>
        <p:txBody>
          <a:bodyPr wrap="square" lIns="0" tIns="0" rIns="0" bIns="0" rtlCol="0">
            <a:spAutoFit/>
          </a:bodyPr>
          <a:lstStyle/>
          <a:p>
            <a:pPr fontAlgn="auto">
              <a:spcBef>
                <a:spcPts val="0"/>
              </a:spcBef>
              <a:spcAft>
                <a:spcPts val="0"/>
              </a:spcAft>
            </a:pPr>
            <a:endParaRPr smtClean="0">
              <a:solidFill>
                <a:prstClr val="black"/>
              </a:solidFill>
              <a:latin typeface="Calibri"/>
            </a:endParaRPr>
          </a:p>
        </p:txBody>
      </p:sp>
      <p:sp>
        <p:nvSpPr>
          <p:cNvPr id="6" name="object 6"/>
          <p:cNvSpPr txBox="1"/>
          <p:nvPr/>
        </p:nvSpPr>
        <p:spPr>
          <a:xfrm>
            <a:off x="2460815" y="6525894"/>
            <a:ext cx="3221990" cy="210185"/>
          </a:xfrm>
          <a:prstGeom prst="rect">
            <a:avLst/>
          </a:prstGeom>
        </p:spPr>
        <p:txBody>
          <a:bodyPr vert="horz" wrap="square" lIns="0" tIns="0" rIns="0" bIns="0" rtlCol="0">
            <a:spAutoFit/>
          </a:bodyPr>
          <a:lstStyle/>
          <a:p>
            <a:pPr marL="12700" fontAlgn="auto">
              <a:lnSpc>
                <a:spcPts val="1655"/>
              </a:lnSpc>
              <a:spcBef>
                <a:spcPts val="0"/>
              </a:spcBef>
              <a:spcAft>
                <a:spcPts val="0"/>
              </a:spcAft>
            </a:pPr>
            <a:r>
              <a:rPr sz="2100" spc="-937" baseline="3968" dirty="0">
                <a:solidFill>
                  <a:srgbClr val="FFFF00"/>
                </a:solidFill>
                <a:latin typeface="Wingdings"/>
                <a:cs typeface="Wingdings"/>
              </a:rPr>
              <a:t></a:t>
            </a:r>
            <a:r>
              <a:rPr sz="2100" spc="52" baseline="3968" dirty="0">
                <a:solidFill>
                  <a:srgbClr val="FFFF00"/>
                </a:solidFill>
                <a:latin typeface="Times New Roman"/>
                <a:cs typeface="Times New Roman"/>
              </a:rPr>
              <a:t> </a:t>
            </a:r>
            <a:r>
              <a:rPr sz="2100" spc="-135" baseline="3968" dirty="0">
                <a:solidFill>
                  <a:srgbClr val="FFFF00"/>
                </a:solidFill>
                <a:latin typeface="Arial"/>
                <a:cs typeface="Arial"/>
              </a:rPr>
              <a:t>V</a:t>
            </a:r>
            <a:r>
              <a:rPr sz="2100" spc="-7" baseline="3968" dirty="0">
                <a:solidFill>
                  <a:srgbClr val="FFFF00"/>
                </a:solidFill>
                <a:latin typeface="Arial"/>
                <a:cs typeface="Arial"/>
              </a:rPr>
              <a:t>ege</a:t>
            </a:r>
            <a:r>
              <a:rPr sz="2100" spc="-104" baseline="3968" dirty="0">
                <a:solidFill>
                  <a:srgbClr val="FFFF00"/>
                </a:solidFill>
                <a:latin typeface="Arial"/>
                <a:cs typeface="Arial"/>
              </a:rPr>
              <a:t>t</a:t>
            </a:r>
            <a:r>
              <a:rPr sz="800" spc="-445" dirty="0">
                <a:solidFill>
                  <a:srgbClr val="FFFFFF"/>
                </a:solidFill>
                <a:latin typeface="Verdana"/>
                <a:cs typeface="Verdana"/>
              </a:rPr>
              <a:t>E</a:t>
            </a:r>
            <a:r>
              <a:rPr sz="2100" spc="-502" baseline="3968" dirty="0">
                <a:solidFill>
                  <a:srgbClr val="FFFF00"/>
                </a:solidFill>
                <a:latin typeface="Arial"/>
                <a:cs typeface="Arial"/>
              </a:rPr>
              <a:t>a</a:t>
            </a:r>
            <a:r>
              <a:rPr sz="800" spc="-155" dirty="0">
                <a:solidFill>
                  <a:srgbClr val="FFFFFF"/>
                </a:solidFill>
                <a:latin typeface="Verdana"/>
                <a:cs typeface="Verdana"/>
              </a:rPr>
              <a:t>a</a:t>
            </a:r>
            <a:r>
              <a:rPr sz="2100" spc="-375" baseline="3968" dirty="0">
                <a:solidFill>
                  <a:srgbClr val="FFFF00"/>
                </a:solidFill>
                <a:latin typeface="Arial"/>
                <a:cs typeface="Arial"/>
              </a:rPr>
              <a:t>t</a:t>
            </a:r>
            <a:r>
              <a:rPr sz="800" spc="-105" dirty="0">
                <a:solidFill>
                  <a:srgbClr val="FFFFFF"/>
                </a:solidFill>
                <a:latin typeface="Verdana"/>
                <a:cs typeface="Verdana"/>
              </a:rPr>
              <a:t>r</a:t>
            </a:r>
            <a:r>
              <a:rPr sz="2100" spc="-322" baseline="3968" dirty="0">
                <a:solidFill>
                  <a:srgbClr val="FFFF00"/>
                </a:solidFill>
                <a:latin typeface="Arial"/>
                <a:cs typeface="Arial"/>
              </a:rPr>
              <a:t>i</a:t>
            </a:r>
            <a:r>
              <a:rPr sz="800" spc="-105" dirty="0">
                <a:solidFill>
                  <a:srgbClr val="FFFFFF"/>
                </a:solidFill>
                <a:latin typeface="Verdana"/>
                <a:cs typeface="Verdana"/>
              </a:rPr>
              <a:t>t</a:t>
            </a:r>
            <a:r>
              <a:rPr sz="2100" spc="-1012" baseline="3968" dirty="0">
                <a:solidFill>
                  <a:srgbClr val="FFFF00"/>
                </a:solidFill>
                <a:latin typeface="Arial"/>
                <a:cs typeface="Arial"/>
              </a:rPr>
              <a:t>o</a:t>
            </a:r>
            <a:r>
              <a:rPr sz="800" spc="-5" dirty="0">
                <a:solidFill>
                  <a:srgbClr val="FFFFFF"/>
                </a:solidFill>
                <a:latin typeface="Verdana"/>
                <a:cs typeface="Verdana"/>
              </a:rPr>
              <a:t>h</a:t>
            </a:r>
            <a:r>
              <a:rPr sz="800" spc="-114" dirty="0">
                <a:solidFill>
                  <a:srgbClr val="FFFFFF"/>
                </a:solidFill>
                <a:latin typeface="Verdana"/>
                <a:cs typeface="Verdana"/>
              </a:rPr>
              <a:t> </a:t>
            </a:r>
            <a:r>
              <a:rPr sz="2100" spc="-1005" baseline="3968" dirty="0">
                <a:solidFill>
                  <a:srgbClr val="FFFF00"/>
                </a:solidFill>
                <a:latin typeface="Arial"/>
                <a:cs typeface="Arial"/>
              </a:rPr>
              <a:t>n</a:t>
            </a:r>
            <a:r>
              <a:rPr sz="800" dirty="0">
                <a:solidFill>
                  <a:srgbClr val="FFFFFF"/>
                </a:solidFill>
                <a:latin typeface="Verdana"/>
                <a:cs typeface="Verdana"/>
              </a:rPr>
              <a:t>O</a:t>
            </a:r>
            <a:r>
              <a:rPr sz="800" spc="-5" dirty="0">
                <a:solidFill>
                  <a:srgbClr val="FFFFFF"/>
                </a:solidFill>
                <a:latin typeface="Verdana"/>
                <a:cs typeface="Verdana"/>
              </a:rPr>
              <a:t>bser</a:t>
            </a:r>
            <a:r>
              <a:rPr sz="800" spc="-25" dirty="0">
                <a:solidFill>
                  <a:srgbClr val="FFFFFF"/>
                </a:solidFill>
                <a:latin typeface="Verdana"/>
                <a:cs typeface="Verdana"/>
              </a:rPr>
              <a:t>v</a:t>
            </a:r>
            <a:r>
              <a:rPr sz="800" spc="-5" dirty="0">
                <a:solidFill>
                  <a:srgbClr val="FFFFFF"/>
                </a:solidFill>
                <a:latin typeface="Verdana"/>
                <a:cs typeface="Verdana"/>
              </a:rPr>
              <a:t>a</a:t>
            </a:r>
            <a:r>
              <a:rPr sz="800" dirty="0">
                <a:solidFill>
                  <a:srgbClr val="FFFFFF"/>
                </a:solidFill>
                <a:latin typeface="Verdana"/>
                <a:cs typeface="Verdana"/>
              </a:rPr>
              <a:t>ti</a:t>
            </a:r>
            <a:r>
              <a:rPr sz="800" spc="-5" dirty="0">
                <a:solidFill>
                  <a:srgbClr val="FFFFFF"/>
                </a:solidFill>
                <a:latin typeface="Verdana"/>
                <a:cs typeface="Verdana"/>
              </a:rPr>
              <a:t>on Prog</a:t>
            </a:r>
            <a:r>
              <a:rPr sz="800" spc="-20" dirty="0">
                <a:solidFill>
                  <a:srgbClr val="FFFFFF"/>
                </a:solidFill>
                <a:latin typeface="Verdana"/>
                <a:cs typeface="Verdana"/>
              </a:rPr>
              <a:t>r</a:t>
            </a:r>
            <a:r>
              <a:rPr sz="800" spc="-10" dirty="0">
                <a:solidFill>
                  <a:srgbClr val="FFFFFF"/>
                </a:solidFill>
                <a:latin typeface="Verdana"/>
                <a:cs typeface="Verdana"/>
              </a:rPr>
              <a:t>ammes</a:t>
            </a:r>
            <a:r>
              <a:rPr sz="800" spc="-5" dirty="0">
                <a:solidFill>
                  <a:srgbClr val="FFFFFF"/>
                </a:solidFill>
                <a:latin typeface="Verdana"/>
                <a:cs typeface="Verdana"/>
              </a:rPr>
              <a:t> a</a:t>
            </a:r>
            <a:r>
              <a:rPr sz="800" dirty="0">
                <a:solidFill>
                  <a:srgbClr val="FFFFFF"/>
                </a:solidFill>
                <a:latin typeface="Verdana"/>
                <a:cs typeface="Verdana"/>
              </a:rPr>
              <a:t>t</a:t>
            </a:r>
            <a:r>
              <a:rPr sz="800" spc="-5" dirty="0">
                <a:solidFill>
                  <a:srgbClr val="FFFFFF"/>
                </a:solidFill>
                <a:latin typeface="Verdana"/>
                <a:cs typeface="Verdana"/>
              </a:rPr>
              <a:t> </a:t>
            </a:r>
            <a:r>
              <a:rPr sz="800" dirty="0">
                <a:solidFill>
                  <a:srgbClr val="FFFFFF"/>
                </a:solidFill>
                <a:latin typeface="Verdana"/>
                <a:cs typeface="Verdana"/>
              </a:rPr>
              <a:t>E</a:t>
            </a:r>
            <a:r>
              <a:rPr sz="800" spc="-20" dirty="0">
                <a:solidFill>
                  <a:srgbClr val="FFFFFF"/>
                </a:solidFill>
                <a:latin typeface="Verdana"/>
                <a:cs typeface="Verdana"/>
              </a:rPr>
              <a:t>S</a:t>
            </a:r>
            <a:r>
              <a:rPr sz="800" spc="-5" dirty="0">
                <a:solidFill>
                  <a:srgbClr val="FFFFFF"/>
                </a:solidFill>
                <a:latin typeface="Verdana"/>
                <a:cs typeface="Verdana"/>
              </a:rPr>
              <a:t>A, </a:t>
            </a:r>
            <a:r>
              <a:rPr sz="800" spc="-15" dirty="0">
                <a:solidFill>
                  <a:srgbClr val="FFFFFF"/>
                </a:solidFill>
                <a:latin typeface="Verdana"/>
                <a:cs typeface="Verdana"/>
              </a:rPr>
              <a:t>J</a:t>
            </a:r>
            <a:r>
              <a:rPr sz="800" spc="-70" dirty="0">
                <a:solidFill>
                  <a:srgbClr val="FFFFFF"/>
                </a:solidFill>
                <a:latin typeface="Verdana"/>
                <a:cs typeface="Verdana"/>
              </a:rPr>
              <a:t>.</a:t>
            </a:r>
            <a:r>
              <a:rPr sz="800" dirty="0">
                <a:solidFill>
                  <a:srgbClr val="FFFFFF"/>
                </a:solidFill>
                <a:latin typeface="Verdana"/>
                <a:cs typeface="Verdana"/>
              </a:rPr>
              <a:t>-</a:t>
            </a:r>
            <a:r>
              <a:rPr sz="800" spc="-5" dirty="0">
                <a:solidFill>
                  <a:srgbClr val="FFFFFF"/>
                </a:solidFill>
                <a:latin typeface="Verdana"/>
                <a:cs typeface="Verdana"/>
              </a:rPr>
              <a:t>L. </a:t>
            </a:r>
            <a:r>
              <a:rPr sz="800" spc="-10" dirty="0">
                <a:solidFill>
                  <a:srgbClr val="FFFFFF"/>
                </a:solidFill>
                <a:latin typeface="Verdana"/>
                <a:cs typeface="Verdana"/>
              </a:rPr>
              <a:t>Bé</a:t>
            </a:r>
            <a:r>
              <a:rPr sz="800" dirty="0">
                <a:solidFill>
                  <a:srgbClr val="FFFFFF"/>
                </a:solidFill>
                <a:latin typeface="Verdana"/>
                <a:cs typeface="Verdana"/>
              </a:rPr>
              <a:t>z</a:t>
            </a:r>
            <a:r>
              <a:rPr sz="800" spc="-5" dirty="0">
                <a:solidFill>
                  <a:srgbClr val="FFFFFF"/>
                </a:solidFill>
                <a:latin typeface="Verdana"/>
                <a:cs typeface="Verdana"/>
              </a:rPr>
              <a:t>y</a:t>
            </a:r>
            <a:endParaRPr sz="800">
              <a:solidFill>
                <a:prstClr val="black"/>
              </a:solidFill>
              <a:latin typeface="Verdana"/>
              <a:cs typeface="Verdana"/>
            </a:endParaRPr>
          </a:p>
        </p:txBody>
      </p:sp>
      <p:sp>
        <p:nvSpPr>
          <p:cNvPr id="8" name="object 8"/>
          <p:cNvSpPr txBox="1"/>
          <p:nvPr/>
        </p:nvSpPr>
        <p:spPr>
          <a:xfrm>
            <a:off x="7897736" y="6598919"/>
            <a:ext cx="1109345" cy="141605"/>
          </a:xfrm>
          <a:prstGeom prst="rect">
            <a:avLst/>
          </a:prstGeom>
        </p:spPr>
        <p:txBody>
          <a:bodyPr vert="horz" wrap="square" lIns="0" tIns="0" rIns="0" bIns="0" rtlCol="0">
            <a:spAutoFit/>
          </a:bodyPr>
          <a:lstStyle/>
          <a:p>
            <a:pPr marL="12700" fontAlgn="auto">
              <a:spcBef>
                <a:spcPts val="0"/>
              </a:spcBef>
              <a:spcAft>
                <a:spcPts val="0"/>
              </a:spcAft>
            </a:pPr>
            <a:r>
              <a:rPr sz="800" b="1" spc="-105" dirty="0">
                <a:solidFill>
                  <a:srgbClr val="FFFFFF"/>
                </a:solidFill>
                <a:latin typeface="Arial"/>
                <a:cs typeface="Arial"/>
              </a:rPr>
              <a:t>Eu</a:t>
            </a:r>
            <a:r>
              <a:rPr sz="800" b="1" spc="-60" dirty="0">
                <a:solidFill>
                  <a:srgbClr val="FFFFFF"/>
                </a:solidFill>
                <a:latin typeface="Arial"/>
                <a:cs typeface="Arial"/>
              </a:rPr>
              <a:t>r</a:t>
            </a:r>
            <a:r>
              <a:rPr sz="800" b="1" spc="-75" dirty="0">
                <a:solidFill>
                  <a:srgbClr val="FFFFFF"/>
                </a:solidFill>
                <a:latin typeface="Arial"/>
                <a:cs typeface="Arial"/>
              </a:rPr>
              <a:t>op</a:t>
            </a:r>
            <a:r>
              <a:rPr sz="800" b="1" spc="-70" dirty="0">
                <a:solidFill>
                  <a:srgbClr val="FFFFFF"/>
                </a:solidFill>
                <a:latin typeface="Arial"/>
                <a:cs typeface="Arial"/>
              </a:rPr>
              <a:t>e</a:t>
            </a:r>
            <a:r>
              <a:rPr sz="800" b="1" spc="-60" dirty="0">
                <a:solidFill>
                  <a:srgbClr val="FFFFFF"/>
                </a:solidFill>
                <a:latin typeface="Arial"/>
                <a:cs typeface="Arial"/>
              </a:rPr>
              <a:t>a</a:t>
            </a:r>
            <a:r>
              <a:rPr sz="800" b="1" spc="-100" dirty="0">
                <a:solidFill>
                  <a:srgbClr val="FFFFFF"/>
                </a:solidFill>
                <a:latin typeface="Arial"/>
                <a:cs typeface="Arial"/>
              </a:rPr>
              <a:t>n</a:t>
            </a:r>
            <a:r>
              <a:rPr sz="800" b="1" dirty="0">
                <a:solidFill>
                  <a:srgbClr val="FFFFFF"/>
                </a:solidFill>
                <a:latin typeface="Arial"/>
                <a:cs typeface="Arial"/>
              </a:rPr>
              <a:t>  </a:t>
            </a:r>
            <a:r>
              <a:rPr sz="800" b="1" spc="-80" dirty="0">
                <a:solidFill>
                  <a:srgbClr val="FFFFFF"/>
                </a:solidFill>
                <a:latin typeface="Arial"/>
                <a:cs typeface="Arial"/>
              </a:rPr>
              <a:t> </a:t>
            </a:r>
            <a:r>
              <a:rPr sz="800" b="1" spc="-100" dirty="0">
                <a:solidFill>
                  <a:srgbClr val="FFFFFF"/>
                </a:solidFill>
                <a:latin typeface="Arial"/>
                <a:cs typeface="Arial"/>
              </a:rPr>
              <a:t>Spac</a:t>
            </a:r>
            <a:r>
              <a:rPr sz="800" b="1" spc="-120" dirty="0">
                <a:solidFill>
                  <a:srgbClr val="FFFFFF"/>
                </a:solidFill>
                <a:latin typeface="Arial"/>
                <a:cs typeface="Arial"/>
              </a:rPr>
              <a:t>e</a:t>
            </a:r>
            <a:r>
              <a:rPr sz="800" b="1" dirty="0">
                <a:solidFill>
                  <a:srgbClr val="FFFFFF"/>
                </a:solidFill>
                <a:latin typeface="Arial"/>
                <a:cs typeface="Arial"/>
              </a:rPr>
              <a:t>  </a:t>
            </a:r>
            <a:r>
              <a:rPr sz="800" b="1" spc="-95" dirty="0">
                <a:solidFill>
                  <a:srgbClr val="FFFFFF"/>
                </a:solidFill>
                <a:latin typeface="Arial"/>
                <a:cs typeface="Arial"/>
              </a:rPr>
              <a:t> Agency</a:t>
            </a:r>
            <a:endParaRPr sz="800">
              <a:solidFill>
                <a:prstClr val="black"/>
              </a:solidFill>
              <a:latin typeface="Arial"/>
              <a:cs typeface="Arial"/>
            </a:endParaRPr>
          </a:p>
        </p:txBody>
      </p:sp>
      <p:sp>
        <p:nvSpPr>
          <p:cNvPr id="9" name="object 9"/>
          <p:cNvSpPr txBox="1">
            <a:spLocks noGrp="1"/>
          </p:cNvSpPr>
          <p:nvPr>
            <p:ph type="title"/>
          </p:nvPr>
        </p:nvSpPr>
        <p:spPr>
          <a:xfrm>
            <a:off x="1704415" y="-5928"/>
            <a:ext cx="5735168" cy="491216"/>
          </a:xfrm>
          <a:prstGeom prst="rect">
            <a:avLst/>
          </a:prstGeom>
        </p:spPr>
        <p:txBody>
          <a:bodyPr vert="horz" wrap="square" lIns="0" tIns="120705" rIns="0" bIns="0" rtlCol="0">
            <a:spAutoFit/>
          </a:bodyPr>
          <a:lstStyle/>
          <a:p>
            <a:pPr marL="913765">
              <a:lnSpc>
                <a:spcPct val="100000"/>
              </a:lnSpc>
            </a:pPr>
            <a:r>
              <a:rPr spc="-15" dirty="0">
                <a:solidFill>
                  <a:schemeClr val="bg1"/>
                </a:solidFill>
              </a:rPr>
              <a:t>The</a:t>
            </a:r>
            <a:r>
              <a:rPr spc="-5" dirty="0">
                <a:solidFill>
                  <a:schemeClr val="bg1"/>
                </a:solidFill>
              </a:rPr>
              <a:t> </a:t>
            </a:r>
            <a:r>
              <a:rPr dirty="0">
                <a:solidFill>
                  <a:schemeClr val="bg1"/>
                </a:solidFill>
              </a:rPr>
              <a:t>5</a:t>
            </a:r>
            <a:r>
              <a:rPr spc="-5" dirty="0">
                <a:solidFill>
                  <a:schemeClr val="bg1"/>
                </a:solidFill>
              </a:rPr>
              <a:t> </a:t>
            </a:r>
            <a:r>
              <a:rPr spc="-15" dirty="0">
                <a:solidFill>
                  <a:schemeClr val="bg1"/>
                </a:solidFill>
              </a:rPr>
              <a:t>pol</a:t>
            </a:r>
            <a:r>
              <a:rPr dirty="0">
                <a:solidFill>
                  <a:schemeClr val="bg1"/>
                </a:solidFill>
              </a:rPr>
              <a:t>es</a:t>
            </a:r>
            <a:r>
              <a:rPr spc="-5" dirty="0">
                <a:solidFill>
                  <a:schemeClr val="bg1"/>
                </a:solidFill>
              </a:rPr>
              <a:t> </a:t>
            </a:r>
            <a:r>
              <a:rPr spc="-15" dirty="0">
                <a:solidFill>
                  <a:schemeClr val="bg1"/>
                </a:solidFill>
              </a:rPr>
              <a:t>o</a:t>
            </a:r>
            <a:r>
              <a:rPr dirty="0">
                <a:solidFill>
                  <a:schemeClr val="bg1"/>
                </a:solidFill>
              </a:rPr>
              <a:t>f</a:t>
            </a:r>
            <a:r>
              <a:rPr spc="-5" dirty="0">
                <a:solidFill>
                  <a:schemeClr val="bg1"/>
                </a:solidFill>
              </a:rPr>
              <a:t> </a:t>
            </a:r>
            <a:r>
              <a:rPr dirty="0">
                <a:solidFill>
                  <a:schemeClr val="bg1"/>
                </a:solidFill>
              </a:rPr>
              <a:t>Ear</a:t>
            </a:r>
            <a:r>
              <a:rPr spc="-15" dirty="0">
                <a:solidFill>
                  <a:schemeClr val="bg1"/>
                </a:solidFill>
              </a:rPr>
              <a:t>th</a:t>
            </a:r>
            <a:r>
              <a:rPr spc="-5" dirty="0">
                <a:solidFill>
                  <a:schemeClr val="bg1"/>
                </a:solidFill>
              </a:rPr>
              <a:t> </a:t>
            </a:r>
            <a:r>
              <a:rPr spc="-20" dirty="0">
                <a:solidFill>
                  <a:schemeClr val="bg1"/>
                </a:solidFill>
              </a:rPr>
              <a:t>Ob</a:t>
            </a:r>
            <a:r>
              <a:rPr dirty="0">
                <a:solidFill>
                  <a:schemeClr val="bg1"/>
                </a:solidFill>
              </a:rPr>
              <a:t>serva</a:t>
            </a:r>
            <a:r>
              <a:rPr spc="-15" dirty="0">
                <a:solidFill>
                  <a:schemeClr val="bg1"/>
                </a:solidFill>
              </a:rPr>
              <a:t>tion</a:t>
            </a:r>
          </a:p>
        </p:txBody>
      </p:sp>
      <p:sp>
        <p:nvSpPr>
          <p:cNvPr id="10" name="object 10"/>
          <p:cNvSpPr/>
          <p:nvPr/>
        </p:nvSpPr>
        <p:spPr>
          <a:xfrm>
            <a:off x="1925637" y="579438"/>
            <a:ext cx="4238625" cy="6115048"/>
          </a:xfrm>
          <a:prstGeom prst="rect">
            <a:avLst/>
          </a:prstGeom>
          <a:blipFill>
            <a:blip r:embed="rId4" cstate="print"/>
            <a:stretch>
              <a:fillRect/>
            </a:stretch>
          </a:blipFill>
        </p:spPr>
        <p:txBody>
          <a:bodyPr wrap="square" lIns="0" tIns="0" rIns="0" bIns="0" rtlCol="0">
            <a:spAutoFit/>
          </a:bodyPr>
          <a:lstStyle/>
          <a:p>
            <a:pPr fontAlgn="auto">
              <a:spcBef>
                <a:spcPts val="0"/>
              </a:spcBef>
              <a:spcAft>
                <a:spcPts val="0"/>
              </a:spcAft>
            </a:pPr>
            <a:endParaRPr smtClean="0">
              <a:solidFill>
                <a:prstClr val="black"/>
              </a:solidFill>
              <a:latin typeface="Calibri"/>
            </a:endParaRPr>
          </a:p>
        </p:txBody>
      </p:sp>
      <p:sp>
        <p:nvSpPr>
          <p:cNvPr id="11" name="object 11"/>
          <p:cNvSpPr/>
          <p:nvPr/>
        </p:nvSpPr>
        <p:spPr>
          <a:xfrm>
            <a:off x="1455737" y="655638"/>
            <a:ext cx="4757736" cy="1508125"/>
          </a:xfrm>
          <a:custGeom>
            <a:avLst/>
            <a:gdLst/>
            <a:ahLst/>
            <a:cxnLst/>
            <a:rect l="l" t="t" r="r" b="b"/>
            <a:pathLst>
              <a:path w="4757736" h="1508125">
                <a:moveTo>
                  <a:pt x="0" y="0"/>
                </a:moveTo>
                <a:lnTo>
                  <a:pt x="4757736" y="0"/>
                </a:lnTo>
                <a:lnTo>
                  <a:pt x="4757736" y="1508125"/>
                </a:lnTo>
                <a:lnTo>
                  <a:pt x="0" y="1508125"/>
                </a:lnTo>
                <a:lnTo>
                  <a:pt x="0" y="0"/>
                </a:lnTo>
                <a:close/>
              </a:path>
            </a:pathLst>
          </a:custGeom>
          <a:solidFill>
            <a:srgbClr val="012CB0"/>
          </a:solidFill>
        </p:spPr>
        <p:txBody>
          <a:bodyPr wrap="square" lIns="0" tIns="0" rIns="0" bIns="0" rtlCol="0">
            <a:spAutoFit/>
          </a:bodyPr>
          <a:lstStyle/>
          <a:p>
            <a:pPr fontAlgn="auto">
              <a:spcBef>
                <a:spcPts val="0"/>
              </a:spcBef>
              <a:spcAft>
                <a:spcPts val="0"/>
              </a:spcAft>
            </a:pPr>
            <a:endParaRPr smtClean="0">
              <a:solidFill>
                <a:prstClr val="black"/>
              </a:solidFill>
              <a:latin typeface="Calibri"/>
            </a:endParaRPr>
          </a:p>
        </p:txBody>
      </p:sp>
      <p:sp>
        <p:nvSpPr>
          <p:cNvPr id="12" name="object 12"/>
          <p:cNvSpPr/>
          <p:nvPr/>
        </p:nvSpPr>
        <p:spPr>
          <a:xfrm>
            <a:off x="4778375" y="2120900"/>
            <a:ext cx="1492248" cy="2330450"/>
          </a:xfrm>
          <a:custGeom>
            <a:avLst/>
            <a:gdLst/>
            <a:ahLst/>
            <a:cxnLst/>
            <a:rect l="l" t="t" r="r" b="b"/>
            <a:pathLst>
              <a:path w="1492248" h="2330450">
                <a:moveTo>
                  <a:pt x="1492248" y="0"/>
                </a:moveTo>
                <a:lnTo>
                  <a:pt x="50800" y="0"/>
                </a:lnTo>
                <a:lnTo>
                  <a:pt x="0" y="273050"/>
                </a:lnTo>
                <a:lnTo>
                  <a:pt x="177800" y="381000"/>
                </a:lnTo>
                <a:lnTo>
                  <a:pt x="330200" y="482600"/>
                </a:lnTo>
                <a:lnTo>
                  <a:pt x="482600" y="660400"/>
                </a:lnTo>
                <a:lnTo>
                  <a:pt x="609600" y="819150"/>
                </a:lnTo>
                <a:lnTo>
                  <a:pt x="730250" y="1016000"/>
                </a:lnTo>
                <a:lnTo>
                  <a:pt x="838200" y="1225550"/>
                </a:lnTo>
                <a:lnTo>
                  <a:pt x="869950" y="1403350"/>
                </a:lnTo>
                <a:lnTo>
                  <a:pt x="895350" y="1663700"/>
                </a:lnTo>
                <a:lnTo>
                  <a:pt x="908050" y="1828800"/>
                </a:lnTo>
                <a:lnTo>
                  <a:pt x="914400" y="1943100"/>
                </a:lnTo>
                <a:lnTo>
                  <a:pt x="901700" y="2063750"/>
                </a:lnTo>
                <a:lnTo>
                  <a:pt x="882650" y="2178050"/>
                </a:lnTo>
                <a:lnTo>
                  <a:pt x="838200" y="2330450"/>
                </a:lnTo>
                <a:lnTo>
                  <a:pt x="1492248" y="2330450"/>
                </a:lnTo>
                <a:lnTo>
                  <a:pt x="1492248" y="0"/>
                </a:lnTo>
                <a:close/>
              </a:path>
            </a:pathLst>
          </a:custGeom>
          <a:solidFill>
            <a:srgbClr val="012CB0"/>
          </a:solidFill>
        </p:spPr>
        <p:txBody>
          <a:bodyPr wrap="square" lIns="0" tIns="0" rIns="0" bIns="0" rtlCol="0">
            <a:spAutoFit/>
          </a:bodyPr>
          <a:lstStyle/>
          <a:p>
            <a:pPr fontAlgn="auto">
              <a:spcBef>
                <a:spcPts val="0"/>
              </a:spcBef>
              <a:spcAft>
                <a:spcPts val="0"/>
              </a:spcAft>
            </a:pPr>
            <a:endParaRPr smtClean="0">
              <a:solidFill>
                <a:prstClr val="black"/>
              </a:solidFill>
              <a:latin typeface="Calibri"/>
            </a:endParaRPr>
          </a:p>
        </p:txBody>
      </p:sp>
      <p:sp>
        <p:nvSpPr>
          <p:cNvPr id="13" name="object 13"/>
          <p:cNvSpPr/>
          <p:nvPr/>
        </p:nvSpPr>
        <p:spPr>
          <a:xfrm>
            <a:off x="2149475" y="5735638"/>
            <a:ext cx="3809998" cy="749513"/>
          </a:xfrm>
          <a:custGeom>
            <a:avLst/>
            <a:gdLst/>
            <a:ahLst/>
            <a:cxnLst/>
            <a:rect l="l" t="t" r="r" b="b"/>
            <a:pathLst>
              <a:path w="3809998" h="749513">
                <a:moveTo>
                  <a:pt x="0" y="0"/>
                </a:moveTo>
                <a:lnTo>
                  <a:pt x="3809998" y="0"/>
                </a:lnTo>
                <a:lnTo>
                  <a:pt x="3809998" y="749513"/>
                </a:lnTo>
                <a:lnTo>
                  <a:pt x="0" y="749513"/>
                </a:lnTo>
                <a:lnTo>
                  <a:pt x="0" y="0"/>
                </a:lnTo>
                <a:close/>
              </a:path>
            </a:pathLst>
          </a:custGeom>
          <a:solidFill>
            <a:srgbClr val="012CB0"/>
          </a:solidFill>
        </p:spPr>
        <p:txBody>
          <a:bodyPr wrap="square" lIns="0" tIns="0" rIns="0" bIns="0" rtlCol="0">
            <a:spAutoFit/>
          </a:bodyPr>
          <a:lstStyle/>
          <a:p>
            <a:pPr fontAlgn="auto">
              <a:spcBef>
                <a:spcPts val="0"/>
              </a:spcBef>
              <a:spcAft>
                <a:spcPts val="0"/>
              </a:spcAft>
            </a:pPr>
            <a:endParaRPr smtClean="0">
              <a:solidFill>
                <a:prstClr val="black"/>
              </a:solidFill>
              <a:latin typeface="Calibri"/>
            </a:endParaRPr>
          </a:p>
        </p:txBody>
      </p:sp>
      <p:sp>
        <p:nvSpPr>
          <p:cNvPr id="14" name="object 14"/>
          <p:cNvSpPr/>
          <p:nvPr/>
        </p:nvSpPr>
        <p:spPr>
          <a:xfrm>
            <a:off x="5807075" y="4364038"/>
            <a:ext cx="152400" cy="1439861"/>
          </a:xfrm>
          <a:custGeom>
            <a:avLst/>
            <a:gdLst/>
            <a:ahLst/>
            <a:cxnLst/>
            <a:rect l="l" t="t" r="r" b="b"/>
            <a:pathLst>
              <a:path w="152400" h="1439861">
                <a:moveTo>
                  <a:pt x="0" y="0"/>
                </a:moveTo>
                <a:lnTo>
                  <a:pt x="152400" y="0"/>
                </a:lnTo>
                <a:lnTo>
                  <a:pt x="152400" y="1439861"/>
                </a:lnTo>
                <a:lnTo>
                  <a:pt x="0" y="1439861"/>
                </a:lnTo>
                <a:lnTo>
                  <a:pt x="0" y="0"/>
                </a:lnTo>
                <a:close/>
              </a:path>
            </a:pathLst>
          </a:custGeom>
          <a:solidFill>
            <a:srgbClr val="012CB0"/>
          </a:solidFill>
        </p:spPr>
        <p:txBody>
          <a:bodyPr wrap="square" lIns="0" tIns="0" rIns="0" bIns="0" rtlCol="0">
            <a:spAutoFit/>
          </a:bodyPr>
          <a:lstStyle/>
          <a:p>
            <a:pPr fontAlgn="auto">
              <a:spcBef>
                <a:spcPts val="0"/>
              </a:spcBef>
              <a:spcAft>
                <a:spcPts val="0"/>
              </a:spcAft>
            </a:pPr>
            <a:endParaRPr smtClean="0">
              <a:solidFill>
                <a:prstClr val="black"/>
              </a:solidFill>
              <a:latin typeface="Calibri"/>
            </a:endParaRPr>
          </a:p>
        </p:txBody>
      </p:sp>
      <p:sp>
        <p:nvSpPr>
          <p:cNvPr id="15" name="object 15"/>
          <p:cNvSpPr/>
          <p:nvPr/>
        </p:nvSpPr>
        <p:spPr>
          <a:xfrm>
            <a:off x="5738038" y="5984257"/>
            <a:ext cx="476600" cy="749513"/>
          </a:xfrm>
          <a:custGeom>
            <a:avLst/>
            <a:gdLst/>
            <a:ahLst/>
            <a:cxnLst/>
            <a:rect l="l" t="t" r="r" b="b"/>
            <a:pathLst>
              <a:path w="476600" h="749513">
                <a:moveTo>
                  <a:pt x="0" y="0"/>
                </a:moveTo>
                <a:lnTo>
                  <a:pt x="476600" y="0"/>
                </a:lnTo>
                <a:lnTo>
                  <a:pt x="476600" y="749513"/>
                </a:lnTo>
                <a:lnTo>
                  <a:pt x="0" y="749513"/>
                </a:lnTo>
                <a:lnTo>
                  <a:pt x="0" y="0"/>
                </a:lnTo>
                <a:close/>
              </a:path>
            </a:pathLst>
          </a:custGeom>
          <a:solidFill>
            <a:srgbClr val="012CB0"/>
          </a:solidFill>
        </p:spPr>
        <p:txBody>
          <a:bodyPr wrap="square" lIns="0" tIns="0" rIns="0" bIns="0" rtlCol="0">
            <a:spAutoFit/>
          </a:bodyPr>
          <a:lstStyle/>
          <a:p>
            <a:pPr fontAlgn="auto">
              <a:spcBef>
                <a:spcPts val="0"/>
              </a:spcBef>
              <a:spcAft>
                <a:spcPts val="0"/>
              </a:spcAft>
            </a:pPr>
            <a:endParaRPr smtClean="0">
              <a:solidFill>
                <a:prstClr val="black"/>
              </a:solidFill>
              <a:latin typeface="Calibri"/>
            </a:endParaRPr>
          </a:p>
        </p:txBody>
      </p:sp>
      <p:sp>
        <p:nvSpPr>
          <p:cNvPr id="16" name="object 16"/>
          <p:cNvSpPr/>
          <p:nvPr/>
        </p:nvSpPr>
        <p:spPr>
          <a:xfrm>
            <a:off x="2499236" y="2471417"/>
            <a:ext cx="832177" cy="916939"/>
          </a:xfrm>
          <a:custGeom>
            <a:avLst/>
            <a:gdLst/>
            <a:ahLst/>
            <a:cxnLst/>
            <a:rect l="l" t="t" r="r" b="b"/>
            <a:pathLst>
              <a:path w="832177" h="916939">
                <a:moveTo>
                  <a:pt x="12501" y="808989"/>
                </a:moveTo>
                <a:lnTo>
                  <a:pt x="0" y="822960"/>
                </a:lnTo>
                <a:lnTo>
                  <a:pt x="110854" y="916939"/>
                </a:lnTo>
                <a:lnTo>
                  <a:pt x="123356" y="902969"/>
                </a:lnTo>
                <a:lnTo>
                  <a:pt x="71026" y="858519"/>
                </a:lnTo>
                <a:lnTo>
                  <a:pt x="80764" y="847089"/>
                </a:lnTo>
                <a:lnTo>
                  <a:pt x="58021" y="847089"/>
                </a:lnTo>
                <a:lnTo>
                  <a:pt x="12501" y="808989"/>
                </a:lnTo>
                <a:close/>
              </a:path>
              <a:path w="832177" h="916939">
                <a:moveTo>
                  <a:pt x="73696" y="736600"/>
                </a:moveTo>
                <a:lnTo>
                  <a:pt x="61194" y="751839"/>
                </a:lnTo>
                <a:lnTo>
                  <a:pt x="106713" y="789939"/>
                </a:lnTo>
                <a:lnTo>
                  <a:pt x="58021" y="847089"/>
                </a:lnTo>
                <a:lnTo>
                  <a:pt x="80764" y="847089"/>
                </a:lnTo>
                <a:lnTo>
                  <a:pt x="119719" y="801369"/>
                </a:lnTo>
                <a:lnTo>
                  <a:pt x="150097" y="801369"/>
                </a:lnTo>
                <a:lnTo>
                  <a:pt x="73696" y="736600"/>
                </a:lnTo>
                <a:close/>
              </a:path>
              <a:path w="832177" h="916939">
                <a:moveTo>
                  <a:pt x="150097" y="801369"/>
                </a:moveTo>
                <a:lnTo>
                  <a:pt x="119719" y="801369"/>
                </a:lnTo>
                <a:lnTo>
                  <a:pt x="172050" y="845819"/>
                </a:lnTo>
                <a:lnTo>
                  <a:pt x="184552" y="830579"/>
                </a:lnTo>
                <a:lnTo>
                  <a:pt x="150097" y="801369"/>
                </a:lnTo>
                <a:close/>
              </a:path>
              <a:path w="832177" h="916939">
                <a:moveTo>
                  <a:pt x="129358" y="732789"/>
                </a:moveTo>
                <a:lnTo>
                  <a:pt x="116986" y="748029"/>
                </a:lnTo>
                <a:lnTo>
                  <a:pt x="223528" y="786129"/>
                </a:lnTo>
                <a:lnTo>
                  <a:pt x="224520" y="787400"/>
                </a:lnTo>
                <a:lnTo>
                  <a:pt x="225289" y="788669"/>
                </a:lnTo>
                <a:lnTo>
                  <a:pt x="225832" y="789939"/>
                </a:lnTo>
                <a:lnTo>
                  <a:pt x="229605" y="796289"/>
                </a:lnTo>
                <a:lnTo>
                  <a:pt x="231809" y="800100"/>
                </a:lnTo>
                <a:lnTo>
                  <a:pt x="233273" y="805179"/>
                </a:lnTo>
                <a:lnTo>
                  <a:pt x="233420" y="807719"/>
                </a:lnTo>
                <a:lnTo>
                  <a:pt x="232350" y="812800"/>
                </a:lnTo>
                <a:lnTo>
                  <a:pt x="230794" y="816610"/>
                </a:lnTo>
                <a:lnTo>
                  <a:pt x="226330" y="821689"/>
                </a:lnTo>
                <a:lnTo>
                  <a:pt x="223715" y="822960"/>
                </a:lnTo>
                <a:lnTo>
                  <a:pt x="220375" y="825500"/>
                </a:lnTo>
                <a:lnTo>
                  <a:pt x="234274" y="834389"/>
                </a:lnTo>
                <a:lnTo>
                  <a:pt x="238113" y="833119"/>
                </a:lnTo>
                <a:lnTo>
                  <a:pt x="241151" y="830579"/>
                </a:lnTo>
                <a:lnTo>
                  <a:pt x="247083" y="822960"/>
                </a:lnTo>
                <a:lnTo>
                  <a:pt x="249222" y="819150"/>
                </a:lnTo>
                <a:lnTo>
                  <a:pt x="250383" y="808989"/>
                </a:lnTo>
                <a:lnTo>
                  <a:pt x="249469" y="802639"/>
                </a:lnTo>
                <a:lnTo>
                  <a:pt x="246967" y="796289"/>
                </a:lnTo>
                <a:lnTo>
                  <a:pt x="242724" y="787400"/>
                </a:lnTo>
                <a:lnTo>
                  <a:pt x="235421" y="773429"/>
                </a:lnTo>
                <a:lnTo>
                  <a:pt x="231117" y="765810"/>
                </a:lnTo>
                <a:lnTo>
                  <a:pt x="213408" y="765810"/>
                </a:lnTo>
                <a:lnTo>
                  <a:pt x="190008" y="755650"/>
                </a:lnTo>
                <a:lnTo>
                  <a:pt x="129358" y="732789"/>
                </a:lnTo>
                <a:close/>
              </a:path>
              <a:path w="832177" h="916939">
                <a:moveTo>
                  <a:pt x="179477" y="674369"/>
                </a:moveTo>
                <a:lnTo>
                  <a:pt x="167915" y="687069"/>
                </a:lnTo>
                <a:lnTo>
                  <a:pt x="204320" y="751839"/>
                </a:lnTo>
                <a:lnTo>
                  <a:pt x="208756" y="758189"/>
                </a:lnTo>
                <a:lnTo>
                  <a:pt x="213408" y="765810"/>
                </a:lnTo>
                <a:lnTo>
                  <a:pt x="231117" y="765810"/>
                </a:lnTo>
                <a:lnTo>
                  <a:pt x="179477" y="674369"/>
                </a:lnTo>
                <a:close/>
              </a:path>
              <a:path w="832177" h="916939">
                <a:moveTo>
                  <a:pt x="213744" y="571500"/>
                </a:moveTo>
                <a:lnTo>
                  <a:pt x="202163" y="585469"/>
                </a:lnTo>
                <a:lnTo>
                  <a:pt x="242034" y="619760"/>
                </a:lnTo>
                <a:lnTo>
                  <a:pt x="231456" y="619760"/>
                </a:lnTo>
                <a:lnTo>
                  <a:pt x="201944" y="661669"/>
                </a:lnTo>
                <a:lnTo>
                  <a:pt x="204541" y="671829"/>
                </a:lnTo>
                <a:lnTo>
                  <a:pt x="231998" y="707389"/>
                </a:lnTo>
                <a:lnTo>
                  <a:pt x="256347" y="717550"/>
                </a:lnTo>
                <a:lnTo>
                  <a:pt x="267716" y="717550"/>
                </a:lnTo>
                <a:lnTo>
                  <a:pt x="282123" y="713739"/>
                </a:lnTo>
                <a:lnTo>
                  <a:pt x="291195" y="707389"/>
                </a:lnTo>
                <a:lnTo>
                  <a:pt x="297182" y="699769"/>
                </a:lnTo>
                <a:lnTo>
                  <a:pt x="260593" y="699769"/>
                </a:lnTo>
                <a:lnTo>
                  <a:pt x="249241" y="695960"/>
                </a:lnTo>
                <a:lnTo>
                  <a:pt x="219044" y="661669"/>
                </a:lnTo>
                <a:lnTo>
                  <a:pt x="217573" y="654050"/>
                </a:lnTo>
                <a:lnTo>
                  <a:pt x="219415" y="646429"/>
                </a:lnTo>
                <a:lnTo>
                  <a:pt x="229852" y="633729"/>
                </a:lnTo>
                <a:lnTo>
                  <a:pt x="236861" y="631189"/>
                </a:lnTo>
                <a:lnTo>
                  <a:pt x="284152" y="631189"/>
                </a:lnTo>
                <a:lnTo>
                  <a:pt x="270670" y="619760"/>
                </a:lnTo>
                <a:lnTo>
                  <a:pt x="242034" y="619760"/>
                </a:lnTo>
                <a:lnTo>
                  <a:pt x="236734" y="618489"/>
                </a:lnTo>
                <a:lnTo>
                  <a:pt x="269172" y="618489"/>
                </a:lnTo>
                <a:lnTo>
                  <a:pt x="213744" y="571500"/>
                </a:lnTo>
                <a:close/>
              </a:path>
              <a:path w="832177" h="916939">
                <a:moveTo>
                  <a:pt x="284152" y="631189"/>
                </a:moveTo>
                <a:lnTo>
                  <a:pt x="245936" y="631189"/>
                </a:lnTo>
                <a:lnTo>
                  <a:pt x="255128" y="633729"/>
                </a:lnTo>
                <a:lnTo>
                  <a:pt x="266036" y="638810"/>
                </a:lnTo>
                <a:lnTo>
                  <a:pt x="279618" y="648969"/>
                </a:lnTo>
                <a:lnTo>
                  <a:pt x="288108" y="660400"/>
                </a:lnTo>
                <a:lnTo>
                  <a:pt x="292035" y="670560"/>
                </a:lnTo>
                <a:lnTo>
                  <a:pt x="293344" y="679450"/>
                </a:lnTo>
                <a:lnTo>
                  <a:pt x="291463" y="685800"/>
                </a:lnTo>
                <a:lnTo>
                  <a:pt x="285246" y="693419"/>
                </a:lnTo>
                <a:lnTo>
                  <a:pt x="275888" y="698500"/>
                </a:lnTo>
                <a:lnTo>
                  <a:pt x="260593" y="699769"/>
                </a:lnTo>
                <a:lnTo>
                  <a:pt x="297182" y="699769"/>
                </a:lnTo>
                <a:lnTo>
                  <a:pt x="302170" y="693419"/>
                </a:lnTo>
                <a:lnTo>
                  <a:pt x="305182" y="681989"/>
                </a:lnTo>
                <a:lnTo>
                  <a:pt x="303611" y="670560"/>
                </a:lnTo>
                <a:lnTo>
                  <a:pt x="320282" y="670560"/>
                </a:lnTo>
                <a:lnTo>
                  <a:pt x="324599" y="665479"/>
                </a:lnTo>
                <a:lnTo>
                  <a:pt x="284152" y="631189"/>
                </a:lnTo>
                <a:close/>
              </a:path>
              <a:path w="832177" h="916939">
                <a:moveTo>
                  <a:pt x="320282" y="670560"/>
                </a:moveTo>
                <a:lnTo>
                  <a:pt x="303611" y="670560"/>
                </a:lnTo>
                <a:lnTo>
                  <a:pt x="313808" y="678179"/>
                </a:lnTo>
                <a:lnTo>
                  <a:pt x="320282" y="670560"/>
                </a:lnTo>
                <a:close/>
              </a:path>
              <a:path w="832177" h="916939">
                <a:moveTo>
                  <a:pt x="272822" y="563879"/>
                </a:moveTo>
                <a:lnTo>
                  <a:pt x="262426" y="576579"/>
                </a:lnTo>
                <a:lnTo>
                  <a:pt x="342780" y="645160"/>
                </a:lnTo>
                <a:lnTo>
                  <a:pt x="354361" y="631189"/>
                </a:lnTo>
                <a:lnTo>
                  <a:pt x="306635" y="590550"/>
                </a:lnTo>
                <a:lnTo>
                  <a:pt x="301990" y="585469"/>
                </a:lnTo>
                <a:lnTo>
                  <a:pt x="296123" y="576579"/>
                </a:lnTo>
                <a:lnTo>
                  <a:pt x="295421" y="574039"/>
                </a:lnTo>
                <a:lnTo>
                  <a:pt x="285131" y="574039"/>
                </a:lnTo>
                <a:lnTo>
                  <a:pt x="272822" y="563879"/>
                </a:lnTo>
                <a:close/>
              </a:path>
              <a:path w="832177" h="916939">
                <a:moveTo>
                  <a:pt x="375761" y="473710"/>
                </a:moveTo>
                <a:lnTo>
                  <a:pt x="362602" y="473710"/>
                </a:lnTo>
                <a:lnTo>
                  <a:pt x="351324" y="476250"/>
                </a:lnTo>
                <a:lnTo>
                  <a:pt x="324272" y="504189"/>
                </a:lnTo>
                <a:lnTo>
                  <a:pt x="320529" y="530860"/>
                </a:lnTo>
                <a:lnTo>
                  <a:pt x="324425" y="542289"/>
                </a:lnTo>
                <a:lnTo>
                  <a:pt x="360623" y="575310"/>
                </a:lnTo>
                <a:lnTo>
                  <a:pt x="372341" y="579119"/>
                </a:lnTo>
                <a:lnTo>
                  <a:pt x="384844" y="579119"/>
                </a:lnTo>
                <a:lnTo>
                  <a:pt x="396376" y="576579"/>
                </a:lnTo>
                <a:lnTo>
                  <a:pt x="407255" y="570229"/>
                </a:lnTo>
                <a:lnTo>
                  <a:pt x="415150" y="562610"/>
                </a:lnTo>
                <a:lnTo>
                  <a:pt x="377516" y="562610"/>
                </a:lnTo>
                <a:lnTo>
                  <a:pt x="366130" y="558800"/>
                </a:lnTo>
                <a:lnTo>
                  <a:pt x="354100" y="549910"/>
                </a:lnTo>
                <a:lnTo>
                  <a:pt x="348436" y="544829"/>
                </a:lnTo>
                <a:lnTo>
                  <a:pt x="340474" y="534669"/>
                </a:lnTo>
                <a:lnTo>
                  <a:pt x="336779" y="523239"/>
                </a:lnTo>
                <a:lnTo>
                  <a:pt x="337701" y="510539"/>
                </a:lnTo>
                <a:lnTo>
                  <a:pt x="344036" y="500379"/>
                </a:lnTo>
                <a:lnTo>
                  <a:pt x="353925" y="492760"/>
                </a:lnTo>
                <a:lnTo>
                  <a:pt x="367487" y="490219"/>
                </a:lnTo>
                <a:lnTo>
                  <a:pt x="407315" y="490219"/>
                </a:lnTo>
                <a:lnTo>
                  <a:pt x="398635" y="482600"/>
                </a:lnTo>
                <a:lnTo>
                  <a:pt x="387619" y="476250"/>
                </a:lnTo>
                <a:lnTo>
                  <a:pt x="375761" y="473710"/>
                </a:lnTo>
                <a:close/>
              </a:path>
              <a:path w="832177" h="916939">
                <a:moveTo>
                  <a:pt x="302136" y="534669"/>
                </a:moveTo>
                <a:lnTo>
                  <a:pt x="280781" y="560069"/>
                </a:lnTo>
                <a:lnTo>
                  <a:pt x="282086" y="566419"/>
                </a:lnTo>
                <a:lnTo>
                  <a:pt x="285131" y="574039"/>
                </a:lnTo>
                <a:lnTo>
                  <a:pt x="295421" y="574039"/>
                </a:lnTo>
                <a:lnTo>
                  <a:pt x="295070" y="572769"/>
                </a:lnTo>
                <a:lnTo>
                  <a:pt x="295495" y="563879"/>
                </a:lnTo>
                <a:lnTo>
                  <a:pt x="296856" y="561339"/>
                </a:lnTo>
                <a:lnTo>
                  <a:pt x="302176" y="554989"/>
                </a:lnTo>
                <a:lnTo>
                  <a:pt x="305915" y="552450"/>
                </a:lnTo>
                <a:lnTo>
                  <a:pt x="310582" y="549910"/>
                </a:lnTo>
                <a:lnTo>
                  <a:pt x="302136" y="534669"/>
                </a:lnTo>
                <a:close/>
              </a:path>
              <a:path w="832177" h="916939">
                <a:moveTo>
                  <a:pt x="407315" y="490219"/>
                </a:moveTo>
                <a:lnTo>
                  <a:pt x="367487" y="490219"/>
                </a:lnTo>
                <a:lnTo>
                  <a:pt x="376424" y="491489"/>
                </a:lnTo>
                <a:lnTo>
                  <a:pt x="387269" y="497839"/>
                </a:lnTo>
                <a:lnTo>
                  <a:pt x="401359" y="509269"/>
                </a:lnTo>
                <a:lnTo>
                  <a:pt x="408426" y="519429"/>
                </a:lnTo>
                <a:lnTo>
                  <a:pt x="411938" y="532129"/>
                </a:lnTo>
                <a:lnTo>
                  <a:pt x="410119" y="543560"/>
                </a:lnTo>
                <a:lnTo>
                  <a:pt x="402487" y="554989"/>
                </a:lnTo>
                <a:lnTo>
                  <a:pt x="392579" y="561339"/>
                </a:lnTo>
                <a:lnTo>
                  <a:pt x="377516" y="562610"/>
                </a:lnTo>
                <a:lnTo>
                  <a:pt x="415150" y="562610"/>
                </a:lnTo>
                <a:lnTo>
                  <a:pt x="417782" y="560069"/>
                </a:lnTo>
                <a:lnTo>
                  <a:pt x="424076" y="549910"/>
                </a:lnTo>
                <a:lnTo>
                  <a:pt x="428039" y="535939"/>
                </a:lnTo>
                <a:lnTo>
                  <a:pt x="428264" y="524510"/>
                </a:lnTo>
                <a:lnTo>
                  <a:pt x="424827" y="511810"/>
                </a:lnTo>
                <a:lnTo>
                  <a:pt x="419989" y="504189"/>
                </a:lnTo>
                <a:lnTo>
                  <a:pt x="411656" y="494029"/>
                </a:lnTo>
                <a:lnTo>
                  <a:pt x="407315" y="490219"/>
                </a:lnTo>
                <a:close/>
              </a:path>
              <a:path w="832177" h="916939">
                <a:moveTo>
                  <a:pt x="440606" y="476250"/>
                </a:moveTo>
                <a:lnTo>
                  <a:pt x="431325" y="491489"/>
                </a:lnTo>
                <a:lnTo>
                  <a:pt x="439880" y="495300"/>
                </a:lnTo>
                <a:lnTo>
                  <a:pt x="451316" y="497839"/>
                </a:lnTo>
                <a:lnTo>
                  <a:pt x="465300" y="496569"/>
                </a:lnTo>
                <a:lnTo>
                  <a:pt x="475784" y="490219"/>
                </a:lnTo>
                <a:lnTo>
                  <a:pt x="483902" y="481329"/>
                </a:lnTo>
                <a:lnTo>
                  <a:pt x="452577" y="481329"/>
                </a:lnTo>
                <a:lnTo>
                  <a:pt x="446648" y="480060"/>
                </a:lnTo>
                <a:lnTo>
                  <a:pt x="440606" y="476250"/>
                </a:lnTo>
                <a:close/>
              </a:path>
              <a:path w="832177" h="916939">
                <a:moveTo>
                  <a:pt x="496837" y="436879"/>
                </a:moveTo>
                <a:lnTo>
                  <a:pt x="471338" y="436879"/>
                </a:lnTo>
                <a:lnTo>
                  <a:pt x="474912" y="438150"/>
                </a:lnTo>
                <a:lnTo>
                  <a:pt x="481410" y="443229"/>
                </a:lnTo>
                <a:lnTo>
                  <a:pt x="483105" y="447039"/>
                </a:lnTo>
                <a:lnTo>
                  <a:pt x="483040" y="458469"/>
                </a:lnTo>
                <a:lnTo>
                  <a:pt x="480362" y="463550"/>
                </a:lnTo>
                <a:lnTo>
                  <a:pt x="469757" y="476250"/>
                </a:lnTo>
                <a:lnTo>
                  <a:pt x="464209" y="480060"/>
                </a:lnTo>
                <a:lnTo>
                  <a:pt x="452577" y="481329"/>
                </a:lnTo>
                <a:lnTo>
                  <a:pt x="483902" y="481329"/>
                </a:lnTo>
                <a:lnTo>
                  <a:pt x="486222" y="478789"/>
                </a:lnTo>
                <a:lnTo>
                  <a:pt x="491581" y="473710"/>
                </a:lnTo>
                <a:lnTo>
                  <a:pt x="495288" y="466089"/>
                </a:lnTo>
                <a:lnTo>
                  <a:pt x="499402" y="453389"/>
                </a:lnTo>
                <a:lnTo>
                  <a:pt x="499555" y="445769"/>
                </a:lnTo>
                <a:lnTo>
                  <a:pt x="496837" y="436879"/>
                </a:lnTo>
                <a:close/>
              </a:path>
              <a:path w="832177" h="916939">
                <a:moveTo>
                  <a:pt x="438534" y="392429"/>
                </a:moveTo>
                <a:lnTo>
                  <a:pt x="428464" y="392429"/>
                </a:lnTo>
                <a:lnTo>
                  <a:pt x="423015" y="393700"/>
                </a:lnTo>
                <a:lnTo>
                  <a:pt x="393995" y="419100"/>
                </a:lnTo>
                <a:lnTo>
                  <a:pt x="388203" y="440689"/>
                </a:lnTo>
                <a:lnTo>
                  <a:pt x="388837" y="444500"/>
                </a:lnTo>
                <a:lnTo>
                  <a:pt x="416547" y="467360"/>
                </a:lnTo>
                <a:lnTo>
                  <a:pt x="421571" y="466089"/>
                </a:lnTo>
                <a:lnTo>
                  <a:pt x="428454" y="462279"/>
                </a:lnTo>
                <a:lnTo>
                  <a:pt x="437887" y="457200"/>
                </a:lnTo>
                <a:lnTo>
                  <a:pt x="450813" y="448310"/>
                </a:lnTo>
                <a:lnTo>
                  <a:pt x="414097" y="448310"/>
                </a:lnTo>
                <a:lnTo>
                  <a:pt x="411746" y="447039"/>
                </a:lnTo>
                <a:lnTo>
                  <a:pt x="409689" y="447039"/>
                </a:lnTo>
                <a:lnTo>
                  <a:pt x="405155" y="443229"/>
                </a:lnTo>
                <a:lnTo>
                  <a:pt x="403870" y="439419"/>
                </a:lnTo>
                <a:lnTo>
                  <a:pt x="404267" y="430529"/>
                </a:lnTo>
                <a:lnTo>
                  <a:pt x="407015" y="425450"/>
                </a:lnTo>
                <a:lnTo>
                  <a:pt x="416801" y="414019"/>
                </a:lnTo>
                <a:lnTo>
                  <a:pt x="421445" y="411479"/>
                </a:lnTo>
                <a:lnTo>
                  <a:pt x="431051" y="408939"/>
                </a:lnTo>
                <a:lnTo>
                  <a:pt x="443078" y="408939"/>
                </a:lnTo>
                <a:lnTo>
                  <a:pt x="449958" y="398779"/>
                </a:lnTo>
                <a:lnTo>
                  <a:pt x="444021" y="394969"/>
                </a:lnTo>
                <a:lnTo>
                  <a:pt x="438534" y="392429"/>
                </a:lnTo>
                <a:close/>
              </a:path>
              <a:path w="832177" h="916939">
                <a:moveTo>
                  <a:pt x="455903" y="349250"/>
                </a:moveTo>
                <a:lnTo>
                  <a:pt x="445375" y="360679"/>
                </a:lnTo>
                <a:lnTo>
                  <a:pt x="556540" y="455929"/>
                </a:lnTo>
                <a:lnTo>
                  <a:pt x="568120" y="441960"/>
                </a:lnTo>
                <a:lnTo>
                  <a:pt x="528919" y="408939"/>
                </a:lnTo>
                <a:lnTo>
                  <a:pt x="533800" y="408939"/>
                </a:lnTo>
                <a:lnTo>
                  <a:pt x="538725" y="407669"/>
                </a:lnTo>
                <a:lnTo>
                  <a:pt x="548662" y="403860"/>
                </a:lnTo>
                <a:lnTo>
                  <a:pt x="553073" y="401319"/>
                </a:lnTo>
                <a:lnTo>
                  <a:pt x="557117" y="396239"/>
                </a:lnTo>
                <a:lnTo>
                  <a:pt x="519986" y="396239"/>
                </a:lnTo>
                <a:lnTo>
                  <a:pt x="508734" y="392429"/>
                </a:lnTo>
                <a:lnTo>
                  <a:pt x="496564" y="383539"/>
                </a:lnTo>
                <a:lnTo>
                  <a:pt x="490644" y="378460"/>
                </a:lnTo>
                <a:lnTo>
                  <a:pt x="482621" y="367029"/>
                </a:lnTo>
                <a:lnTo>
                  <a:pt x="479157" y="358139"/>
                </a:lnTo>
                <a:lnTo>
                  <a:pt x="466468" y="358139"/>
                </a:lnTo>
                <a:lnTo>
                  <a:pt x="455903" y="349250"/>
                </a:lnTo>
                <a:close/>
              </a:path>
              <a:path w="832177" h="916939">
                <a:moveTo>
                  <a:pt x="469037" y="417829"/>
                </a:moveTo>
                <a:lnTo>
                  <a:pt x="464111" y="419100"/>
                </a:lnTo>
                <a:lnTo>
                  <a:pt x="457954" y="422910"/>
                </a:lnTo>
                <a:lnTo>
                  <a:pt x="448725" y="427989"/>
                </a:lnTo>
                <a:lnTo>
                  <a:pt x="428357" y="441960"/>
                </a:lnTo>
                <a:lnTo>
                  <a:pt x="423801" y="444500"/>
                </a:lnTo>
                <a:lnTo>
                  <a:pt x="422145" y="445769"/>
                </a:lnTo>
                <a:lnTo>
                  <a:pt x="419180" y="447039"/>
                </a:lnTo>
                <a:lnTo>
                  <a:pt x="416497" y="448310"/>
                </a:lnTo>
                <a:lnTo>
                  <a:pt x="450813" y="448310"/>
                </a:lnTo>
                <a:lnTo>
                  <a:pt x="458958" y="443229"/>
                </a:lnTo>
                <a:lnTo>
                  <a:pt x="464442" y="439419"/>
                </a:lnTo>
                <a:lnTo>
                  <a:pt x="467264" y="438150"/>
                </a:lnTo>
                <a:lnTo>
                  <a:pt x="471338" y="436879"/>
                </a:lnTo>
                <a:lnTo>
                  <a:pt x="496837" y="436879"/>
                </a:lnTo>
                <a:lnTo>
                  <a:pt x="496060" y="434339"/>
                </a:lnTo>
                <a:lnTo>
                  <a:pt x="492923" y="429260"/>
                </a:lnTo>
                <a:lnTo>
                  <a:pt x="483770" y="421639"/>
                </a:lnTo>
                <a:lnTo>
                  <a:pt x="478974" y="419100"/>
                </a:lnTo>
                <a:lnTo>
                  <a:pt x="469037" y="417829"/>
                </a:lnTo>
                <a:close/>
              </a:path>
              <a:path w="832177" h="916939">
                <a:moveTo>
                  <a:pt x="443078" y="408939"/>
                </a:moveTo>
                <a:lnTo>
                  <a:pt x="431051" y="408939"/>
                </a:lnTo>
                <a:lnTo>
                  <a:pt x="435801" y="410210"/>
                </a:lnTo>
                <a:lnTo>
                  <a:pt x="440498" y="412750"/>
                </a:lnTo>
                <a:lnTo>
                  <a:pt x="443078" y="408939"/>
                </a:lnTo>
                <a:close/>
              </a:path>
              <a:path w="832177" h="916939">
                <a:moveTo>
                  <a:pt x="544401" y="325119"/>
                </a:moveTo>
                <a:lnTo>
                  <a:pt x="495352" y="325119"/>
                </a:lnTo>
                <a:lnTo>
                  <a:pt x="513775" y="327660"/>
                </a:lnTo>
                <a:lnTo>
                  <a:pt x="524576" y="334010"/>
                </a:lnTo>
                <a:lnTo>
                  <a:pt x="538490" y="345439"/>
                </a:lnTo>
                <a:lnTo>
                  <a:pt x="546660" y="355600"/>
                </a:lnTo>
                <a:lnTo>
                  <a:pt x="550527" y="365760"/>
                </a:lnTo>
                <a:lnTo>
                  <a:pt x="551978" y="374650"/>
                </a:lnTo>
                <a:lnTo>
                  <a:pt x="550141" y="381000"/>
                </a:lnTo>
                <a:lnTo>
                  <a:pt x="544254" y="388619"/>
                </a:lnTo>
                <a:lnTo>
                  <a:pt x="534973" y="394969"/>
                </a:lnTo>
                <a:lnTo>
                  <a:pt x="519986" y="396239"/>
                </a:lnTo>
                <a:lnTo>
                  <a:pt x="557117" y="396239"/>
                </a:lnTo>
                <a:lnTo>
                  <a:pt x="559139" y="393700"/>
                </a:lnTo>
                <a:lnTo>
                  <a:pt x="564103" y="383539"/>
                </a:lnTo>
                <a:lnTo>
                  <a:pt x="567160" y="368300"/>
                </a:lnTo>
                <a:lnTo>
                  <a:pt x="565383" y="356869"/>
                </a:lnTo>
                <a:lnTo>
                  <a:pt x="559520" y="342900"/>
                </a:lnTo>
                <a:lnTo>
                  <a:pt x="552252" y="332739"/>
                </a:lnTo>
                <a:lnTo>
                  <a:pt x="544401" y="325119"/>
                </a:lnTo>
                <a:close/>
              </a:path>
              <a:path w="832177" h="916939">
                <a:moveTo>
                  <a:pt x="506844" y="308610"/>
                </a:moveTo>
                <a:lnTo>
                  <a:pt x="469531" y="328929"/>
                </a:lnTo>
                <a:lnTo>
                  <a:pt x="464600" y="345439"/>
                </a:lnTo>
                <a:lnTo>
                  <a:pt x="464861" y="351789"/>
                </a:lnTo>
                <a:lnTo>
                  <a:pt x="466468" y="358139"/>
                </a:lnTo>
                <a:lnTo>
                  <a:pt x="479157" y="358139"/>
                </a:lnTo>
                <a:lnTo>
                  <a:pt x="478663" y="356869"/>
                </a:lnTo>
                <a:lnTo>
                  <a:pt x="477038" y="347979"/>
                </a:lnTo>
                <a:lnTo>
                  <a:pt x="478682" y="340360"/>
                </a:lnTo>
                <a:lnTo>
                  <a:pt x="488551" y="328929"/>
                </a:lnTo>
                <a:lnTo>
                  <a:pt x="495352" y="325119"/>
                </a:lnTo>
                <a:lnTo>
                  <a:pt x="544401" y="325119"/>
                </a:lnTo>
                <a:lnTo>
                  <a:pt x="541783" y="322579"/>
                </a:lnTo>
                <a:lnTo>
                  <a:pt x="531017" y="316229"/>
                </a:lnTo>
                <a:lnTo>
                  <a:pt x="519528" y="311150"/>
                </a:lnTo>
                <a:lnTo>
                  <a:pt x="506844" y="308610"/>
                </a:lnTo>
                <a:close/>
              </a:path>
              <a:path w="832177" h="916939">
                <a:moveTo>
                  <a:pt x="499647" y="234950"/>
                </a:moveTo>
                <a:lnTo>
                  <a:pt x="488066" y="248919"/>
                </a:lnTo>
                <a:lnTo>
                  <a:pt x="598920" y="342900"/>
                </a:lnTo>
                <a:lnTo>
                  <a:pt x="610501" y="330200"/>
                </a:lnTo>
                <a:lnTo>
                  <a:pt x="560346" y="287019"/>
                </a:lnTo>
                <a:lnTo>
                  <a:pt x="556051" y="281939"/>
                </a:lnTo>
                <a:lnTo>
                  <a:pt x="551456" y="273050"/>
                </a:lnTo>
                <a:lnTo>
                  <a:pt x="550936" y="269239"/>
                </a:lnTo>
                <a:lnTo>
                  <a:pt x="539526" y="269239"/>
                </a:lnTo>
                <a:lnTo>
                  <a:pt x="499647" y="234950"/>
                </a:lnTo>
                <a:close/>
              </a:path>
              <a:path w="832177" h="916939">
                <a:moveTo>
                  <a:pt x="609164" y="240029"/>
                </a:moveTo>
                <a:lnTo>
                  <a:pt x="578948" y="240029"/>
                </a:lnTo>
                <a:lnTo>
                  <a:pt x="585138" y="242569"/>
                </a:lnTo>
                <a:lnTo>
                  <a:pt x="642744" y="292100"/>
                </a:lnTo>
                <a:lnTo>
                  <a:pt x="654325" y="278129"/>
                </a:lnTo>
                <a:lnTo>
                  <a:pt x="609164" y="240029"/>
                </a:lnTo>
                <a:close/>
              </a:path>
              <a:path w="832177" h="916939">
                <a:moveTo>
                  <a:pt x="577363" y="220979"/>
                </a:moveTo>
                <a:lnTo>
                  <a:pt x="571472" y="220979"/>
                </a:lnTo>
                <a:lnTo>
                  <a:pt x="562165" y="224789"/>
                </a:lnTo>
                <a:lnTo>
                  <a:pt x="554030" y="231139"/>
                </a:lnTo>
                <a:lnTo>
                  <a:pt x="542911" y="245110"/>
                </a:lnTo>
                <a:lnTo>
                  <a:pt x="539303" y="256539"/>
                </a:lnTo>
                <a:lnTo>
                  <a:pt x="539526" y="269239"/>
                </a:lnTo>
                <a:lnTo>
                  <a:pt x="550936" y="269239"/>
                </a:lnTo>
                <a:lnTo>
                  <a:pt x="550763" y="267969"/>
                </a:lnTo>
                <a:lnTo>
                  <a:pt x="552587" y="257810"/>
                </a:lnTo>
                <a:lnTo>
                  <a:pt x="554744" y="252729"/>
                </a:lnTo>
                <a:lnTo>
                  <a:pt x="562705" y="243839"/>
                </a:lnTo>
                <a:lnTo>
                  <a:pt x="567776" y="241300"/>
                </a:lnTo>
                <a:lnTo>
                  <a:pt x="578948" y="240029"/>
                </a:lnTo>
                <a:lnTo>
                  <a:pt x="609164" y="240029"/>
                </a:lnTo>
                <a:lnTo>
                  <a:pt x="595616" y="228600"/>
                </a:lnTo>
                <a:lnTo>
                  <a:pt x="588821" y="223519"/>
                </a:lnTo>
                <a:lnTo>
                  <a:pt x="577363" y="220979"/>
                </a:lnTo>
                <a:close/>
              </a:path>
              <a:path w="832177" h="916939">
                <a:moveTo>
                  <a:pt x="660285" y="138429"/>
                </a:moveTo>
                <a:lnTo>
                  <a:pt x="647128" y="138429"/>
                </a:lnTo>
                <a:lnTo>
                  <a:pt x="636146" y="140969"/>
                </a:lnTo>
                <a:lnTo>
                  <a:pt x="625444" y="148589"/>
                </a:lnTo>
                <a:lnTo>
                  <a:pt x="614457" y="158750"/>
                </a:lnTo>
                <a:lnTo>
                  <a:pt x="609075" y="170179"/>
                </a:lnTo>
                <a:lnTo>
                  <a:pt x="606579" y="181610"/>
                </a:lnTo>
                <a:lnTo>
                  <a:pt x="607089" y="195579"/>
                </a:lnTo>
                <a:lnTo>
                  <a:pt x="628799" y="228600"/>
                </a:lnTo>
                <a:lnTo>
                  <a:pt x="661623" y="242569"/>
                </a:lnTo>
                <a:lnTo>
                  <a:pt x="676191" y="242569"/>
                </a:lnTo>
                <a:lnTo>
                  <a:pt x="686178" y="237489"/>
                </a:lnTo>
                <a:lnTo>
                  <a:pt x="696687" y="229869"/>
                </a:lnTo>
                <a:lnTo>
                  <a:pt x="700187" y="226060"/>
                </a:lnTo>
                <a:lnTo>
                  <a:pt x="667115" y="226060"/>
                </a:lnTo>
                <a:lnTo>
                  <a:pt x="655500" y="223519"/>
                </a:lnTo>
                <a:lnTo>
                  <a:pt x="643446" y="217169"/>
                </a:lnTo>
                <a:lnTo>
                  <a:pt x="651924" y="207010"/>
                </a:lnTo>
                <a:lnTo>
                  <a:pt x="632956" y="207010"/>
                </a:lnTo>
                <a:lnTo>
                  <a:pt x="626333" y="199389"/>
                </a:lnTo>
                <a:lnTo>
                  <a:pt x="622734" y="193039"/>
                </a:lnTo>
                <a:lnTo>
                  <a:pt x="621590" y="177800"/>
                </a:lnTo>
                <a:lnTo>
                  <a:pt x="623956" y="170179"/>
                </a:lnTo>
                <a:lnTo>
                  <a:pt x="635115" y="157479"/>
                </a:lnTo>
                <a:lnTo>
                  <a:pt x="642505" y="153669"/>
                </a:lnTo>
                <a:lnTo>
                  <a:pt x="690166" y="153669"/>
                </a:lnTo>
                <a:lnTo>
                  <a:pt x="683202" y="147319"/>
                </a:lnTo>
                <a:lnTo>
                  <a:pt x="672145" y="142239"/>
                </a:lnTo>
                <a:lnTo>
                  <a:pt x="660285" y="138429"/>
                </a:lnTo>
                <a:close/>
              </a:path>
              <a:path w="832177" h="916939">
                <a:moveTo>
                  <a:pt x="706530" y="167639"/>
                </a:moveTo>
                <a:lnTo>
                  <a:pt x="692693" y="180339"/>
                </a:lnTo>
                <a:lnTo>
                  <a:pt x="696714" y="187960"/>
                </a:lnTo>
                <a:lnTo>
                  <a:pt x="698545" y="194310"/>
                </a:lnTo>
                <a:lnTo>
                  <a:pt x="667115" y="226060"/>
                </a:lnTo>
                <a:lnTo>
                  <a:pt x="700187" y="226060"/>
                </a:lnTo>
                <a:lnTo>
                  <a:pt x="708353" y="217169"/>
                </a:lnTo>
                <a:lnTo>
                  <a:pt x="713153" y="205739"/>
                </a:lnTo>
                <a:lnTo>
                  <a:pt x="715162" y="191769"/>
                </a:lnTo>
                <a:lnTo>
                  <a:pt x="712678" y="179069"/>
                </a:lnTo>
                <a:lnTo>
                  <a:pt x="706530" y="167639"/>
                </a:lnTo>
                <a:close/>
              </a:path>
              <a:path w="832177" h="916939">
                <a:moveTo>
                  <a:pt x="690166" y="153669"/>
                </a:moveTo>
                <a:lnTo>
                  <a:pt x="657198" y="153669"/>
                </a:lnTo>
                <a:lnTo>
                  <a:pt x="663719" y="156210"/>
                </a:lnTo>
                <a:lnTo>
                  <a:pt x="670990" y="161289"/>
                </a:lnTo>
                <a:lnTo>
                  <a:pt x="632956" y="207010"/>
                </a:lnTo>
                <a:lnTo>
                  <a:pt x="651924" y="207010"/>
                </a:lnTo>
                <a:lnTo>
                  <a:pt x="694310" y="156210"/>
                </a:lnTo>
                <a:lnTo>
                  <a:pt x="691559" y="154939"/>
                </a:lnTo>
                <a:lnTo>
                  <a:pt x="690166" y="153669"/>
                </a:lnTo>
                <a:close/>
              </a:path>
              <a:path w="832177" h="916939">
                <a:moveTo>
                  <a:pt x="675213" y="90169"/>
                </a:moveTo>
                <a:lnTo>
                  <a:pt x="664817" y="102869"/>
                </a:lnTo>
                <a:lnTo>
                  <a:pt x="745171" y="171450"/>
                </a:lnTo>
                <a:lnTo>
                  <a:pt x="756752" y="157479"/>
                </a:lnTo>
                <a:lnTo>
                  <a:pt x="709025" y="116839"/>
                </a:lnTo>
                <a:lnTo>
                  <a:pt x="704381" y="111760"/>
                </a:lnTo>
                <a:lnTo>
                  <a:pt x="698513" y="102869"/>
                </a:lnTo>
                <a:lnTo>
                  <a:pt x="698163" y="101600"/>
                </a:lnTo>
                <a:lnTo>
                  <a:pt x="687522" y="101600"/>
                </a:lnTo>
                <a:lnTo>
                  <a:pt x="675213" y="90169"/>
                </a:lnTo>
                <a:close/>
              </a:path>
              <a:path w="832177" h="916939">
                <a:moveTo>
                  <a:pt x="764144" y="0"/>
                </a:moveTo>
                <a:lnTo>
                  <a:pt x="731472" y="21589"/>
                </a:lnTo>
                <a:lnTo>
                  <a:pt x="723594" y="44450"/>
                </a:lnTo>
                <a:lnTo>
                  <a:pt x="724105" y="58419"/>
                </a:lnTo>
                <a:lnTo>
                  <a:pt x="745814" y="90169"/>
                </a:lnTo>
                <a:lnTo>
                  <a:pt x="778639" y="105410"/>
                </a:lnTo>
                <a:lnTo>
                  <a:pt x="793207" y="104139"/>
                </a:lnTo>
                <a:lnTo>
                  <a:pt x="803194" y="100329"/>
                </a:lnTo>
                <a:lnTo>
                  <a:pt x="813703" y="92710"/>
                </a:lnTo>
                <a:lnTo>
                  <a:pt x="816884" y="88900"/>
                </a:lnTo>
                <a:lnTo>
                  <a:pt x="784130" y="88900"/>
                </a:lnTo>
                <a:lnTo>
                  <a:pt x="772515" y="86360"/>
                </a:lnTo>
                <a:lnTo>
                  <a:pt x="760462" y="78739"/>
                </a:lnTo>
                <a:lnTo>
                  <a:pt x="769119" y="68579"/>
                </a:lnTo>
                <a:lnTo>
                  <a:pt x="749973" y="68579"/>
                </a:lnTo>
                <a:lnTo>
                  <a:pt x="743348" y="62229"/>
                </a:lnTo>
                <a:lnTo>
                  <a:pt x="739750" y="54610"/>
                </a:lnTo>
                <a:lnTo>
                  <a:pt x="738606" y="39369"/>
                </a:lnTo>
                <a:lnTo>
                  <a:pt x="740971" y="33019"/>
                </a:lnTo>
                <a:lnTo>
                  <a:pt x="752132" y="19050"/>
                </a:lnTo>
                <a:lnTo>
                  <a:pt x="759520" y="16510"/>
                </a:lnTo>
                <a:lnTo>
                  <a:pt x="808574" y="16510"/>
                </a:lnTo>
                <a:lnTo>
                  <a:pt x="800218" y="10160"/>
                </a:lnTo>
                <a:lnTo>
                  <a:pt x="789161" y="3810"/>
                </a:lnTo>
                <a:lnTo>
                  <a:pt x="777301" y="1269"/>
                </a:lnTo>
                <a:lnTo>
                  <a:pt x="764144" y="0"/>
                </a:lnTo>
                <a:close/>
              </a:path>
              <a:path w="832177" h="916939">
                <a:moveTo>
                  <a:pt x="704527" y="60960"/>
                </a:moveTo>
                <a:lnTo>
                  <a:pt x="683172" y="87629"/>
                </a:lnTo>
                <a:lnTo>
                  <a:pt x="684477" y="92710"/>
                </a:lnTo>
                <a:lnTo>
                  <a:pt x="687522" y="101600"/>
                </a:lnTo>
                <a:lnTo>
                  <a:pt x="698163" y="101600"/>
                </a:lnTo>
                <a:lnTo>
                  <a:pt x="697461" y="99060"/>
                </a:lnTo>
                <a:lnTo>
                  <a:pt x="697886" y="91439"/>
                </a:lnTo>
                <a:lnTo>
                  <a:pt x="699246" y="87629"/>
                </a:lnTo>
                <a:lnTo>
                  <a:pt x="704566" y="81279"/>
                </a:lnTo>
                <a:lnTo>
                  <a:pt x="708305" y="78739"/>
                </a:lnTo>
                <a:lnTo>
                  <a:pt x="712972" y="77469"/>
                </a:lnTo>
                <a:lnTo>
                  <a:pt x="704527" y="60960"/>
                </a:lnTo>
                <a:close/>
              </a:path>
              <a:path w="832177" h="916939">
                <a:moveTo>
                  <a:pt x="823546" y="30479"/>
                </a:moveTo>
                <a:lnTo>
                  <a:pt x="809708" y="43179"/>
                </a:lnTo>
                <a:lnTo>
                  <a:pt x="813730" y="49529"/>
                </a:lnTo>
                <a:lnTo>
                  <a:pt x="815562" y="55879"/>
                </a:lnTo>
                <a:lnTo>
                  <a:pt x="784130" y="88900"/>
                </a:lnTo>
                <a:lnTo>
                  <a:pt x="816884" y="88900"/>
                </a:lnTo>
                <a:lnTo>
                  <a:pt x="825368" y="78739"/>
                </a:lnTo>
                <a:lnTo>
                  <a:pt x="830169" y="67310"/>
                </a:lnTo>
                <a:lnTo>
                  <a:pt x="832177" y="54610"/>
                </a:lnTo>
                <a:lnTo>
                  <a:pt x="829694" y="41910"/>
                </a:lnTo>
                <a:lnTo>
                  <a:pt x="823546" y="30479"/>
                </a:lnTo>
                <a:close/>
              </a:path>
              <a:path w="832177" h="916939">
                <a:moveTo>
                  <a:pt x="808574" y="16510"/>
                </a:moveTo>
                <a:lnTo>
                  <a:pt x="774214" y="16510"/>
                </a:lnTo>
                <a:lnTo>
                  <a:pt x="780735" y="19050"/>
                </a:lnTo>
                <a:lnTo>
                  <a:pt x="788005" y="24129"/>
                </a:lnTo>
                <a:lnTo>
                  <a:pt x="749973" y="68579"/>
                </a:lnTo>
                <a:lnTo>
                  <a:pt x="769119" y="68579"/>
                </a:lnTo>
                <a:lnTo>
                  <a:pt x="811326" y="19050"/>
                </a:lnTo>
                <a:lnTo>
                  <a:pt x="808574" y="16510"/>
                </a:lnTo>
                <a:close/>
              </a:path>
            </a:pathLst>
          </a:custGeom>
          <a:solidFill>
            <a:srgbClr val="FFFB00"/>
          </a:solidFill>
        </p:spPr>
        <p:txBody>
          <a:bodyPr wrap="square" lIns="0" tIns="0" rIns="0" bIns="0" rtlCol="0">
            <a:spAutoFit/>
          </a:bodyPr>
          <a:lstStyle/>
          <a:p>
            <a:pPr fontAlgn="auto">
              <a:spcBef>
                <a:spcPts val="0"/>
              </a:spcBef>
              <a:spcAft>
                <a:spcPts val="0"/>
              </a:spcAft>
            </a:pPr>
            <a:endParaRPr smtClean="0">
              <a:solidFill>
                <a:prstClr val="black"/>
              </a:solidFill>
              <a:latin typeface="Calibri"/>
            </a:endParaRPr>
          </a:p>
        </p:txBody>
      </p:sp>
      <p:sp>
        <p:nvSpPr>
          <p:cNvPr id="17" name="object 17"/>
          <p:cNvSpPr/>
          <p:nvPr/>
        </p:nvSpPr>
        <p:spPr>
          <a:xfrm>
            <a:off x="0" y="1416051"/>
            <a:ext cx="2454277" cy="1384299"/>
          </a:xfrm>
          <a:custGeom>
            <a:avLst/>
            <a:gdLst/>
            <a:ahLst/>
            <a:cxnLst/>
            <a:rect l="l" t="t" r="r" b="b"/>
            <a:pathLst>
              <a:path w="2454277" h="1384299">
                <a:moveTo>
                  <a:pt x="0" y="0"/>
                </a:moveTo>
                <a:lnTo>
                  <a:pt x="2454277" y="0"/>
                </a:lnTo>
                <a:lnTo>
                  <a:pt x="2454277" y="1384299"/>
                </a:lnTo>
                <a:lnTo>
                  <a:pt x="0" y="1384299"/>
                </a:lnTo>
                <a:lnTo>
                  <a:pt x="0" y="0"/>
                </a:lnTo>
                <a:close/>
              </a:path>
            </a:pathLst>
          </a:custGeom>
          <a:ln w="4156">
            <a:solidFill>
              <a:srgbClr val="FFFFFF"/>
            </a:solidFill>
          </a:ln>
        </p:spPr>
        <p:txBody>
          <a:bodyPr wrap="square" lIns="0" tIns="0" rIns="0" bIns="0" rtlCol="0">
            <a:spAutoFit/>
          </a:bodyPr>
          <a:lstStyle/>
          <a:p>
            <a:pPr fontAlgn="auto">
              <a:spcBef>
                <a:spcPts val="0"/>
              </a:spcBef>
              <a:spcAft>
                <a:spcPts val="0"/>
              </a:spcAft>
            </a:pPr>
            <a:endParaRPr smtClean="0">
              <a:solidFill>
                <a:prstClr val="black"/>
              </a:solidFill>
              <a:latin typeface="Calibri"/>
            </a:endParaRPr>
          </a:p>
        </p:txBody>
      </p:sp>
      <p:sp>
        <p:nvSpPr>
          <p:cNvPr id="18" name="object 18"/>
          <p:cNvSpPr txBox="1"/>
          <p:nvPr/>
        </p:nvSpPr>
        <p:spPr>
          <a:xfrm>
            <a:off x="78739" y="1461770"/>
            <a:ext cx="1379855" cy="643890"/>
          </a:xfrm>
          <a:prstGeom prst="rect">
            <a:avLst/>
          </a:prstGeom>
        </p:spPr>
        <p:txBody>
          <a:bodyPr vert="horz" wrap="square" lIns="0" tIns="0" rIns="0" bIns="0" rtlCol="0">
            <a:spAutoFit/>
          </a:bodyPr>
          <a:lstStyle/>
          <a:p>
            <a:pPr marL="12700" fontAlgn="auto">
              <a:spcBef>
                <a:spcPts val="0"/>
              </a:spcBef>
              <a:spcAft>
                <a:spcPts val="0"/>
              </a:spcAft>
            </a:pPr>
            <a:r>
              <a:rPr sz="1400" spc="-15" dirty="0">
                <a:solidFill>
                  <a:srgbClr val="FFFF00"/>
                </a:solidFill>
                <a:latin typeface="Arial"/>
                <a:cs typeface="Arial"/>
              </a:rPr>
              <a:t>OCEAN</a:t>
            </a:r>
            <a:r>
              <a:rPr sz="1400" spc="-10" dirty="0">
                <a:solidFill>
                  <a:srgbClr val="FFFF00"/>
                </a:solidFill>
                <a:latin typeface="Arial"/>
                <a:cs typeface="Arial"/>
              </a:rPr>
              <a:t>S</a:t>
            </a:r>
            <a:endParaRPr sz="1400" dirty="0">
              <a:solidFill>
                <a:prstClr val="black"/>
              </a:solidFill>
              <a:latin typeface="Arial"/>
              <a:cs typeface="Arial"/>
            </a:endParaRPr>
          </a:p>
          <a:p>
            <a:pPr marL="12700" fontAlgn="auto">
              <a:lnSpc>
                <a:spcPts val="1600"/>
              </a:lnSpc>
              <a:spcBef>
                <a:spcPts val="0"/>
              </a:spcBef>
              <a:spcAft>
                <a:spcPts val="0"/>
              </a:spcAft>
            </a:pPr>
            <a:r>
              <a:rPr sz="1400" spc="-625" dirty="0">
                <a:solidFill>
                  <a:srgbClr val="FFFF00"/>
                </a:solidFill>
                <a:latin typeface="Wingdings"/>
                <a:cs typeface="Wingdings"/>
              </a:rPr>
              <a:t></a:t>
            </a:r>
            <a:r>
              <a:rPr sz="1400" spc="35" dirty="0">
                <a:solidFill>
                  <a:srgbClr val="FFFF00"/>
                </a:solidFill>
                <a:latin typeface="Times New Roman"/>
                <a:cs typeface="Times New Roman"/>
              </a:rPr>
              <a:t> </a:t>
            </a:r>
            <a:r>
              <a:rPr sz="1400" spc="-15" dirty="0">
                <a:solidFill>
                  <a:srgbClr val="FFFF00"/>
                </a:solidFill>
                <a:latin typeface="Arial"/>
                <a:cs typeface="Arial"/>
              </a:rPr>
              <a:t>O</a:t>
            </a:r>
            <a:r>
              <a:rPr sz="1400" dirty="0">
                <a:solidFill>
                  <a:srgbClr val="FFFF00"/>
                </a:solidFill>
                <a:latin typeface="Arial"/>
                <a:cs typeface="Arial"/>
              </a:rPr>
              <a:t>ceans</a:t>
            </a:r>
            <a:r>
              <a:rPr sz="1400" spc="-5" dirty="0">
                <a:solidFill>
                  <a:srgbClr val="FFFF00"/>
                </a:solidFill>
                <a:latin typeface="Arial"/>
                <a:cs typeface="Arial"/>
              </a:rPr>
              <a:t> </a:t>
            </a:r>
            <a:r>
              <a:rPr sz="1400" dirty="0">
                <a:solidFill>
                  <a:srgbClr val="FFFF00"/>
                </a:solidFill>
                <a:latin typeface="Arial"/>
                <a:cs typeface="Arial"/>
              </a:rPr>
              <a:t>colour</a:t>
            </a:r>
            <a:endParaRPr sz="1400" dirty="0">
              <a:solidFill>
                <a:prstClr val="black"/>
              </a:solidFill>
              <a:latin typeface="Arial"/>
              <a:cs typeface="Arial"/>
            </a:endParaRPr>
          </a:p>
          <a:p>
            <a:pPr marL="12700" fontAlgn="auto">
              <a:spcBef>
                <a:spcPts val="20"/>
              </a:spcBef>
              <a:spcAft>
                <a:spcPts val="0"/>
              </a:spcAft>
            </a:pPr>
            <a:r>
              <a:rPr sz="1400" spc="-625" dirty="0">
                <a:solidFill>
                  <a:srgbClr val="FFFF00"/>
                </a:solidFill>
                <a:latin typeface="Wingdings"/>
                <a:cs typeface="Wingdings"/>
              </a:rPr>
              <a:t></a:t>
            </a:r>
            <a:r>
              <a:rPr sz="1400" spc="35" dirty="0">
                <a:solidFill>
                  <a:srgbClr val="FFFF00"/>
                </a:solidFill>
                <a:latin typeface="Times New Roman"/>
                <a:cs typeface="Times New Roman"/>
              </a:rPr>
              <a:t> </a:t>
            </a:r>
            <a:r>
              <a:rPr sz="1400" dirty="0">
                <a:solidFill>
                  <a:srgbClr val="FFFF00"/>
                </a:solidFill>
                <a:latin typeface="Arial"/>
                <a:cs typeface="Arial"/>
              </a:rPr>
              <a:t>Su</a:t>
            </a:r>
            <a:r>
              <a:rPr sz="1400" spc="-5" dirty="0">
                <a:solidFill>
                  <a:srgbClr val="FFFF00"/>
                </a:solidFill>
                <a:latin typeface="Arial"/>
                <a:cs typeface="Arial"/>
              </a:rPr>
              <a:t>rf</a:t>
            </a:r>
            <a:r>
              <a:rPr sz="1400" dirty="0">
                <a:solidFill>
                  <a:srgbClr val="FFFF00"/>
                </a:solidFill>
                <a:latin typeface="Arial"/>
                <a:cs typeface="Arial"/>
              </a:rPr>
              <a:t>ace</a:t>
            </a:r>
            <a:r>
              <a:rPr sz="1400" spc="-5" dirty="0">
                <a:solidFill>
                  <a:srgbClr val="FFFF00"/>
                </a:solidFill>
                <a:latin typeface="Arial"/>
                <a:cs typeface="Arial"/>
              </a:rPr>
              <a:t> </a:t>
            </a:r>
            <a:r>
              <a:rPr sz="1400" dirty="0">
                <a:solidFill>
                  <a:srgbClr val="FFFF00"/>
                </a:solidFill>
                <a:latin typeface="Arial"/>
                <a:cs typeface="Arial"/>
              </a:rPr>
              <a:t>wind</a:t>
            </a:r>
            <a:endParaRPr sz="1400" dirty="0">
              <a:solidFill>
                <a:prstClr val="black"/>
              </a:solidFill>
              <a:latin typeface="Arial"/>
              <a:cs typeface="Arial"/>
            </a:endParaRPr>
          </a:p>
        </p:txBody>
      </p:sp>
      <p:sp>
        <p:nvSpPr>
          <p:cNvPr id="19" name="object 19"/>
          <p:cNvSpPr txBox="1"/>
          <p:nvPr/>
        </p:nvSpPr>
        <p:spPr>
          <a:xfrm>
            <a:off x="78739" y="2096770"/>
            <a:ext cx="1854200" cy="224790"/>
          </a:xfrm>
          <a:prstGeom prst="rect">
            <a:avLst/>
          </a:prstGeom>
        </p:spPr>
        <p:txBody>
          <a:bodyPr vert="horz" wrap="square" lIns="0" tIns="0" rIns="0" bIns="0" rtlCol="0">
            <a:spAutoFit/>
          </a:bodyPr>
          <a:lstStyle/>
          <a:p>
            <a:pPr marL="12700" fontAlgn="auto">
              <a:spcBef>
                <a:spcPts val="0"/>
              </a:spcBef>
              <a:spcAft>
                <a:spcPts val="0"/>
              </a:spcAft>
            </a:pPr>
            <a:r>
              <a:rPr sz="1400" spc="-625" dirty="0">
                <a:solidFill>
                  <a:srgbClr val="FFFF00"/>
                </a:solidFill>
                <a:latin typeface="Wingdings"/>
                <a:cs typeface="Wingdings"/>
              </a:rPr>
              <a:t></a:t>
            </a:r>
            <a:r>
              <a:rPr sz="1400" spc="35" dirty="0">
                <a:solidFill>
                  <a:srgbClr val="FFFF00"/>
                </a:solidFill>
                <a:latin typeface="Times New Roman"/>
                <a:cs typeface="Times New Roman"/>
              </a:rPr>
              <a:t> </a:t>
            </a:r>
            <a:r>
              <a:rPr sz="1400" dirty="0">
                <a:solidFill>
                  <a:srgbClr val="FFFF00"/>
                </a:solidFill>
                <a:latin typeface="Arial"/>
                <a:cs typeface="Arial"/>
              </a:rPr>
              <a:t>Su</a:t>
            </a:r>
            <a:r>
              <a:rPr sz="1400" spc="-5" dirty="0">
                <a:solidFill>
                  <a:srgbClr val="FFFF00"/>
                </a:solidFill>
                <a:latin typeface="Arial"/>
                <a:cs typeface="Arial"/>
              </a:rPr>
              <a:t>rf</a:t>
            </a:r>
            <a:r>
              <a:rPr sz="1400" dirty="0">
                <a:solidFill>
                  <a:srgbClr val="FFFF00"/>
                </a:solidFill>
                <a:latin typeface="Arial"/>
                <a:cs typeface="Arial"/>
              </a:rPr>
              <a:t>ace</a:t>
            </a:r>
            <a:r>
              <a:rPr sz="1400" spc="-5" dirty="0">
                <a:solidFill>
                  <a:srgbClr val="FFFF00"/>
                </a:solidFill>
                <a:latin typeface="Arial"/>
                <a:cs typeface="Arial"/>
              </a:rPr>
              <a:t> t</a:t>
            </a:r>
            <a:r>
              <a:rPr sz="1400" dirty="0">
                <a:solidFill>
                  <a:srgbClr val="FFFF00"/>
                </a:solidFill>
                <a:latin typeface="Arial"/>
                <a:cs typeface="Arial"/>
              </a:rPr>
              <a:t>empera</a:t>
            </a:r>
            <a:r>
              <a:rPr sz="1400" spc="-5" dirty="0">
                <a:solidFill>
                  <a:srgbClr val="FFFF00"/>
                </a:solidFill>
                <a:latin typeface="Arial"/>
                <a:cs typeface="Arial"/>
              </a:rPr>
              <a:t>t</a:t>
            </a:r>
            <a:r>
              <a:rPr sz="1400" dirty="0">
                <a:solidFill>
                  <a:srgbClr val="FFFF00"/>
                </a:solidFill>
                <a:latin typeface="Arial"/>
                <a:cs typeface="Arial"/>
              </a:rPr>
              <a:t>ure</a:t>
            </a:r>
            <a:endParaRPr sz="1400" dirty="0">
              <a:solidFill>
                <a:prstClr val="black"/>
              </a:solidFill>
              <a:latin typeface="Arial"/>
              <a:cs typeface="Arial"/>
            </a:endParaRPr>
          </a:p>
        </p:txBody>
      </p:sp>
      <p:sp>
        <p:nvSpPr>
          <p:cNvPr id="20" name="object 20"/>
          <p:cNvSpPr txBox="1"/>
          <p:nvPr/>
        </p:nvSpPr>
        <p:spPr>
          <a:xfrm>
            <a:off x="78739" y="2312670"/>
            <a:ext cx="2282825" cy="440690"/>
          </a:xfrm>
          <a:prstGeom prst="rect">
            <a:avLst/>
          </a:prstGeom>
        </p:spPr>
        <p:txBody>
          <a:bodyPr vert="horz" wrap="square" lIns="0" tIns="0" rIns="0" bIns="0" rtlCol="0">
            <a:spAutoFit/>
          </a:bodyPr>
          <a:lstStyle/>
          <a:p>
            <a:pPr marL="12700" fontAlgn="auto">
              <a:spcBef>
                <a:spcPts val="0"/>
              </a:spcBef>
              <a:spcAft>
                <a:spcPts val="0"/>
              </a:spcAft>
            </a:pPr>
            <a:r>
              <a:rPr sz="1400" spc="-625" dirty="0">
                <a:solidFill>
                  <a:srgbClr val="FFFF00"/>
                </a:solidFill>
                <a:latin typeface="Wingdings"/>
                <a:cs typeface="Wingdings"/>
              </a:rPr>
              <a:t></a:t>
            </a:r>
            <a:r>
              <a:rPr sz="1400" spc="35" dirty="0">
                <a:solidFill>
                  <a:srgbClr val="FFFF00"/>
                </a:solidFill>
                <a:latin typeface="Times New Roman"/>
                <a:cs typeface="Times New Roman"/>
              </a:rPr>
              <a:t> </a:t>
            </a:r>
            <a:r>
              <a:rPr sz="1400" spc="-70" dirty="0">
                <a:solidFill>
                  <a:srgbClr val="FFFF00"/>
                </a:solidFill>
                <a:latin typeface="Arial"/>
                <a:cs typeface="Arial"/>
              </a:rPr>
              <a:t>W</a:t>
            </a:r>
            <a:r>
              <a:rPr sz="1400" dirty="0">
                <a:solidFill>
                  <a:srgbClr val="FFFF00"/>
                </a:solidFill>
                <a:latin typeface="Arial"/>
                <a:cs typeface="Arial"/>
              </a:rPr>
              <a:t>aves</a:t>
            </a:r>
            <a:r>
              <a:rPr sz="1400" spc="-5" dirty="0">
                <a:solidFill>
                  <a:srgbClr val="FFFF00"/>
                </a:solidFill>
                <a:latin typeface="Arial"/>
                <a:cs typeface="Arial"/>
              </a:rPr>
              <a:t> </a:t>
            </a:r>
            <a:r>
              <a:rPr sz="1400" dirty="0">
                <a:solidFill>
                  <a:srgbClr val="FFFF00"/>
                </a:solidFill>
                <a:latin typeface="Arial"/>
                <a:cs typeface="Arial"/>
              </a:rPr>
              <a:t>heigh</a:t>
            </a:r>
            <a:r>
              <a:rPr sz="1400" spc="-5" dirty="0">
                <a:solidFill>
                  <a:srgbClr val="FFFF00"/>
                </a:solidFill>
                <a:latin typeface="Arial"/>
                <a:cs typeface="Arial"/>
              </a:rPr>
              <a:t>t </a:t>
            </a:r>
            <a:r>
              <a:rPr sz="1400" dirty="0">
                <a:solidFill>
                  <a:srgbClr val="FFFF00"/>
                </a:solidFill>
                <a:latin typeface="Arial"/>
                <a:cs typeface="Arial"/>
              </a:rPr>
              <a:t>and</a:t>
            </a:r>
            <a:r>
              <a:rPr sz="1400" spc="-5" dirty="0">
                <a:solidFill>
                  <a:srgbClr val="FFFF00"/>
                </a:solidFill>
                <a:latin typeface="Arial"/>
                <a:cs typeface="Arial"/>
              </a:rPr>
              <a:t> </a:t>
            </a:r>
            <a:r>
              <a:rPr sz="1400" dirty="0">
                <a:solidFill>
                  <a:srgbClr val="FFFF00"/>
                </a:solidFill>
                <a:latin typeface="Arial"/>
                <a:cs typeface="Arial"/>
              </a:rPr>
              <a:t>spe</a:t>
            </a:r>
            <a:r>
              <a:rPr sz="1400" spc="-10" dirty="0">
                <a:solidFill>
                  <a:srgbClr val="FFFF00"/>
                </a:solidFill>
                <a:latin typeface="Arial"/>
                <a:cs typeface="Arial"/>
              </a:rPr>
              <a:t>ct</a:t>
            </a:r>
            <a:r>
              <a:rPr sz="1400" dirty="0">
                <a:solidFill>
                  <a:srgbClr val="FFFF00"/>
                </a:solidFill>
                <a:latin typeface="Arial"/>
                <a:cs typeface="Arial"/>
              </a:rPr>
              <a:t>ra</a:t>
            </a:r>
            <a:endParaRPr sz="1400" dirty="0">
              <a:solidFill>
                <a:prstClr val="black"/>
              </a:solidFill>
              <a:latin typeface="Arial"/>
              <a:cs typeface="Arial"/>
            </a:endParaRPr>
          </a:p>
          <a:p>
            <a:pPr marL="12700" fontAlgn="auto">
              <a:spcBef>
                <a:spcPts val="20"/>
              </a:spcBef>
              <a:spcAft>
                <a:spcPts val="0"/>
              </a:spcAft>
            </a:pPr>
            <a:r>
              <a:rPr sz="1400" spc="-625" dirty="0">
                <a:solidFill>
                  <a:srgbClr val="FFFF00"/>
                </a:solidFill>
                <a:latin typeface="Wingdings"/>
                <a:cs typeface="Wingdings"/>
              </a:rPr>
              <a:t></a:t>
            </a:r>
            <a:r>
              <a:rPr sz="1400" spc="35" dirty="0">
                <a:solidFill>
                  <a:srgbClr val="FFFF00"/>
                </a:solidFill>
                <a:latin typeface="Times New Roman"/>
                <a:cs typeface="Times New Roman"/>
              </a:rPr>
              <a:t> </a:t>
            </a:r>
            <a:r>
              <a:rPr sz="1400" spc="-15" dirty="0">
                <a:solidFill>
                  <a:srgbClr val="FFFF00"/>
                </a:solidFill>
                <a:latin typeface="Arial"/>
                <a:cs typeface="Arial"/>
              </a:rPr>
              <a:t>O</a:t>
            </a:r>
            <a:r>
              <a:rPr sz="1400" dirty="0">
                <a:solidFill>
                  <a:srgbClr val="FFFF00"/>
                </a:solidFill>
                <a:latin typeface="Arial"/>
                <a:cs typeface="Arial"/>
              </a:rPr>
              <a:t>ceans</a:t>
            </a:r>
            <a:r>
              <a:rPr sz="1400" spc="-5" dirty="0">
                <a:solidFill>
                  <a:srgbClr val="FFFF00"/>
                </a:solidFill>
                <a:latin typeface="Arial"/>
                <a:cs typeface="Arial"/>
              </a:rPr>
              <a:t> t</a:t>
            </a:r>
            <a:r>
              <a:rPr sz="1400" dirty="0">
                <a:solidFill>
                  <a:srgbClr val="FFFF00"/>
                </a:solidFill>
                <a:latin typeface="Arial"/>
                <a:cs typeface="Arial"/>
              </a:rPr>
              <a:t>opography</a:t>
            </a:r>
            <a:endParaRPr sz="1400" dirty="0">
              <a:solidFill>
                <a:prstClr val="black"/>
              </a:solidFill>
              <a:latin typeface="Arial"/>
              <a:cs typeface="Arial"/>
            </a:endParaRPr>
          </a:p>
        </p:txBody>
      </p:sp>
      <p:sp>
        <p:nvSpPr>
          <p:cNvPr id="21" name="object 21"/>
          <p:cNvSpPr txBox="1"/>
          <p:nvPr/>
        </p:nvSpPr>
        <p:spPr>
          <a:xfrm rot="15300000">
            <a:off x="2047033" y="4240737"/>
            <a:ext cx="1036379" cy="241935"/>
          </a:xfrm>
          <a:prstGeom prst="rect">
            <a:avLst/>
          </a:prstGeom>
        </p:spPr>
        <p:txBody>
          <a:bodyPr vert="horz" wrap="square" lIns="0" tIns="0" rIns="0" bIns="0" rtlCol="0">
            <a:spAutoFit/>
          </a:bodyPr>
          <a:lstStyle/>
          <a:p>
            <a:pPr fontAlgn="auto">
              <a:lnSpc>
                <a:spcPts val="1905"/>
              </a:lnSpc>
              <a:spcBef>
                <a:spcPts val="0"/>
              </a:spcBef>
              <a:spcAft>
                <a:spcPts val="0"/>
              </a:spcAft>
            </a:pPr>
            <a:r>
              <a:rPr sz="1600" spc="-35" dirty="0">
                <a:solidFill>
                  <a:srgbClr val="FFFF00"/>
                </a:solidFill>
                <a:latin typeface="Arial"/>
                <a:cs typeface="Arial"/>
              </a:rPr>
              <a:t>G</a:t>
            </a:r>
            <a:r>
              <a:rPr sz="1600" spc="-20" dirty="0">
                <a:solidFill>
                  <a:srgbClr val="FFFF00"/>
                </a:solidFill>
                <a:latin typeface="Arial"/>
                <a:cs typeface="Arial"/>
              </a:rPr>
              <a:t>eo</a:t>
            </a:r>
            <a:r>
              <a:rPr sz="2400" baseline="1736" dirty="0">
                <a:solidFill>
                  <a:srgbClr val="FFFF00"/>
                </a:solidFill>
                <a:latin typeface="Arial"/>
                <a:cs typeface="Arial"/>
              </a:rPr>
              <a:t>s</a:t>
            </a:r>
            <a:r>
              <a:rPr sz="2400" spc="-30" baseline="1736" dirty="0">
                <a:solidFill>
                  <a:srgbClr val="FFFF00"/>
                </a:solidFill>
                <a:latin typeface="Arial"/>
                <a:cs typeface="Arial"/>
              </a:rPr>
              <a:t>phe</a:t>
            </a:r>
            <a:r>
              <a:rPr sz="2400" baseline="1736" dirty="0">
                <a:solidFill>
                  <a:srgbClr val="FFFF00"/>
                </a:solidFill>
                <a:latin typeface="Arial"/>
                <a:cs typeface="Arial"/>
              </a:rPr>
              <a:t>re</a:t>
            </a:r>
            <a:endParaRPr sz="2400" baseline="1736">
              <a:solidFill>
                <a:prstClr val="black"/>
              </a:solidFill>
              <a:latin typeface="Arial"/>
              <a:cs typeface="Arial"/>
            </a:endParaRPr>
          </a:p>
        </p:txBody>
      </p:sp>
      <p:sp>
        <p:nvSpPr>
          <p:cNvPr id="22" name="object 22"/>
          <p:cNvSpPr/>
          <p:nvPr/>
        </p:nvSpPr>
        <p:spPr>
          <a:xfrm>
            <a:off x="0" y="4519612"/>
            <a:ext cx="2352677" cy="738187"/>
          </a:xfrm>
          <a:custGeom>
            <a:avLst/>
            <a:gdLst/>
            <a:ahLst/>
            <a:cxnLst/>
            <a:rect l="l" t="t" r="r" b="b"/>
            <a:pathLst>
              <a:path w="2352677" h="738187">
                <a:moveTo>
                  <a:pt x="0" y="0"/>
                </a:moveTo>
                <a:lnTo>
                  <a:pt x="2352677" y="0"/>
                </a:lnTo>
                <a:lnTo>
                  <a:pt x="2352677" y="738187"/>
                </a:lnTo>
                <a:lnTo>
                  <a:pt x="0" y="738187"/>
                </a:lnTo>
                <a:lnTo>
                  <a:pt x="0" y="0"/>
                </a:lnTo>
                <a:close/>
              </a:path>
            </a:pathLst>
          </a:custGeom>
          <a:ln w="4156">
            <a:solidFill>
              <a:srgbClr val="FFFFFF"/>
            </a:solidFill>
          </a:ln>
        </p:spPr>
        <p:txBody>
          <a:bodyPr wrap="square" lIns="0" tIns="0" rIns="0" bIns="0" rtlCol="0">
            <a:spAutoFit/>
          </a:bodyPr>
          <a:lstStyle/>
          <a:p>
            <a:pPr fontAlgn="auto">
              <a:spcBef>
                <a:spcPts val="0"/>
              </a:spcBef>
              <a:spcAft>
                <a:spcPts val="0"/>
              </a:spcAft>
            </a:pPr>
            <a:endParaRPr smtClean="0">
              <a:solidFill>
                <a:prstClr val="black"/>
              </a:solidFill>
              <a:latin typeface="Calibri"/>
            </a:endParaRPr>
          </a:p>
        </p:txBody>
      </p:sp>
      <p:sp>
        <p:nvSpPr>
          <p:cNvPr id="23" name="object 23"/>
          <p:cNvSpPr txBox="1"/>
          <p:nvPr/>
        </p:nvSpPr>
        <p:spPr>
          <a:xfrm>
            <a:off x="78739" y="4565332"/>
            <a:ext cx="1326515" cy="224790"/>
          </a:xfrm>
          <a:prstGeom prst="rect">
            <a:avLst/>
          </a:prstGeom>
        </p:spPr>
        <p:txBody>
          <a:bodyPr vert="horz" wrap="square" lIns="0" tIns="0" rIns="0" bIns="0" rtlCol="0">
            <a:spAutoFit/>
          </a:bodyPr>
          <a:lstStyle/>
          <a:p>
            <a:pPr marL="12700" fontAlgn="auto">
              <a:spcBef>
                <a:spcPts val="0"/>
              </a:spcBef>
              <a:spcAft>
                <a:spcPts val="0"/>
              </a:spcAft>
            </a:pPr>
            <a:r>
              <a:rPr sz="1400" spc="-15" dirty="0">
                <a:solidFill>
                  <a:srgbClr val="FFFF00"/>
                </a:solidFill>
                <a:latin typeface="Arial"/>
                <a:cs typeface="Arial"/>
              </a:rPr>
              <a:t>SOL</a:t>
            </a:r>
            <a:r>
              <a:rPr sz="1400" spc="-5" dirty="0">
                <a:solidFill>
                  <a:srgbClr val="FFFF00"/>
                </a:solidFill>
                <a:latin typeface="Arial"/>
                <a:cs typeface="Arial"/>
              </a:rPr>
              <a:t>ID</a:t>
            </a:r>
            <a:r>
              <a:rPr sz="1400" spc="-10" dirty="0">
                <a:solidFill>
                  <a:srgbClr val="FFFF00"/>
                </a:solidFill>
                <a:latin typeface="Arial"/>
                <a:cs typeface="Arial"/>
              </a:rPr>
              <a:t>E</a:t>
            </a:r>
            <a:r>
              <a:rPr sz="1400" spc="-5" dirty="0">
                <a:solidFill>
                  <a:srgbClr val="FFFF00"/>
                </a:solidFill>
                <a:latin typeface="Arial"/>
                <a:cs typeface="Arial"/>
              </a:rPr>
              <a:t> </a:t>
            </a:r>
            <a:r>
              <a:rPr sz="1400" dirty="0">
                <a:solidFill>
                  <a:srgbClr val="FFFF00"/>
                </a:solidFill>
                <a:latin typeface="Arial"/>
                <a:cs typeface="Arial"/>
              </a:rPr>
              <a:t>EA</a:t>
            </a:r>
            <a:r>
              <a:rPr sz="1400" spc="-30" dirty="0">
                <a:solidFill>
                  <a:srgbClr val="FFFF00"/>
                </a:solidFill>
                <a:latin typeface="Arial"/>
                <a:cs typeface="Arial"/>
              </a:rPr>
              <a:t>R</a:t>
            </a:r>
            <a:r>
              <a:rPr sz="1400" spc="-10" dirty="0">
                <a:solidFill>
                  <a:srgbClr val="FFFF00"/>
                </a:solidFill>
                <a:latin typeface="Arial"/>
                <a:cs typeface="Arial"/>
              </a:rPr>
              <a:t>T</a:t>
            </a:r>
            <a:r>
              <a:rPr sz="1400" dirty="0">
                <a:solidFill>
                  <a:srgbClr val="FFFF00"/>
                </a:solidFill>
                <a:latin typeface="Arial"/>
                <a:cs typeface="Arial"/>
              </a:rPr>
              <a:t>H</a:t>
            </a:r>
            <a:endParaRPr sz="1400">
              <a:solidFill>
                <a:prstClr val="black"/>
              </a:solidFill>
              <a:latin typeface="Arial"/>
              <a:cs typeface="Arial"/>
            </a:endParaRPr>
          </a:p>
        </p:txBody>
      </p:sp>
      <p:sp>
        <p:nvSpPr>
          <p:cNvPr id="24" name="object 24"/>
          <p:cNvSpPr txBox="1"/>
          <p:nvPr/>
        </p:nvSpPr>
        <p:spPr>
          <a:xfrm>
            <a:off x="78739" y="4768532"/>
            <a:ext cx="2180590" cy="224790"/>
          </a:xfrm>
          <a:prstGeom prst="rect">
            <a:avLst/>
          </a:prstGeom>
        </p:spPr>
        <p:txBody>
          <a:bodyPr vert="horz" wrap="square" lIns="0" tIns="0" rIns="0" bIns="0" rtlCol="0">
            <a:spAutoFit/>
          </a:bodyPr>
          <a:lstStyle/>
          <a:p>
            <a:pPr marL="12700" fontAlgn="auto">
              <a:spcBef>
                <a:spcPts val="0"/>
              </a:spcBef>
              <a:spcAft>
                <a:spcPts val="0"/>
              </a:spcAft>
            </a:pPr>
            <a:r>
              <a:rPr sz="1400" spc="-625" dirty="0">
                <a:solidFill>
                  <a:srgbClr val="FFFF00"/>
                </a:solidFill>
                <a:latin typeface="Wingdings"/>
                <a:cs typeface="Wingdings"/>
              </a:rPr>
              <a:t></a:t>
            </a:r>
            <a:r>
              <a:rPr sz="1400" spc="35" dirty="0">
                <a:solidFill>
                  <a:srgbClr val="FFFF00"/>
                </a:solidFill>
                <a:latin typeface="Times New Roman"/>
                <a:cs typeface="Times New Roman"/>
              </a:rPr>
              <a:t> </a:t>
            </a:r>
            <a:r>
              <a:rPr sz="1400" dirty="0">
                <a:solidFill>
                  <a:srgbClr val="FFFF00"/>
                </a:solidFill>
                <a:latin typeface="Arial"/>
                <a:cs typeface="Arial"/>
              </a:rPr>
              <a:t>Magne</a:t>
            </a:r>
            <a:r>
              <a:rPr sz="1400" spc="-5" dirty="0">
                <a:solidFill>
                  <a:srgbClr val="FFFF00"/>
                </a:solidFill>
                <a:latin typeface="Arial"/>
                <a:cs typeface="Arial"/>
              </a:rPr>
              <a:t>t</a:t>
            </a:r>
            <a:r>
              <a:rPr sz="1400" dirty="0">
                <a:solidFill>
                  <a:srgbClr val="FFFF00"/>
                </a:solidFill>
                <a:latin typeface="Arial"/>
                <a:cs typeface="Arial"/>
              </a:rPr>
              <a:t>ic</a:t>
            </a:r>
            <a:r>
              <a:rPr sz="1400" spc="-5" dirty="0">
                <a:solidFill>
                  <a:srgbClr val="FFFF00"/>
                </a:solidFill>
                <a:latin typeface="Arial"/>
                <a:cs typeface="Arial"/>
              </a:rPr>
              <a:t> </a:t>
            </a:r>
            <a:r>
              <a:rPr sz="1400" dirty="0">
                <a:solidFill>
                  <a:srgbClr val="FFFF00"/>
                </a:solidFill>
                <a:latin typeface="Arial"/>
                <a:cs typeface="Arial"/>
              </a:rPr>
              <a:t>measuremen</a:t>
            </a:r>
            <a:r>
              <a:rPr sz="1400" spc="-5" dirty="0">
                <a:solidFill>
                  <a:srgbClr val="FFFF00"/>
                </a:solidFill>
                <a:latin typeface="Arial"/>
                <a:cs typeface="Arial"/>
              </a:rPr>
              <a:t>t</a:t>
            </a:r>
            <a:r>
              <a:rPr sz="1400" dirty="0">
                <a:solidFill>
                  <a:srgbClr val="FFFF00"/>
                </a:solidFill>
                <a:latin typeface="Arial"/>
                <a:cs typeface="Arial"/>
              </a:rPr>
              <a:t>s</a:t>
            </a:r>
            <a:endParaRPr sz="1400">
              <a:solidFill>
                <a:prstClr val="black"/>
              </a:solidFill>
              <a:latin typeface="Arial"/>
              <a:cs typeface="Arial"/>
            </a:endParaRPr>
          </a:p>
        </p:txBody>
      </p:sp>
      <p:sp>
        <p:nvSpPr>
          <p:cNvPr id="25" name="object 25"/>
          <p:cNvSpPr txBox="1"/>
          <p:nvPr/>
        </p:nvSpPr>
        <p:spPr>
          <a:xfrm>
            <a:off x="78739" y="4984432"/>
            <a:ext cx="2021839" cy="224790"/>
          </a:xfrm>
          <a:prstGeom prst="rect">
            <a:avLst/>
          </a:prstGeom>
        </p:spPr>
        <p:txBody>
          <a:bodyPr vert="horz" wrap="square" lIns="0" tIns="0" rIns="0" bIns="0" rtlCol="0">
            <a:spAutoFit/>
          </a:bodyPr>
          <a:lstStyle/>
          <a:p>
            <a:pPr marL="12700" fontAlgn="auto">
              <a:spcBef>
                <a:spcPts val="0"/>
              </a:spcBef>
              <a:spcAft>
                <a:spcPts val="0"/>
              </a:spcAft>
            </a:pPr>
            <a:r>
              <a:rPr sz="1400" spc="-625" dirty="0">
                <a:solidFill>
                  <a:srgbClr val="FFFF00"/>
                </a:solidFill>
                <a:latin typeface="Wingdings"/>
                <a:cs typeface="Wingdings"/>
              </a:rPr>
              <a:t></a:t>
            </a:r>
            <a:r>
              <a:rPr sz="1400" spc="35" dirty="0">
                <a:solidFill>
                  <a:srgbClr val="FFFF00"/>
                </a:solidFill>
                <a:latin typeface="Times New Roman"/>
                <a:cs typeface="Times New Roman"/>
              </a:rPr>
              <a:t> </a:t>
            </a:r>
            <a:r>
              <a:rPr sz="1400" spc="-15" dirty="0">
                <a:solidFill>
                  <a:srgbClr val="FFFF00"/>
                </a:solidFill>
                <a:latin typeface="Arial"/>
                <a:cs typeface="Arial"/>
              </a:rPr>
              <a:t>G</a:t>
            </a:r>
            <a:r>
              <a:rPr sz="1400" dirty="0">
                <a:solidFill>
                  <a:srgbClr val="FFFF00"/>
                </a:solidFill>
                <a:latin typeface="Arial"/>
                <a:cs typeface="Arial"/>
              </a:rPr>
              <a:t>ravi</a:t>
            </a:r>
            <a:r>
              <a:rPr sz="1400" spc="-5" dirty="0">
                <a:solidFill>
                  <a:srgbClr val="FFFF00"/>
                </a:solidFill>
                <a:latin typeface="Arial"/>
                <a:cs typeface="Arial"/>
              </a:rPr>
              <a:t>t</a:t>
            </a:r>
            <a:r>
              <a:rPr sz="1400" dirty="0">
                <a:solidFill>
                  <a:srgbClr val="FFFF00"/>
                </a:solidFill>
                <a:latin typeface="Arial"/>
                <a:cs typeface="Arial"/>
              </a:rPr>
              <a:t>y</a:t>
            </a:r>
            <a:r>
              <a:rPr sz="1400" spc="-5" dirty="0">
                <a:solidFill>
                  <a:srgbClr val="FFFF00"/>
                </a:solidFill>
                <a:latin typeface="Arial"/>
                <a:cs typeface="Arial"/>
              </a:rPr>
              <a:t> </a:t>
            </a:r>
            <a:r>
              <a:rPr sz="1400" dirty="0">
                <a:solidFill>
                  <a:srgbClr val="FFFF00"/>
                </a:solidFill>
                <a:latin typeface="Arial"/>
                <a:cs typeface="Arial"/>
              </a:rPr>
              <a:t>measuremen</a:t>
            </a:r>
            <a:r>
              <a:rPr sz="1400" spc="-5" dirty="0">
                <a:solidFill>
                  <a:srgbClr val="FFFF00"/>
                </a:solidFill>
                <a:latin typeface="Arial"/>
                <a:cs typeface="Arial"/>
              </a:rPr>
              <a:t>t</a:t>
            </a:r>
            <a:r>
              <a:rPr sz="1400" dirty="0">
                <a:solidFill>
                  <a:srgbClr val="FFFF00"/>
                </a:solidFill>
                <a:latin typeface="Arial"/>
                <a:cs typeface="Arial"/>
              </a:rPr>
              <a:t>s</a:t>
            </a:r>
            <a:endParaRPr sz="1400">
              <a:solidFill>
                <a:prstClr val="black"/>
              </a:solidFill>
              <a:latin typeface="Arial"/>
              <a:cs typeface="Arial"/>
            </a:endParaRPr>
          </a:p>
        </p:txBody>
      </p:sp>
      <p:sp>
        <p:nvSpPr>
          <p:cNvPr id="26" name="object 26"/>
          <p:cNvSpPr/>
          <p:nvPr/>
        </p:nvSpPr>
        <p:spPr>
          <a:xfrm>
            <a:off x="4339764" y="2403002"/>
            <a:ext cx="913006" cy="721360"/>
          </a:xfrm>
          <a:custGeom>
            <a:avLst/>
            <a:gdLst/>
            <a:ahLst/>
            <a:cxnLst/>
            <a:rect l="l" t="t" r="r" b="b"/>
            <a:pathLst>
              <a:path w="913006" h="721360">
                <a:moveTo>
                  <a:pt x="866520" y="613410"/>
                </a:moveTo>
                <a:lnTo>
                  <a:pt x="821442" y="638810"/>
                </a:lnTo>
                <a:lnTo>
                  <a:pt x="809277" y="671830"/>
                </a:lnTo>
                <a:lnTo>
                  <a:pt x="810316" y="685800"/>
                </a:lnTo>
                <a:lnTo>
                  <a:pt x="815236" y="695960"/>
                </a:lnTo>
                <a:lnTo>
                  <a:pt x="824036" y="706120"/>
                </a:lnTo>
                <a:lnTo>
                  <a:pt x="837627" y="716280"/>
                </a:lnTo>
                <a:lnTo>
                  <a:pt x="849172" y="721360"/>
                </a:lnTo>
                <a:lnTo>
                  <a:pt x="862877" y="721360"/>
                </a:lnTo>
                <a:lnTo>
                  <a:pt x="874987" y="718820"/>
                </a:lnTo>
                <a:lnTo>
                  <a:pt x="886524" y="712470"/>
                </a:lnTo>
                <a:lnTo>
                  <a:pt x="880481" y="706120"/>
                </a:lnTo>
                <a:lnTo>
                  <a:pt x="860252" y="706120"/>
                </a:lnTo>
                <a:lnTo>
                  <a:pt x="848705" y="704850"/>
                </a:lnTo>
                <a:lnTo>
                  <a:pt x="843208" y="703580"/>
                </a:lnTo>
                <a:lnTo>
                  <a:pt x="836998" y="698500"/>
                </a:lnTo>
                <a:lnTo>
                  <a:pt x="829415" y="689610"/>
                </a:lnTo>
                <a:lnTo>
                  <a:pt x="825784" y="675639"/>
                </a:lnTo>
                <a:lnTo>
                  <a:pt x="827819" y="664210"/>
                </a:lnTo>
                <a:lnTo>
                  <a:pt x="834146" y="651510"/>
                </a:lnTo>
                <a:lnTo>
                  <a:pt x="857658" y="651510"/>
                </a:lnTo>
                <a:lnTo>
                  <a:pt x="843770" y="641350"/>
                </a:lnTo>
                <a:lnTo>
                  <a:pt x="849786" y="633730"/>
                </a:lnTo>
                <a:lnTo>
                  <a:pt x="856675" y="629920"/>
                </a:lnTo>
                <a:lnTo>
                  <a:pt x="872197" y="627380"/>
                </a:lnTo>
                <a:lnTo>
                  <a:pt x="898262" y="627380"/>
                </a:lnTo>
                <a:lnTo>
                  <a:pt x="889178" y="619760"/>
                </a:lnTo>
                <a:lnTo>
                  <a:pt x="878572" y="614680"/>
                </a:lnTo>
                <a:lnTo>
                  <a:pt x="866520" y="613410"/>
                </a:lnTo>
                <a:close/>
              </a:path>
              <a:path w="913006" h="721360">
                <a:moveTo>
                  <a:pt x="873229" y="698500"/>
                </a:moveTo>
                <a:lnTo>
                  <a:pt x="866501" y="703580"/>
                </a:lnTo>
                <a:lnTo>
                  <a:pt x="860252" y="706120"/>
                </a:lnTo>
                <a:lnTo>
                  <a:pt x="880481" y="706120"/>
                </a:lnTo>
                <a:lnTo>
                  <a:pt x="873229" y="698500"/>
                </a:lnTo>
                <a:close/>
              </a:path>
              <a:path w="913006" h="721360">
                <a:moveTo>
                  <a:pt x="857658" y="651510"/>
                </a:moveTo>
                <a:lnTo>
                  <a:pt x="834146" y="651510"/>
                </a:lnTo>
                <a:lnTo>
                  <a:pt x="896834" y="698500"/>
                </a:lnTo>
                <a:lnTo>
                  <a:pt x="899143" y="695960"/>
                </a:lnTo>
                <a:lnTo>
                  <a:pt x="905516" y="687070"/>
                </a:lnTo>
                <a:lnTo>
                  <a:pt x="910568" y="675639"/>
                </a:lnTo>
                <a:lnTo>
                  <a:pt x="890644" y="675639"/>
                </a:lnTo>
                <a:lnTo>
                  <a:pt x="857658" y="651510"/>
                </a:lnTo>
                <a:close/>
              </a:path>
              <a:path w="913006" h="721360">
                <a:moveTo>
                  <a:pt x="898262" y="627380"/>
                </a:moveTo>
                <a:lnTo>
                  <a:pt x="872197" y="627380"/>
                </a:lnTo>
                <a:lnTo>
                  <a:pt x="879346" y="629920"/>
                </a:lnTo>
                <a:lnTo>
                  <a:pt x="893100" y="640080"/>
                </a:lnTo>
                <a:lnTo>
                  <a:pt x="896903" y="647700"/>
                </a:lnTo>
                <a:lnTo>
                  <a:pt x="897288" y="656589"/>
                </a:lnTo>
                <a:lnTo>
                  <a:pt x="897569" y="661670"/>
                </a:lnTo>
                <a:lnTo>
                  <a:pt x="895355" y="668020"/>
                </a:lnTo>
                <a:lnTo>
                  <a:pt x="890644" y="675639"/>
                </a:lnTo>
                <a:lnTo>
                  <a:pt x="910568" y="675639"/>
                </a:lnTo>
                <a:lnTo>
                  <a:pt x="913006" y="664210"/>
                </a:lnTo>
                <a:lnTo>
                  <a:pt x="912750" y="650239"/>
                </a:lnTo>
                <a:lnTo>
                  <a:pt x="908874" y="640080"/>
                </a:lnTo>
                <a:lnTo>
                  <a:pt x="901291" y="629920"/>
                </a:lnTo>
                <a:lnTo>
                  <a:pt x="898262" y="627380"/>
                </a:lnTo>
                <a:close/>
              </a:path>
              <a:path w="913006" h="721360">
                <a:moveTo>
                  <a:pt x="804595" y="557530"/>
                </a:moveTo>
                <a:lnTo>
                  <a:pt x="741067" y="641350"/>
                </a:lnTo>
                <a:lnTo>
                  <a:pt x="755341" y="652780"/>
                </a:lnTo>
                <a:lnTo>
                  <a:pt x="793074" y="603250"/>
                </a:lnTo>
                <a:lnTo>
                  <a:pt x="798043" y="598170"/>
                </a:lnTo>
                <a:lnTo>
                  <a:pt x="807008" y="591820"/>
                </a:lnTo>
                <a:lnTo>
                  <a:pt x="810728" y="590550"/>
                </a:lnTo>
                <a:lnTo>
                  <a:pt x="846656" y="590550"/>
                </a:lnTo>
                <a:lnTo>
                  <a:pt x="845574" y="588010"/>
                </a:lnTo>
                <a:lnTo>
                  <a:pt x="841815" y="582930"/>
                </a:lnTo>
                <a:lnTo>
                  <a:pt x="838557" y="580389"/>
                </a:lnTo>
                <a:lnTo>
                  <a:pt x="807678" y="580389"/>
                </a:lnTo>
                <a:lnTo>
                  <a:pt x="817408" y="567689"/>
                </a:lnTo>
                <a:lnTo>
                  <a:pt x="804595" y="557530"/>
                </a:lnTo>
                <a:close/>
              </a:path>
              <a:path w="913006" h="721360">
                <a:moveTo>
                  <a:pt x="722302" y="504189"/>
                </a:moveTo>
                <a:lnTo>
                  <a:pt x="677223" y="529589"/>
                </a:lnTo>
                <a:lnTo>
                  <a:pt x="665059" y="562610"/>
                </a:lnTo>
                <a:lnTo>
                  <a:pt x="666097" y="576580"/>
                </a:lnTo>
                <a:lnTo>
                  <a:pt x="693410" y="608330"/>
                </a:lnTo>
                <a:lnTo>
                  <a:pt x="718659" y="613410"/>
                </a:lnTo>
                <a:lnTo>
                  <a:pt x="730769" y="609600"/>
                </a:lnTo>
                <a:lnTo>
                  <a:pt x="742307" y="603250"/>
                </a:lnTo>
                <a:lnTo>
                  <a:pt x="735658" y="596900"/>
                </a:lnTo>
                <a:lnTo>
                  <a:pt x="704486" y="596900"/>
                </a:lnTo>
                <a:lnTo>
                  <a:pt x="698990" y="594360"/>
                </a:lnTo>
                <a:lnTo>
                  <a:pt x="692780" y="589280"/>
                </a:lnTo>
                <a:lnTo>
                  <a:pt x="685197" y="580389"/>
                </a:lnTo>
                <a:lnTo>
                  <a:pt x="681566" y="566420"/>
                </a:lnTo>
                <a:lnTo>
                  <a:pt x="683601" y="554989"/>
                </a:lnTo>
                <a:lnTo>
                  <a:pt x="689927" y="543560"/>
                </a:lnTo>
                <a:lnTo>
                  <a:pt x="714618" y="543560"/>
                </a:lnTo>
                <a:lnTo>
                  <a:pt x="699551" y="532130"/>
                </a:lnTo>
                <a:lnTo>
                  <a:pt x="705568" y="524510"/>
                </a:lnTo>
                <a:lnTo>
                  <a:pt x="712457" y="520700"/>
                </a:lnTo>
                <a:lnTo>
                  <a:pt x="727979" y="519430"/>
                </a:lnTo>
                <a:lnTo>
                  <a:pt x="755558" y="519430"/>
                </a:lnTo>
                <a:lnTo>
                  <a:pt x="744959" y="510539"/>
                </a:lnTo>
                <a:lnTo>
                  <a:pt x="734354" y="505460"/>
                </a:lnTo>
                <a:lnTo>
                  <a:pt x="722302" y="504189"/>
                </a:lnTo>
                <a:close/>
              </a:path>
              <a:path w="913006" h="721360">
                <a:moveTo>
                  <a:pt x="846656" y="590550"/>
                </a:moveTo>
                <a:lnTo>
                  <a:pt x="818485" y="590550"/>
                </a:lnTo>
                <a:lnTo>
                  <a:pt x="821971" y="591820"/>
                </a:lnTo>
                <a:lnTo>
                  <a:pt x="828527" y="595630"/>
                </a:lnTo>
                <a:lnTo>
                  <a:pt x="831253" y="599439"/>
                </a:lnTo>
                <a:lnTo>
                  <a:pt x="833245" y="604520"/>
                </a:lnTo>
                <a:lnTo>
                  <a:pt x="848279" y="594360"/>
                </a:lnTo>
                <a:lnTo>
                  <a:pt x="846656" y="590550"/>
                </a:lnTo>
                <a:close/>
              </a:path>
              <a:path w="913006" h="721360">
                <a:moveTo>
                  <a:pt x="729010" y="590550"/>
                </a:moveTo>
                <a:lnTo>
                  <a:pt x="722283" y="594360"/>
                </a:lnTo>
                <a:lnTo>
                  <a:pt x="716033" y="596900"/>
                </a:lnTo>
                <a:lnTo>
                  <a:pt x="735658" y="596900"/>
                </a:lnTo>
                <a:lnTo>
                  <a:pt x="729010" y="590550"/>
                </a:lnTo>
                <a:close/>
              </a:path>
              <a:path w="913006" h="721360">
                <a:moveTo>
                  <a:pt x="714618" y="543560"/>
                </a:moveTo>
                <a:lnTo>
                  <a:pt x="689927" y="543560"/>
                </a:lnTo>
                <a:lnTo>
                  <a:pt x="752617" y="590550"/>
                </a:lnTo>
                <a:lnTo>
                  <a:pt x="754924" y="588010"/>
                </a:lnTo>
                <a:lnTo>
                  <a:pt x="761298" y="577850"/>
                </a:lnTo>
                <a:lnTo>
                  <a:pt x="765788" y="567689"/>
                </a:lnTo>
                <a:lnTo>
                  <a:pt x="746427" y="567689"/>
                </a:lnTo>
                <a:lnTo>
                  <a:pt x="714618" y="543560"/>
                </a:lnTo>
                <a:close/>
              </a:path>
              <a:path w="913006" h="721360">
                <a:moveTo>
                  <a:pt x="829898" y="575310"/>
                </a:moveTo>
                <a:lnTo>
                  <a:pt x="821470" y="575310"/>
                </a:lnTo>
                <a:lnTo>
                  <a:pt x="815468" y="576580"/>
                </a:lnTo>
                <a:lnTo>
                  <a:pt x="807678" y="580389"/>
                </a:lnTo>
                <a:lnTo>
                  <a:pt x="838557" y="580389"/>
                </a:lnTo>
                <a:lnTo>
                  <a:pt x="833671" y="576580"/>
                </a:lnTo>
                <a:lnTo>
                  <a:pt x="829898" y="575310"/>
                </a:lnTo>
                <a:close/>
              </a:path>
              <a:path w="913006" h="721360">
                <a:moveTo>
                  <a:pt x="755558" y="519430"/>
                </a:moveTo>
                <a:lnTo>
                  <a:pt x="727979" y="519430"/>
                </a:lnTo>
                <a:lnTo>
                  <a:pt x="735128" y="520700"/>
                </a:lnTo>
                <a:lnTo>
                  <a:pt x="748883" y="530860"/>
                </a:lnTo>
                <a:lnTo>
                  <a:pt x="752684" y="538480"/>
                </a:lnTo>
                <a:lnTo>
                  <a:pt x="753069" y="547370"/>
                </a:lnTo>
                <a:lnTo>
                  <a:pt x="753351" y="552450"/>
                </a:lnTo>
                <a:lnTo>
                  <a:pt x="751137" y="560070"/>
                </a:lnTo>
                <a:lnTo>
                  <a:pt x="746427" y="567689"/>
                </a:lnTo>
                <a:lnTo>
                  <a:pt x="765788" y="567689"/>
                </a:lnTo>
                <a:lnTo>
                  <a:pt x="766349" y="566420"/>
                </a:lnTo>
                <a:lnTo>
                  <a:pt x="768787" y="554989"/>
                </a:lnTo>
                <a:lnTo>
                  <a:pt x="768532" y="541020"/>
                </a:lnTo>
                <a:lnTo>
                  <a:pt x="764655" y="530860"/>
                </a:lnTo>
                <a:lnTo>
                  <a:pt x="757072" y="520700"/>
                </a:lnTo>
                <a:lnTo>
                  <a:pt x="755558" y="519430"/>
                </a:lnTo>
                <a:close/>
              </a:path>
              <a:path w="913006" h="721360">
                <a:moveTo>
                  <a:pt x="668055" y="453389"/>
                </a:moveTo>
                <a:lnTo>
                  <a:pt x="633101" y="453389"/>
                </a:lnTo>
                <a:lnTo>
                  <a:pt x="643802" y="454660"/>
                </a:lnTo>
                <a:lnTo>
                  <a:pt x="648575" y="455930"/>
                </a:lnTo>
                <a:lnTo>
                  <a:pt x="658387" y="463550"/>
                </a:lnTo>
                <a:lnTo>
                  <a:pt x="661504" y="468630"/>
                </a:lnTo>
                <a:lnTo>
                  <a:pt x="662748" y="480060"/>
                </a:lnTo>
                <a:lnTo>
                  <a:pt x="660373" y="486410"/>
                </a:lnTo>
                <a:lnTo>
                  <a:pt x="614829" y="546100"/>
                </a:lnTo>
                <a:lnTo>
                  <a:pt x="629103" y="557530"/>
                </a:lnTo>
                <a:lnTo>
                  <a:pt x="675518" y="495300"/>
                </a:lnTo>
                <a:lnTo>
                  <a:pt x="679272" y="488950"/>
                </a:lnTo>
                <a:lnTo>
                  <a:pt x="681861" y="477520"/>
                </a:lnTo>
                <a:lnTo>
                  <a:pt x="681147" y="471170"/>
                </a:lnTo>
                <a:lnTo>
                  <a:pt x="676682" y="462280"/>
                </a:lnTo>
                <a:lnTo>
                  <a:pt x="669819" y="454660"/>
                </a:lnTo>
                <a:lnTo>
                  <a:pt x="668055" y="453389"/>
                </a:lnTo>
                <a:close/>
              </a:path>
              <a:path w="913006" h="721360">
                <a:moveTo>
                  <a:pt x="648459" y="389889"/>
                </a:moveTo>
                <a:lnTo>
                  <a:pt x="560819" y="505460"/>
                </a:lnTo>
                <a:lnTo>
                  <a:pt x="575091" y="516889"/>
                </a:lnTo>
                <a:lnTo>
                  <a:pt x="614743" y="463550"/>
                </a:lnTo>
                <a:lnTo>
                  <a:pt x="619431" y="459739"/>
                </a:lnTo>
                <a:lnTo>
                  <a:pt x="628227" y="454660"/>
                </a:lnTo>
                <a:lnTo>
                  <a:pt x="633101" y="453389"/>
                </a:lnTo>
                <a:lnTo>
                  <a:pt x="668055" y="453389"/>
                </a:lnTo>
                <a:lnTo>
                  <a:pt x="655705" y="444500"/>
                </a:lnTo>
                <a:lnTo>
                  <a:pt x="647830" y="441960"/>
                </a:lnTo>
                <a:lnTo>
                  <a:pt x="631203" y="441960"/>
                </a:lnTo>
                <a:lnTo>
                  <a:pt x="662732" y="400050"/>
                </a:lnTo>
                <a:lnTo>
                  <a:pt x="648459" y="389889"/>
                </a:lnTo>
                <a:close/>
              </a:path>
              <a:path w="913006" h="721360">
                <a:moveTo>
                  <a:pt x="534140" y="353060"/>
                </a:moveTo>
                <a:lnTo>
                  <a:pt x="446253" y="469900"/>
                </a:lnTo>
                <a:lnTo>
                  <a:pt x="460527" y="481330"/>
                </a:lnTo>
                <a:lnTo>
                  <a:pt x="491520" y="439420"/>
                </a:lnTo>
                <a:lnTo>
                  <a:pt x="505301" y="439420"/>
                </a:lnTo>
                <a:lnTo>
                  <a:pt x="520156" y="400050"/>
                </a:lnTo>
                <a:lnTo>
                  <a:pt x="549528" y="384810"/>
                </a:lnTo>
                <a:lnTo>
                  <a:pt x="578443" y="384810"/>
                </a:lnTo>
                <a:lnTo>
                  <a:pt x="567358" y="375920"/>
                </a:lnTo>
                <a:lnTo>
                  <a:pt x="564618" y="374650"/>
                </a:lnTo>
                <a:lnTo>
                  <a:pt x="538763" y="374650"/>
                </a:lnTo>
                <a:lnTo>
                  <a:pt x="547115" y="363220"/>
                </a:lnTo>
                <a:lnTo>
                  <a:pt x="534140" y="353060"/>
                </a:lnTo>
                <a:close/>
              </a:path>
              <a:path w="913006" h="721360">
                <a:moveTo>
                  <a:pt x="505301" y="439420"/>
                </a:moveTo>
                <a:lnTo>
                  <a:pt x="491520" y="439420"/>
                </a:lnTo>
                <a:lnTo>
                  <a:pt x="491643" y="444500"/>
                </a:lnTo>
                <a:lnTo>
                  <a:pt x="518893" y="473710"/>
                </a:lnTo>
                <a:lnTo>
                  <a:pt x="534044" y="476250"/>
                </a:lnTo>
                <a:lnTo>
                  <a:pt x="545154" y="473710"/>
                </a:lnTo>
                <a:lnTo>
                  <a:pt x="559101" y="466089"/>
                </a:lnTo>
                <a:lnTo>
                  <a:pt x="565221" y="461010"/>
                </a:lnTo>
                <a:lnTo>
                  <a:pt x="527232" y="461010"/>
                </a:lnTo>
                <a:lnTo>
                  <a:pt x="519804" y="459739"/>
                </a:lnTo>
                <a:lnTo>
                  <a:pt x="512645" y="453389"/>
                </a:lnTo>
                <a:lnTo>
                  <a:pt x="506120" y="444500"/>
                </a:lnTo>
                <a:lnTo>
                  <a:pt x="505301" y="439420"/>
                </a:lnTo>
                <a:close/>
              </a:path>
              <a:path w="913006" h="721360">
                <a:moveTo>
                  <a:pt x="578443" y="384810"/>
                </a:moveTo>
                <a:lnTo>
                  <a:pt x="549528" y="384810"/>
                </a:lnTo>
                <a:lnTo>
                  <a:pt x="557023" y="386080"/>
                </a:lnTo>
                <a:lnTo>
                  <a:pt x="569186" y="394970"/>
                </a:lnTo>
                <a:lnTo>
                  <a:pt x="572430" y="401320"/>
                </a:lnTo>
                <a:lnTo>
                  <a:pt x="572837" y="411480"/>
                </a:lnTo>
                <a:lnTo>
                  <a:pt x="571326" y="420370"/>
                </a:lnTo>
                <a:lnTo>
                  <a:pt x="545836" y="454660"/>
                </a:lnTo>
                <a:lnTo>
                  <a:pt x="527232" y="461010"/>
                </a:lnTo>
                <a:lnTo>
                  <a:pt x="565221" y="461010"/>
                </a:lnTo>
                <a:lnTo>
                  <a:pt x="588355" y="424180"/>
                </a:lnTo>
                <a:lnTo>
                  <a:pt x="589863" y="411480"/>
                </a:lnTo>
                <a:lnTo>
                  <a:pt x="587673" y="400050"/>
                </a:lnTo>
                <a:lnTo>
                  <a:pt x="584968" y="392430"/>
                </a:lnTo>
                <a:lnTo>
                  <a:pt x="580026" y="386080"/>
                </a:lnTo>
                <a:lnTo>
                  <a:pt x="578443" y="384810"/>
                </a:lnTo>
                <a:close/>
              </a:path>
              <a:path w="913006" h="721360">
                <a:moveTo>
                  <a:pt x="643892" y="440689"/>
                </a:moveTo>
                <a:lnTo>
                  <a:pt x="631203" y="441960"/>
                </a:lnTo>
                <a:lnTo>
                  <a:pt x="647830" y="441960"/>
                </a:lnTo>
                <a:lnTo>
                  <a:pt x="643892" y="440689"/>
                </a:lnTo>
                <a:close/>
              </a:path>
              <a:path w="913006" h="721360">
                <a:moveTo>
                  <a:pt x="402810" y="346710"/>
                </a:moveTo>
                <a:lnTo>
                  <a:pt x="399323" y="355600"/>
                </a:lnTo>
                <a:lnTo>
                  <a:pt x="398105" y="367030"/>
                </a:lnTo>
                <a:lnTo>
                  <a:pt x="400718" y="381000"/>
                </a:lnTo>
                <a:lnTo>
                  <a:pt x="431863" y="408939"/>
                </a:lnTo>
                <a:lnTo>
                  <a:pt x="445783" y="412750"/>
                </a:lnTo>
                <a:lnTo>
                  <a:pt x="452231" y="412750"/>
                </a:lnTo>
                <a:lnTo>
                  <a:pt x="464102" y="408939"/>
                </a:lnTo>
                <a:lnTo>
                  <a:pt x="468859" y="405130"/>
                </a:lnTo>
                <a:lnTo>
                  <a:pt x="475191" y="396239"/>
                </a:lnTo>
                <a:lnTo>
                  <a:pt x="439680" y="396239"/>
                </a:lnTo>
                <a:lnTo>
                  <a:pt x="433805" y="394970"/>
                </a:lnTo>
                <a:lnTo>
                  <a:pt x="420734" y="384810"/>
                </a:lnTo>
                <a:lnTo>
                  <a:pt x="416805" y="379730"/>
                </a:lnTo>
                <a:lnTo>
                  <a:pt x="414101" y="368300"/>
                </a:lnTo>
                <a:lnTo>
                  <a:pt x="415161" y="361950"/>
                </a:lnTo>
                <a:lnTo>
                  <a:pt x="418635" y="355600"/>
                </a:lnTo>
                <a:lnTo>
                  <a:pt x="402810" y="346710"/>
                </a:lnTo>
                <a:close/>
              </a:path>
              <a:path w="913006" h="721360">
                <a:moveTo>
                  <a:pt x="459751" y="300989"/>
                </a:moveTo>
                <a:lnTo>
                  <a:pt x="451759" y="300989"/>
                </a:lnTo>
                <a:lnTo>
                  <a:pt x="447427" y="302260"/>
                </a:lnTo>
                <a:lnTo>
                  <a:pt x="427042" y="331470"/>
                </a:lnTo>
                <a:lnTo>
                  <a:pt x="428095" y="336550"/>
                </a:lnTo>
                <a:lnTo>
                  <a:pt x="431627" y="342900"/>
                </a:lnTo>
                <a:lnTo>
                  <a:pt x="437679" y="351789"/>
                </a:lnTo>
                <a:lnTo>
                  <a:pt x="447219" y="364489"/>
                </a:lnTo>
                <a:lnTo>
                  <a:pt x="453486" y="372110"/>
                </a:lnTo>
                <a:lnTo>
                  <a:pt x="457136" y="377189"/>
                </a:lnTo>
                <a:lnTo>
                  <a:pt x="458170" y="379730"/>
                </a:lnTo>
                <a:lnTo>
                  <a:pt x="459625" y="383539"/>
                </a:lnTo>
                <a:lnTo>
                  <a:pt x="459138" y="387350"/>
                </a:lnTo>
                <a:lnTo>
                  <a:pt x="454000" y="394970"/>
                </a:lnTo>
                <a:lnTo>
                  <a:pt x="450053" y="396239"/>
                </a:lnTo>
                <a:lnTo>
                  <a:pt x="475191" y="396239"/>
                </a:lnTo>
                <a:lnTo>
                  <a:pt x="476096" y="394970"/>
                </a:lnTo>
                <a:lnTo>
                  <a:pt x="478017" y="391160"/>
                </a:lnTo>
                <a:lnTo>
                  <a:pt x="478387" y="381000"/>
                </a:lnTo>
                <a:lnTo>
                  <a:pt x="477125" y="375920"/>
                </a:lnTo>
                <a:lnTo>
                  <a:pt x="473685" y="369570"/>
                </a:lnTo>
                <a:lnTo>
                  <a:pt x="467670" y="360680"/>
                </a:lnTo>
                <a:lnTo>
                  <a:pt x="458298" y="347980"/>
                </a:lnTo>
                <a:lnTo>
                  <a:pt x="452781" y="341630"/>
                </a:lnTo>
                <a:lnTo>
                  <a:pt x="449512" y="336550"/>
                </a:lnTo>
                <a:lnTo>
                  <a:pt x="448489" y="335280"/>
                </a:lnTo>
                <a:lnTo>
                  <a:pt x="446770" y="332739"/>
                </a:lnTo>
                <a:lnTo>
                  <a:pt x="445909" y="330200"/>
                </a:lnTo>
                <a:lnTo>
                  <a:pt x="445863" y="325120"/>
                </a:lnTo>
                <a:lnTo>
                  <a:pt x="446539" y="322580"/>
                </a:lnTo>
                <a:lnTo>
                  <a:pt x="450123" y="318770"/>
                </a:lnTo>
                <a:lnTo>
                  <a:pt x="453430" y="316230"/>
                </a:lnTo>
                <a:lnTo>
                  <a:pt x="488664" y="316230"/>
                </a:lnTo>
                <a:lnTo>
                  <a:pt x="477695" y="308610"/>
                </a:lnTo>
                <a:lnTo>
                  <a:pt x="473168" y="306070"/>
                </a:lnTo>
                <a:lnTo>
                  <a:pt x="463814" y="302260"/>
                </a:lnTo>
                <a:lnTo>
                  <a:pt x="459751" y="300989"/>
                </a:lnTo>
                <a:close/>
              </a:path>
              <a:path w="913006" h="721360">
                <a:moveTo>
                  <a:pt x="550941" y="372110"/>
                </a:moveTo>
                <a:lnTo>
                  <a:pt x="545058" y="372110"/>
                </a:lnTo>
                <a:lnTo>
                  <a:pt x="538763" y="374650"/>
                </a:lnTo>
                <a:lnTo>
                  <a:pt x="564618" y="374650"/>
                </a:lnTo>
                <a:lnTo>
                  <a:pt x="561878" y="373380"/>
                </a:lnTo>
                <a:lnTo>
                  <a:pt x="550941" y="372110"/>
                </a:lnTo>
                <a:close/>
              </a:path>
              <a:path w="913006" h="721360">
                <a:moveTo>
                  <a:pt x="488664" y="316230"/>
                </a:moveTo>
                <a:lnTo>
                  <a:pt x="462278" y="316230"/>
                </a:lnTo>
                <a:lnTo>
                  <a:pt x="467756" y="318770"/>
                </a:lnTo>
                <a:lnTo>
                  <a:pt x="479816" y="327660"/>
                </a:lnTo>
                <a:lnTo>
                  <a:pt x="483167" y="332739"/>
                </a:lnTo>
                <a:lnTo>
                  <a:pt x="485513" y="341630"/>
                </a:lnTo>
                <a:lnTo>
                  <a:pt x="484761" y="346710"/>
                </a:lnTo>
                <a:lnTo>
                  <a:pt x="482085" y="351789"/>
                </a:lnTo>
                <a:lnTo>
                  <a:pt x="497503" y="360680"/>
                </a:lnTo>
                <a:lnTo>
                  <a:pt x="500725" y="354330"/>
                </a:lnTo>
                <a:lnTo>
                  <a:pt x="502377" y="347980"/>
                </a:lnTo>
                <a:lnTo>
                  <a:pt x="502549" y="339089"/>
                </a:lnTo>
                <a:lnTo>
                  <a:pt x="500819" y="332739"/>
                </a:lnTo>
                <a:lnTo>
                  <a:pt x="493731" y="321310"/>
                </a:lnTo>
                <a:lnTo>
                  <a:pt x="488664" y="316230"/>
                </a:lnTo>
                <a:close/>
              </a:path>
              <a:path w="913006" h="721360">
                <a:moveTo>
                  <a:pt x="372534" y="238760"/>
                </a:moveTo>
                <a:lnTo>
                  <a:pt x="357347" y="238760"/>
                </a:lnTo>
                <a:lnTo>
                  <a:pt x="346222" y="243839"/>
                </a:lnTo>
                <a:lnTo>
                  <a:pt x="314907" y="281939"/>
                </a:lnTo>
                <a:lnTo>
                  <a:pt x="312273" y="293370"/>
                </a:lnTo>
                <a:lnTo>
                  <a:pt x="312473" y="306070"/>
                </a:lnTo>
                <a:lnTo>
                  <a:pt x="334426" y="337820"/>
                </a:lnTo>
                <a:lnTo>
                  <a:pt x="358480" y="346710"/>
                </a:lnTo>
                <a:lnTo>
                  <a:pt x="370456" y="345439"/>
                </a:lnTo>
                <a:lnTo>
                  <a:pt x="383075" y="341630"/>
                </a:lnTo>
                <a:lnTo>
                  <a:pt x="390736" y="336550"/>
                </a:lnTo>
                <a:lnTo>
                  <a:pt x="397025" y="330200"/>
                </a:lnTo>
                <a:lnTo>
                  <a:pt x="361549" y="330200"/>
                </a:lnTo>
                <a:lnTo>
                  <a:pt x="350243" y="328930"/>
                </a:lnTo>
                <a:lnTo>
                  <a:pt x="338109" y="322580"/>
                </a:lnTo>
                <a:lnTo>
                  <a:pt x="331846" y="312420"/>
                </a:lnTo>
                <a:lnTo>
                  <a:pt x="329282" y="297180"/>
                </a:lnTo>
                <a:lnTo>
                  <a:pt x="332711" y="285750"/>
                </a:lnTo>
                <a:lnTo>
                  <a:pt x="340287" y="273050"/>
                </a:lnTo>
                <a:lnTo>
                  <a:pt x="345525" y="266700"/>
                </a:lnTo>
                <a:lnTo>
                  <a:pt x="355585" y="259080"/>
                </a:lnTo>
                <a:lnTo>
                  <a:pt x="366439" y="254000"/>
                </a:lnTo>
                <a:lnTo>
                  <a:pt x="404465" y="254000"/>
                </a:lnTo>
                <a:lnTo>
                  <a:pt x="394650" y="246380"/>
                </a:lnTo>
                <a:lnTo>
                  <a:pt x="384587" y="241300"/>
                </a:lnTo>
                <a:lnTo>
                  <a:pt x="372534" y="238760"/>
                </a:lnTo>
                <a:close/>
              </a:path>
              <a:path w="913006" h="721360">
                <a:moveTo>
                  <a:pt x="404465" y="254000"/>
                </a:moveTo>
                <a:lnTo>
                  <a:pt x="366439" y="254000"/>
                </a:lnTo>
                <a:lnTo>
                  <a:pt x="378545" y="255270"/>
                </a:lnTo>
                <a:lnTo>
                  <a:pt x="390062" y="260350"/>
                </a:lnTo>
                <a:lnTo>
                  <a:pt x="397740" y="270510"/>
                </a:lnTo>
                <a:lnTo>
                  <a:pt x="401048" y="283210"/>
                </a:lnTo>
                <a:lnTo>
                  <a:pt x="399459" y="292100"/>
                </a:lnTo>
                <a:lnTo>
                  <a:pt x="393972" y="303530"/>
                </a:lnTo>
                <a:lnTo>
                  <a:pt x="383405" y="318770"/>
                </a:lnTo>
                <a:lnTo>
                  <a:pt x="373357" y="326389"/>
                </a:lnTo>
                <a:lnTo>
                  <a:pt x="361549" y="330200"/>
                </a:lnTo>
                <a:lnTo>
                  <a:pt x="397025" y="330200"/>
                </a:lnTo>
                <a:lnTo>
                  <a:pt x="399540" y="327660"/>
                </a:lnTo>
                <a:lnTo>
                  <a:pt x="410355" y="313689"/>
                </a:lnTo>
                <a:lnTo>
                  <a:pt x="415481" y="302260"/>
                </a:lnTo>
                <a:lnTo>
                  <a:pt x="417869" y="290830"/>
                </a:lnTo>
                <a:lnTo>
                  <a:pt x="417438" y="276860"/>
                </a:lnTo>
                <a:lnTo>
                  <a:pt x="413501" y="266700"/>
                </a:lnTo>
                <a:lnTo>
                  <a:pt x="406101" y="255270"/>
                </a:lnTo>
                <a:lnTo>
                  <a:pt x="404465" y="254000"/>
                </a:lnTo>
                <a:close/>
              </a:path>
              <a:path w="913006" h="721360">
                <a:moveTo>
                  <a:pt x="320359" y="190500"/>
                </a:moveTo>
                <a:lnTo>
                  <a:pt x="292304" y="190500"/>
                </a:lnTo>
                <a:lnTo>
                  <a:pt x="298715" y="193039"/>
                </a:lnTo>
                <a:lnTo>
                  <a:pt x="307933" y="199389"/>
                </a:lnTo>
                <a:lnTo>
                  <a:pt x="310216" y="201930"/>
                </a:lnTo>
                <a:lnTo>
                  <a:pt x="312780" y="209550"/>
                </a:lnTo>
                <a:lnTo>
                  <a:pt x="312939" y="212089"/>
                </a:lnTo>
                <a:lnTo>
                  <a:pt x="311010" y="218439"/>
                </a:lnTo>
                <a:lnTo>
                  <a:pt x="308376" y="223520"/>
                </a:lnTo>
                <a:lnTo>
                  <a:pt x="264099" y="281939"/>
                </a:lnTo>
                <a:lnTo>
                  <a:pt x="278371" y="292100"/>
                </a:lnTo>
                <a:lnTo>
                  <a:pt x="325215" y="229870"/>
                </a:lnTo>
                <a:lnTo>
                  <a:pt x="330328" y="218439"/>
                </a:lnTo>
                <a:lnTo>
                  <a:pt x="330969" y="207010"/>
                </a:lnTo>
                <a:lnTo>
                  <a:pt x="326201" y="196850"/>
                </a:lnTo>
                <a:lnTo>
                  <a:pt x="320359" y="190500"/>
                </a:lnTo>
                <a:close/>
              </a:path>
              <a:path w="913006" h="721360">
                <a:moveTo>
                  <a:pt x="273560" y="153670"/>
                </a:moveTo>
                <a:lnTo>
                  <a:pt x="236335" y="153670"/>
                </a:lnTo>
                <a:lnTo>
                  <a:pt x="246327" y="154939"/>
                </a:lnTo>
                <a:lnTo>
                  <a:pt x="250830" y="156210"/>
                </a:lnTo>
                <a:lnTo>
                  <a:pt x="260115" y="163830"/>
                </a:lnTo>
                <a:lnTo>
                  <a:pt x="262717" y="167639"/>
                </a:lnTo>
                <a:lnTo>
                  <a:pt x="262577" y="177800"/>
                </a:lnTo>
                <a:lnTo>
                  <a:pt x="260153" y="182880"/>
                </a:lnTo>
                <a:lnTo>
                  <a:pt x="214142" y="243839"/>
                </a:lnTo>
                <a:lnTo>
                  <a:pt x="228415" y="255270"/>
                </a:lnTo>
                <a:lnTo>
                  <a:pt x="271816" y="198120"/>
                </a:lnTo>
                <a:lnTo>
                  <a:pt x="278527" y="193039"/>
                </a:lnTo>
                <a:lnTo>
                  <a:pt x="292304" y="190500"/>
                </a:lnTo>
                <a:lnTo>
                  <a:pt x="320359" y="190500"/>
                </a:lnTo>
                <a:lnTo>
                  <a:pt x="315685" y="185420"/>
                </a:lnTo>
                <a:lnTo>
                  <a:pt x="307523" y="181610"/>
                </a:lnTo>
                <a:lnTo>
                  <a:pt x="279970" y="181610"/>
                </a:lnTo>
                <a:lnTo>
                  <a:pt x="281835" y="176530"/>
                </a:lnTo>
                <a:lnTo>
                  <a:pt x="281753" y="170180"/>
                </a:lnTo>
                <a:lnTo>
                  <a:pt x="277688" y="158750"/>
                </a:lnTo>
                <a:lnTo>
                  <a:pt x="273560" y="153670"/>
                </a:lnTo>
                <a:close/>
              </a:path>
              <a:path w="913006" h="721360">
                <a:moveTo>
                  <a:pt x="227713" y="121920"/>
                </a:moveTo>
                <a:lnTo>
                  <a:pt x="164185" y="207010"/>
                </a:lnTo>
                <a:lnTo>
                  <a:pt x="178459" y="217170"/>
                </a:lnTo>
                <a:lnTo>
                  <a:pt x="217159" y="166370"/>
                </a:lnTo>
                <a:lnTo>
                  <a:pt x="222345" y="161289"/>
                </a:lnTo>
                <a:lnTo>
                  <a:pt x="231540" y="154939"/>
                </a:lnTo>
                <a:lnTo>
                  <a:pt x="236335" y="153670"/>
                </a:lnTo>
                <a:lnTo>
                  <a:pt x="273560" y="153670"/>
                </a:lnTo>
                <a:lnTo>
                  <a:pt x="261752" y="144780"/>
                </a:lnTo>
                <a:lnTo>
                  <a:pt x="258787" y="143510"/>
                </a:lnTo>
                <a:lnTo>
                  <a:pt x="231552" y="143510"/>
                </a:lnTo>
                <a:lnTo>
                  <a:pt x="240526" y="132080"/>
                </a:lnTo>
                <a:lnTo>
                  <a:pt x="227713" y="121920"/>
                </a:lnTo>
                <a:close/>
              </a:path>
              <a:path w="913006" h="721360">
                <a:moveTo>
                  <a:pt x="174552" y="82550"/>
                </a:moveTo>
                <a:lnTo>
                  <a:pt x="166229" y="92710"/>
                </a:lnTo>
                <a:lnTo>
                  <a:pt x="176772" y="101600"/>
                </a:lnTo>
                <a:lnTo>
                  <a:pt x="133708" y="158750"/>
                </a:lnTo>
                <a:lnTo>
                  <a:pt x="130045" y="163830"/>
                </a:lnTo>
                <a:lnTo>
                  <a:pt x="128330" y="171450"/>
                </a:lnTo>
                <a:lnTo>
                  <a:pt x="128705" y="175260"/>
                </a:lnTo>
                <a:lnTo>
                  <a:pt x="152159" y="196850"/>
                </a:lnTo>
                <a:lnTo>
                  <a:pt x="159717" y="182880"/>
                </a:lnTo>
                <a:lnTo>
                  <a:pt x="156858" y="181610"/>
                </a:lnTo>
                <a:lnTo>
                  <a:pt x="154641" y="180339"/>
                </a:lnTo>
                <a:lnTo>
                  <a:pt x="150962" y="177800"/>
                </a:lnTo>
                <a:lnTo>
                  <a:pt x="149604" y="176530"/>
                </a:lnTo>
                <a:lnTo>
                  <a:pt x="148382" y="172720"/>
                </a:lnTo>
                <a:lnTo>
                  <a:pt x="148267" y="171450"/>
                </a:lnTo>
                <a:lnTo>
                  <a:pt x="149025" y="167639"/>
                </a:lnTo>
                <a:lnTo>
                  <a:pt x="150754" y="165100"/>
                </a:lnTo>
                <a:lnTo>
                  <a:pt x="191044" y="111760"/>
                </a:lnTo>
                <a:lnTo>
                  <a:pt x="213641" y="111760"/>
                </a:lnTo>
                <a:lnTo>
                  <a:pt x="199368" y="101600"/>
                </a:lnTo>
                <a:lnTo>
                  <a:pt x="207683" y="90170"/>
                </a:lnTo>
                <a:lnTo>
                  <a:pt x="185094" y="90170"/>
                </a:lnTo>
                <a:lnTo>
                  <a:pt x="174552" y="82550"/>
                </a:lnTo>
                <a:close/>
              </a:path>
              <a:path w="913006" h="721360">
                <a:moveTo>
                  <a:pt x="292898" y="179070"/>
                </a:moveTo>
                <a:lnTo>
                  <a:pt x="279970" y="181610"/>
                </a:lnTo>
                <a:lnTo>
                  <a:pt x="307523" y="181610"/>
                </a:lnTo>
                <a:lnTo>
                  <a:pt x="304803" y="180339"/>
                </a:lnTo>
                <a:lnTo>
                  <a:pt x="292898" y="179070"/>
                </a:lnTo>
                <a:close/>
              </a:path>
              <a:path w="913006" h="721360">
                <a:moveTo>
                  <a:pt x="82602" y="69850"/>
                </a:moveTo>
                <a:lnTo>
                  <a:pt x="55463" y="69850"/>
                </a:lnTo>
                <a:lnTo>
                  <a:pt x="104376" y="106680"/>
                </a:lnTo>
                <a:lnTo>
                  <a:pt x="91238" y="151130"/>
                </a:lnTo>
                <a:lnTo>
                  <a:pt x="108739" y="165100"/>
                </a:lnTo>
                <a:lnTo>
                  <a:pt x="128574" y="90170"/>
                </a:lnTo>
                <a:lnTo>
                  <a:pt x="108987" y="90170"/>
                </a:lnTo>
                <a:lnTo>
                  <a:pt x="82602" y="69850"/>
                </a:lnTo>
                <a:close/>
              </a:path>
              <a:path w="913006" h="721360">
                <a:moveTo>
                  <a:pt x="243292" y="140970"/>
                </a:moveTo>
                <a:lnTo>
                  <a:pt x="231552" y="143510"/>
                </a:lnTo>
                <a:lnTo>
                  <a:pt x="258787" y="143510"/>
                </a:lnTo>
                <a:lnTo>
                  <a:pt x="255823" y="142239"/>
                </a:lnTo>
                <a:lnTo>
                  <a:pt x="243292" y="140970"/>
                </a:lnTo>
                <a:close/>
              </a:path>
              <a:path w="913006" h="721360">
                <a:moveTo>
                  <a:pt x="213641" y="111760"/>
                </a:moveTo>
                <a:lnTo>
                  <a:pt x="191044" y="111760"/>
                </a:lnTo>
                <a:lnTo>
                  <a:pt x="205318" y="123189"/>
                </a:lnTo>
                <a:lnTo>
                  <a:pt x="213641" y="111760"/>
                </a:lnTo>
                <a:close/>
              </a:path>
              <a:path w="913006" h="721360">
                <a:moveTo>
                  <a:pt x="132198" y="0"/>
                </a:moveTo>
                <a:lnTo>
                  <a:pt x="0" y="82550"/>
                </a:lnTo>
                <a:lnTo>
                  <a:pt x="16304" y="95250"/>
                </a:lnTo>
                <a:lnTo>
                  <a:pt x="55463" y="69850"/>
                </a:lnTo>
                <a:lnTo>
                  <a:pt x="82602" y="69850"/>
                </a:lnTo>
                <a:lnTo>
                  <a:pt x="69409" y="59689"/>
                </a:lnTo>
                <a:lnTo>
                  <a:pt x="116072" y="30480"/>
                </a:lnTo>
                <a:lnTo>
                  <a:pt x="123833" y="24130"/>
                </a:lnTo>
                <a:lnTo>
                  <a:pt x="129255" y="22860"/>
                </a:lnTo>
                <a:lnTo>
                  <a:pt x="146392" y="22860"/>
                </a:lnTo>
                <a:lnTo>
                  <a:pt x="149081" y="12700"/>
                </a:lnTo>
                <a:lnTo>
                  <a:pt x="132198" y="0"/>
                </a:lnTo>
                <a:close/>
              </a:path>
              <a:path w="913006" h="721360">
                <a:moveTo>
                  <a:pt x="146392" y="22860"/>
                </a:moveTo>
                <a:lnTo>
                  <a:pt x="129255" y="22860"/>
                </a:lnTo>
                <a:lnTo>
                  <a:pt x="125400" y="35560"/>
                </a:lnTo>
                <a:lnTo>
                  <a:pt x="121150" y="48260"/>
                </a:lnTo>
                <a:lnTo>
                  <a:pt x="108987" y="90170"/>
                </a:lnTo>
                <a:lnTo>
                  <a:pt x="128574" y="90170"/>
                </a:lnTo>
                <a:lnTo>
                  <a:pt x="146392" y="22860"/>
                </a:lnTo>
                <a:close/>
              </a:path>
              <a:path w="913006" h="721360">
                <a:moveTo>
                  <a:pt x="200812" y="69850"/>
                </a:moveTo>
                <a:lnTo>
                  <a:pt x="185094" y="90170"/>
                </a:lnTo>
                <a:lnTo>
                  <a:pt x="207683" y="90170"/>
                </a:lnTo>
                <a:lnTo>
                  <a:pt x="221541" y="71120"/>
                </a:lnTo>
                <a:lnTo>
                  <a:pt x="200812" y="69850"/>
                </a:lnTo>
                <a:close/>
              </a:path>
            </a:pathLst>
          </a:custGeom>
          <a:solidFill>
            <a:srgbClr val="FFFB00"/>
          </a:solidFill>
        </p:spPr>
        <p:txBody>
          <a:bodyPr wrap="square" lIns="0" tIns="0" rIns="0" bIns="0" rtlCol="0">
            <a:spAutoFit/>
          </a:bodyPr>
          <a:lstStyle/>
          <a:p>
            <a:pPr fontAlgn="auto">
              <a:spcBef>
                <a:spcPts val="0"/>
              </a:spcBef>
              <a:spcAft>
                <a:spcPts val="0"/>
              </a:spcAft>
            </a:pPr>
            <a:endParaRPr smtClean="0">
              <a:solidFill>
                <a:prstClr val="black"/>
              </a:solidFill>
              <a:latin typeface="Calibri"/>
            </a:endParaRPr>
          </a:p>
        </p:txBody>
      </p:sp>
      <p:sp>
        <p:nvSpPr>
          <p:cNvPr id="27" name="object 27"/>
          <p:cNvSpPr/>
          <p:nvPr/>
        </p:nvSpPr>
        <p:spPr>
          <a:xfrm>
            <a:off x="5504116" y="1203326"/>
            <a:ext cx="3487737" cy="2678112"/>
          </a:xfrm>
          <a:custGeom>
            <a:avLst/>
            <a:gdLst/>
            <a:ahLst/>
            <a:cxnLst/>
            <a:rect l="l" t="t" r="r" b="b"/>
            <a:pathLst>
              <a:path w="3487737" h="2678112">
                <a:moveTo>
                  <a:pt x="0" y="0"/>
                </a:moveTo>
                <a:lnTo>
                  <a:pt x="3487737" y="0"/>
                </a:lnTo>
                <a:lnTo>
                  <a:pt x="3487737" y="2678112"/>
                </a:lnTo>
                <a:lnTo>
                  <a:pt x="0" y="2678112"/>
                </a:lnTo>
                <a:lnTo>
                  <a:pt x="0" y="0"/>
                </a:lnTo>
                <a:close/>
              </a:path>
            </a:pathLst>
          </a:custGeom>
          <a:ln w="4156">
            <a:solidFill>
              <a:srgbClr val="FFFFFF"/>
            </a:solidFill>
          </a:ln>
        </p:spPr>
        <p:txBody>
          <a:bodyPr wrap="square" lIns="0" tIns="0" rIns="0" bIns="0" rtlCol="0">
            <a:spAutoFit/>
          </a:bodyPr>
          <a:lstStyle/>
          <a:p>
            <a:pPr fontAlgn="auto">
              <a:spcBef>
                <a:spcPts val="0"/>
              </a:spcBef>
              <a:spcAft>
                <a:spcPts val="0"/>
              </a:spcAft>
            </a:pPr>
            <a:endParaRPr smtClean="0">
              <a:solidFill>
                <a:prstClr val="black"/>
              </a:solidFill>
              <a:latin typeface="Calibri"/>
            </a:endParaRPr>
          </a:p>
        </p:txBody>
      </p:sp>
      <p:sp>
        <p:nvSpPr>
          <p:cNvPr id="28" name="object 28"/>
          <p:cNvSpPr txBox="1"/>
          <p:nvPr/>
        </p:nvSpPr>
        <p:spPr>
          <a:xfrm>
            <a:off x="5582856" y="1249045"/>
            <a:ext cx="1257300" cy="224790"/>
          </a:xfrm>
          <a:prstGeom prst="rect">
            <a:avLst/>
          </a:prstGeom>
        </p:spPr>
        <p:txBody>
          <a:bodyPr vert="horz" wrap="square" lIns="0" tIns="0" rIns="0" bIns="0" rtlCol="0">
            <a:spAutoFit/>
          </a:bodyPr>
          <a:lstStyle/>
          <a:p>
            <a:pPr marL="12700" fontAlgn="auto">
              <a:spcBef>
                <a:spcPts val="0"/>
              </a:spcBef>
              <a:spcAft>
                <a:spcPts val="0"/>
              </a:spcAft>
            </a:pPr>
            <a:r>
              <a:rPr sz="1400" spc="-114" dirty="0">
                <a:solidFill>
                  <a:srgbClr val="FFFF00"/>
                </a:solidFill>
                <a:latin typeface="Arial"/>
                <a:cs typeface="Arial"/>
              </a:rPr>
              <a:t>A</a:t>
            </a:r>
            <a:r>
              <a:rPr sz="1400" spc="-15" dirty="0">
                <a:solidFill>
                  <a:srgbClr val="FFFF00"/>
                </a:solidFill>
                <a:latin typeface="Arial"/>
                <a:cs typeface="Arial"/>
              </a:rPr>
              <a:t>TMO</a:t>
            </a:r>
            <a:r>
              <a:rPr sz="1400" dirty="0">
                <a:solidFill>
                  <a:srgbClr val="FFFF00"/>
                </a:solidFill>
                <a:latin typeface="Arial"/>
                <a:cs typeface="Arial"/>
              </a:rPr>
              <a:t>SPHER</a:t>
            </a:r>
            <a:r>
              <a:rPr sz="1400" spc="-10" dirty="0">
                <a:solidFill>
                  <a:srgbClr val="FFFF00"/>
                </a:solidFill>
                <a:latin typeface="Arial"/>
                <a:cs typeface="Arial"/>
              </a:rPr>
              <a:t>E</a:t>
            </a:r>
            <a:endParaRPr sz="1400">
              <a:solidFill>
                <a:prstClr val="black"/>
              </a:solidFill>
              <a:latin typeface="Arial"/>
              <a:cs typeface="Arial"/>
            </a:endParaRPr>
          </a:p>
        </p:txBody>
      </p:sp>
      <p:sp>
        <p:nvSpPr>
          <p:cNvPr id="29" name="object 29"/>
          <p:cNvSpPr txBox="1"/>
          <p:nvPr/>
        </p:nvSpPr>
        <p:spPr>
          <a:xfrm>
            <a:off x="5582856" y="1452245"/>
            <a:ext cx="2289175" cy="872490"/>
          </a:xfrm>
          <a:prstGeom prst="rect">
            <a:avLst/>
          </a:prstGeom>
        </p:spPr>
        <p:txBody>
          <a:bodyPr vert="horz" wrap="square" lIns="0" tIns="0" rIns="0" bIns="0" rtlCol="0">
            <a:spAutoFit/>
          </a:bodyPr>
          <a:lstStyle/>
          <a:p>
            <a:pPr marL="12700" fontAlgn="auto">
              <a:spcBef>
                <a:spcPts val="0"/>
              </a:spcBef>
              <a:spcAft>
                <a:spcPts val="0"/>
              </a:spcAft>
            </a:pPr>
            <a:r>
              <a:rPr sz="1400" spc="-625" dirty="0">
                <a:solidFill>
                  <a:srgbClr val="FFFF00"/>
                </a:solidFill>
                <a:latin typeface="Wingdings"/>
                <a:cs typeface="Wingdings"/>
              </a:rPr>
              <a:t></a:t>
            </a:r>
            <a:r>
              <a:rPr sz="1400" spc="-40" dirty="0">
                <a:solidFill>
                  <a:srgbClr val="FFFF00"/>
                </a:solidFill>
                <a:latin typeface="Times New Roman"/>
                <a:cs typeface="Times New Roman"/>
              </a:rPr>
              <a:t> </a:t>
            </a:r>
            <a:r>
              <a:rPr sz="1400" dirty="0">
                <a:solidFill>
                  <a:srgbClr val="FFFF00"/>
                </a:solidFill>
                <a:latin typeface="Arial"/>
                <a:cs typeface="Arial"/>
              </a:rPr>
              <a:t>Aerosols</a:t>
            </a:r>
            <a:endParaRPr sz="1400">
              <a:solidFill>
                <a:prstClr val="black"/>
              </a:solidFill>
              <a:latin typeface="Arial"/>
              <a:cs typeface="Arial"/>
            </a:endParaRPr>
          </a:p>
          <a:p>
            <a:pPr marL="12700" marR="6350" fontAlgn="auto">
              <a:lnSpc>
                <a:spcPct val="101200"/>
              </a:lnSpc>
              <a:spcBef>
                <a:spcPts val="0"/>
              </a:spcBef>
              <a:spcAft>
                <a:spcPts val="0"/>
              </a:spcAft>
            </a:pPr>
            <a:r>
              <a:rPr sz="1400" spc="-625" dirty="0">
                <a:solidFill>
                  <a:srgbClr val="FFFF00"/>
                </a:solidFill>
                <a:latin typeface="Wingdings"/>
                <a:cs typeface="Wingdings"/>
              </a:rPr>
              <a:t></a:t>
            </a:r>
            <a:r>
              <a:rPr sz="1400" spc="-40" dirty="0">
                <a:solidFill>
                  <a:srgbClr val="FFFF00"/>
                </a:solidFill>
                <a:latin typeface="Times New Roman"/>
                <a:cs typeface="Times New Roman"/>
              </a:rPr>
              <a:t> </a:t>
            </a:r>
            <a:r>
              <a:rPr sz="1400" spc="-10" dirty="0">
                <a:solidFill>
                  <a:srgbClr val="FFFF00"/>
                </a:solidFill>
                <a:latin typeface="Arial"/>
                <a:cs typeface="Arial"/>
              </a:rPr>
              <a:t>At</a:t>
            </a:r>
            <a:r>
              <a:rPr sz="1400" dirty="0">
                <a:solidFill>
                  <a:srgbClr val="FFFF00"/>
                </a:solidFill>
                <a:latin typeface="Arial"/>
                <a:cs typeface="Arial"/>
              </a:rPr>
              <a:t>mospheric</a:t>
            </a:r>
            <a:r>
              <a:rPr sz="1400" spc="-5" dirty="0">
                <a:solidFill>
                  <a:srgbClr val="FFFF00"/>
                </a:solidFill>
                <a:latin typeface="Arial"/>
                <a:cs typeface="Arial"/>
              </a:rPr>
              <a:t> </a:t>
            </a:r>
            <a:r>
              <a:rPr sz="1400" dirty="0">
                <a:solidFill>
                  <a:srgbClr val="FFFF00"/>
                </a:solidFill>
                <a:latin typeface="Arial"/>
                <a:cs typeface="Arial"/>
              </a:rPr>
              <a:t>wa</a:t>
            </a:r>
            <a:r>
              <a:rPr sz="1400" spc="-5" dirty="0">
                <a:solidFill>
                  <a:srgbClr val="FFFF00"/>
                </a:solidFill>
                <a:latin typeface="Arial"/>
                <a:cs typeface="Arial"/>
              </a:rPr>
              <a:t>t</a:t>
            </a:r>
            <a:r>
              <a:rPr sz="1400" dirty="0">
                <a:solidFill>
                  <a:srgbClr val="FFFF00"/>
                </a:solidFill>
                <a:latin typeface="Arial"/>
                <a:cs typeface="Arial"/>
              </a:rPr>
              <a:t>er</a:t>
            </a:r>
            <a:r>
              <a:rPr sz="1400" spc="-5" dirty="0">
                <a:solidFill>
                  <a:srgbClr val="FFFF00"/>
                </a:solidFill>
                <a:latin typeface="Arial"/>
                <a:cs typeface="Arial"/>
              </a:rPr>
              <a:t> </a:t>
            </a:r>
            <a:r>
              <a:rPr sz="1400" dirty="0">
                <a:solidFill>
                  <a:srgbClr val="FFFF00"/>
                </a:solidFill>
                <a:latin typeface="Arial"/>
                <a:cs typeface="Arial"/>
              </a:rPr>
              <a:t>vapour </a:t>
            </a:r>
            <a:r>
              <a:rPr sz="1400" spc="-625" dirty="0">
                <a:solidFill>
                  <a:srgbClr val="FFFF00"/>
                </a:solidFill>
                <a:latin typeface="Wingdings"/>
                <a:cs typeface="Wingdings"/>
              </a:rPr>
              <a:t></a:t>
            </a:r>
            <a:r>
              <a:rPr sz="1400" spc="-40" dirty="0">
                <a:solidFill>
                  <a:srgbClr val="FFFF00"/>
                </a:solidFill>
                <a:latin typeface="Times New Roman"/>
                <a:cs typeface="Times New Roman"/>
              </a:rPr>
              <a:t> </a:t>
            </a:r>
            <a:r>
              <a:rPr sz="1400" spc="-10" dirty="0">
                <a:solidFill>
                  <a:srgbClr val="FFFF00"/>
                </a:solidFill>
                <a:latin typeface="Arial"/>
                <a:cs typeface="Arial"/>
              </a:rPr>
              <a:t>At</a:t>
            </a:r>
            <a:r>
              <a:rPr sz="1400" dirty="0">
                <a:solidFill>
                  <a:srgbClr val="FFFF00"/>
                </a:solidFill>
                <a:latin typeface="Arial"/>
                <a:cs typeface="Arial"/>
              </a:rPr>
              <a:t>mospheric</a:t>
            </a:r>
            <a:r>
              <a:rPr sz="1400" spc="-5" dirty="0">
                <a:solidFill>
                  <a:srgbClr val="FFFF00"/>
                </a:solidFill>
                <a:latin typeface="Arial"/>
                <a:cs typeface="Arial"/>
              </a:rPr>
              <a:t> t</a:t>
            </a:r>
            <a:r>
              <a:rPr sz="1400" dirty="0">
                <a:solidFill>
                  <a:srgbClr val="FFFF00"/>
                </a:solidFill>
                <a:latin typeface="Arial"/>
                <a:cs typeface="Arial"/>
              </a:rPr>
              <a:t>empera</a:t>
            </a:r>
            <a:r>
              <a:rPr sz="1400" spc="-5" dirty="0">
                <a:solidFill>
                  <a:srgbClr val="FFFF00"/>
                </a:solidFill>
                <a:latin typeface="Arial"/>
                <a:cs typeface="Arial"/>
              </a:rPr>
              <a:t>t</a:t>
            </a:r>
            <a:r>
              <a:rPr sz="1400" dirty="0">
                <a:solidFill>
                  <a:srgbClr val="FFFF00"/>
                </a:solidFill>
                <a:latin typeface="Arial"/>
                <a:cs typeface="Arial"/>
              </a:rPr>
              <a:t>ure </a:t>
            </a:r>
            <a:r>
              <a:rPr sz="1400" spc="-625" dirty="0">
                <a:solidFill>
                  <a:srgbClr val="FFFF00"/>
                </a:solidFill>
                <a:latin typeface="Wingdings"/>
                <a:cs typeface="Wingdings"/>
              </a:rPr>
              <a:t></a:t>
            </a:r>
            <a:r>
              <a:rPr sz="1400" spc="-40" dirty="0">
                <a:solidFill>
                  <a:srgbClr val="FFFF00"/>
                </a:solidFill>
                <a:latin typeface="Times New Roman"/>
                <a:cs typeface="Times New Roman"/>
              </a:rPr>
              <a:t> </a:t>
            </a:r>
            <a:r>
              <a:rPr sz="1400" spc="-10" dirty="0">
                <a:solidFill>
                  <a:srgbClr val="FFFF00"/>
                </a:solidFill>
                <a:latin typeface="Arial"/>
                <a:cs typeface="Arial"/>
              </a:rPr>
              <a:t>At</a:t>
            </a:r>
            <a:r>
              <a:rPr sz="1400" dirty="0">
                <a:solidFill>
                  <a:srgbClr val="FFFF00"/>
                </a:solidFill>
                <a:latin typeface="Arial"/>
                <a:cs typeface="Arial"/>
              </a:rPr>
              <a:t>mospheric</a:t>
            </a:r>
            <a:r>
              <a:rPr sz="1400" spc="-5" dirty="0">
                <a:solidFill>
                  <a:srgbClr val="FFFF00"/>
                </a:solidFill>
                <a:latin typeface="Arial"/>
                <a:cs typeface="Arial"/>
              </a:rPr>
              <a:t> </a:t>
            </a:r>
            <a:r>
              <a:rPr sz="1400" dirty="0">
                <a:solidFill>
                  <a:srgbClr val="FFFF00"/>
                </a:solidFill>
                <a:latin typeface="Arial"/>
                <a:cs typeface="Arial"/>
              </a:rPr>
              <a:t>winds</a:t>
            </a:r>
            <a:endParaRPr sz="1400">
              <a:solidFill>
                <a:prstClr val="black"/>
              </a:solidFill>
              <a:latin typeface="Arial"/>
              <a:cs typeface="Arial"/>
            </a:endParaRPr>
          </a:p>
        </p:txBody>
      </p:sp>
      <p:sp>
        <p:nvSpPr>
          <p:cNvPr id="30" name="object 30"/>
          <p:cNvSpPr txBox="1"/>
          <p:nvPr/>
        </p:nvSpPr>
        <p:spPr>
          <a:xfrm>
            <a:off x="5582856" y="2319685"/>
            <a:ext cx="3178810" cy="640080"/>
          </a:xfrm>
          <a:prstGeom prst="rect">
            <a:avLst/>
          </a:prstGeom>
        </p:spPr>
        <p:txBody>
          <a:bodyPr vert="horz" wrap="square" lIns="0" tIns="0" rIns="0" bIns="0" rtlCol="0">
            <a:spAutoFit/>
          </a:bodyPr>
          <a:lstStyle/>
          <a:p>
            <a:pPr marL="12700" marR="6350" fontAlgn="auto">
              <a:lnSpc>
                <a:spcPct val="98200"/>
              </a:lnSpc>
              <a:spcBef>
                <a:spcPts val="0"/>
              </a:spcBef>
              <a:spcAft>
                <a:spcPts val="0"/>
              </a:spcAft>
            </a:pPr>
            <a:r>
              <a:rPr sz="1400" spc="-625" dirty="0">
                <a:solidFill>
                  <a:srgbClr val="FFFF00"/>
                </a:solidFill>
                <a:latin typeface="Wingdings"/>
                <a:cs typeface="Wingdings"/>
              </a:rPr>
              <a:t></a:t>
            </a:r>
            <a:r>
              <a:rPr sz="1400" spc="35" dirty="0">
                <a:solidFill>
                  <a:srgbClr val="FFFF00"/>
                </a:solidFill>
                <a:latin typeface="Times New Roman"/>
                <a:cs typeface="Times New Roman"/>
              </a:rPr>
              <a:t> </a:t>
            </a:r>
            <a:r>
              <a:rPr sz="1400" dirty="0">
                <a:solidFill>
                  <a:srgbClr val="FFFF00"/>
                </a:solidFill>
                <a:latin typeface="Arial"/>
                <a:cs typeface="Arial"/>
              </a:rPr>
              <a:t>Cloud</a:t>
            </a:r>
            <a:r>
              <a:rPr sz="1400" spc="-5" dirty="0">
                <a:solidFill>
                  <a:srgbClr val="FFFF00"/>
                </a:solidFill>
                <a:latin typeface="Arial"/>
                <a:cs typeface="Arial"/>
              </a:rPr>
              <a:t>: </a:t>
            </a:r>
            <a:r>
              <a:rPr sz="1400" dirty="0">
                <a:solidFill>
                  <a:srgbClr val="FFFF00"/>
                </a:solidFill>
                <a:latin typeface="Arial"/>
                <a:cs typeface="Arial"/>
              </a:rPr>
              <a:t>pa</a:t>
            </a:r>
            <a:r>
              <a:rPr sz="1400" spc="-5" dirty="0">
                <a:solidFill>
                  <a:srgbClr val="FFFF00"/>
                </a:solidFill>
                <a:latin typeface="Arial"/>
                <a:cs typeface="Arial"/>
              </a:rPr>
              <a:t>rt</a:t>
            </a:r>
            <a:r>
              <a:rPr sz="1400" dirty="0">
                <a:solidFill>
                  <a:srgbClr val="FFFF00"/>
                </a:solidFill>
                <a:latin typeface="Arial"/>
                <a:cs typeface="Arial"/>
              </a:rPr>
              <a:t>icles</a:t>
            </a:r>
            <a:r>
              <a:rPr sz="1400" spc="-5" dirty="0">
                <a:solidFill>
                  <a:srgbClr val="FFFF00"/>
                </a:solidFill>
                <a:latin typeface="Arial"/>
                <a:cs typeface="Arial"/>
              </a:rPr>
              <a:t> </a:t>
            </a:r>
            <a:r>
              <a:rPr sz="1400" dirty="0">
                <a:solidFill>
                  <a:srgbClr val="FFFF00"/>
                </a:solidFill>
                <a:latin typeface="Arial"/>
                <a:cs typeface="Arial"/>
              </a:rPr>
              <a:t>prope</a:t>
            </a:r>
            <a:r>
              <a:rPr sz="1400" spc="-5" dirty="0">
                <a:solidFill>
                  <a:srgbClr val="FFFF00"/>
                </a:solidFill>
                <a:latin typeface="Arial"/>
                <a:cs typeface="Arial"/>
              </a:rPr>
              <a:t>rt</a:t>
            </a:r>
            <a:r>
              <a:rPr sz="1400" dirty="0">
                <a:solidFill>
                  <a:srgbClr val="FFFF00"/>
                </a:solidFill>
                <a:latin typeface="Arial"/>
                <a:cs typeface="Arial"/>
              </a:rPr>
              <a:t>ies</a:t>
            </a:r>
            <a:r>
              <a:rPr sz="1400" spc="-5" dirty="0">
                <a:solidFill>
                  <a:srgbClr val="FFFF00"/>
                </a:solidFill>
                <a:latin typeface="Arial"/>
                <a:cs typeface="Arial"/>
              </a:rPr>
              <a:t> </a:t>
            </a:r>
            <a:r>
              <a:rPr sz="1400" dirty="0">
                <a:solidFill>
                  <a:srgbClr val="FFFF00"/>
                </a:solidFill>
                <a:latin typeface="Arial"/>
                <a:cs typeface="Arial"/>
              </a:rPr>
              <a:t>and</a:t>
            </a:r>
            <a:r>
              <a:rPr sz="1400" spc="-5" dirty="0">
                <a:solidFill>
                  <a:srgbClr val="FFFF00"/>
                </a:solidFill>
                <a:latin typeface="Arial"/>
                <a:cs typeface="Arial"/>
              </a:rPr>
              <a:t> </a:t>
            </a:r>
            <a:r>
              <a:rPr sz="1400" dirty="0">
                <a:solidFill>
                  <a:srgbClr val="FFFF00"/>
                </a:solidFill>
                <a:latin typeface="Arial"/>
                <a:cs typeface="Arial"/>
              </a:rPr>
              <a:t>pro</a:t>
            </a:r>
            <a:r>
              <a:rPr sz="1400" spc="-5" dirty="0">
                <a:solidFill>
                  <a:srgbClr val="FFFF00"/>
                </a:solidFill>
                <a:latin typeface="Arial"/>
                <a:cs typeface="Arial"/>
              </a:rPr>
              <a:t>f</a:t>
            </a:r>
            <a:r>
              <a:rPr sz="1400" dirty="0">
                <a:solidFill>
                  <a:srgbClr val="FFFF00"/>
                </a:solidFill>
                <a:latin typeface="Arial"/>
                <a:cs typeface="Arial"/>
              </a:rPr>
              <a:t>ile </a:t>
            </a:r>
            <a:r>
              <a:rPr sz="1400" spc="-625" dirty="0">
                <a:solidFill>
                  <a:srgbClr val="FFFF00"/>
                </a:solidFill>
                <a:latin typeface="Wingdings"/>
                <a:cs typeface="Wingdings"/>
              </a:rPr>
              <a:t></a:t>
            </a:r>
            <a:r>
              <a:rPr sz="1400" spc="35" dirty="0">
                <a:solidFill>
                  <a:srgbClr val="FFFF00"/>
                </a:solidFill>
                <a:latin typeface="Times New Roman"/>
                <a:cs typeface="Times New Roman"/>
              </a:rPr>
              <a:t> </a:t>
            </a:r>
            <a:r>
              <a:rPr sz="1400" dirty="0">
                <a:solidFill>
                  <a:srgbClr val="FFFF00"/>
                </a:solidFill>
                <a:latin typeface="Arial"/>
                <a:cs typeface="Arial"/>
              </a:rPr>
              <a:t>Cloud</a:t>
            </a:r>
            <a:r>
              <a:rPr sz="1400" spc="-5" dirty="0">
                <a:solidFill>
                  <a:srgbClr val="FFFF00"/>
                </a:solidFill>
                <a:latin typeface="Arial"/>
                <a:cs typeface="Arial"/>
              </a:rPr>
              <a:t>: t</a:t>
            </a:r>
            <a:r>
              <a:rPr sz="1400" dirty="0">
                <a:solidFill>
                  <a:srgbClr val="FFFF00"/>
                </a:solidFill>
                <a:latin typeface="Arial"/>
                <a:cs typeface="Arial"/>
              </a:rPr>
              <a:t>ype</a:t>
            </a:r>
            <a:r>
              <a:rPr sz="1400" spc="-5" dirty="0">
                <a:solidFill>
                  <a:srgbClr val="FFFF00"/>
                </a:solidFill>
                <a:latin typeface="Arial"/>
                <a:cs typeface="Arial"/>
              </a:rPr>
              <a:t>, </a:t>
            </a:r>
            <a:r>
              <a:rPr sz="1400" dirty="0">
                <a:solidFill>
                  <a:srgbClr val="FFFF00"/>
                </a:solidFill>
                <a:latin typeface="Arial"/>
                <a:cs typeface="Arial"/>
              </a:rPr>
              <a:t>coverage</a:t>
            </a:r>
            <a:r>
              <a:rPr sz="1400" spc="-5" dirty="0">
                <a:solidFill>
                  <a:srgbClr val="FFFF00"/>
                </a:solidFill>
                <a:latin typeface="Arial"/>
                <a:cs typeface="Arial"/>
              </a:rPr>
              <a:t> </a:t>
            </a:r>
            <a:r>
              <a:rPr sz="1400" dirty="0">
                <a:solidFill>
                  <a:srgbClr val="FFFF00"/>
                </a:solidFill>
                <a:latin typeface="Arial"/>
                <a:cs typeface="Arial"/>
              </a:rPr>
              <a:t>and</a:t>
            </a:r>
            <a:r>
              <a:rPr sz="1400" spc="-5" dirty="0">
                <a:solidFill>
                  <a:srgbClr val="FFFF00"/>
                </a:solidFill>
                <a:latin typeface="Arial"/>
                <a:cs typeface="Arial"/>
              </a:rPr>
              <a:t> t</a:t>
            </a:r>
            <a:r>
              <a:rPr sz="1400" dirty="0">
                <a:solidFill>
                  <a:srgbClr val="FFFF00"/>
                </a:solidFill>
                <a:latin typeface="Arial"/>
                <a:cs typeface="Arial"/>
              </a:rPr>
              <a:t>op </a:t>
            </a:r>
            <a:r>
              <a:rPr sz="1400" spc="-5" dirty="0">
                <a:solidFill>
                  <a:srgbClr val="FFFF00"/>
                </a:solidFill>
                <a:latin typeface="Arial"/>
                <a:cs typeface="Arial"/>
              </a:rPr>
              <a:t>t</a:t>
            </a:r>
            <a:r>
              <a:rPr sz="1400" dirty="0">
                <a:solidFill>
                  <a:srgbClr val="FFFF00"/>
                </a:solidFill>
                <a:latin typeface="Arial"/>
                <a:cs typeface="Arial"/>
              </a:rPr>
              <a:t>empera</a:t>
            </a:r>
            <a:r>
              <a:rPr sz="1400" spc="-5" dirty="0">
                <a:solidFill>
                  <a:srgbClr val="FFFF00"/>
                </a:solidFill>
                <a:latin typeface="Arial"/>
                <a:cs typeface="Arial"/>
              </a:rPr>
              <a:t>t</a:t>
            </a:r>
            <a:r>
              <a:rPr sz="1400" dirty="0">
                <a:solidFill>
                  <a:srgbClr val="FFFF00"/>
                </a:solidFill>
                <a:latin typeface="Arial"/>
                <a:cs typeface="Arial"/>
              </a:rPr>
              <a:t>ure</a:t>
            </a:r>
            <a:endParaRPr sz="1400">
              <a:solidFill>
                <a:prstClr val="black"/>
              </a:solidFill>
              <a:latin typeface="Arial"/>
              <a:cs typeface="Arial"/>
            </a:endParaRPr>
          </a:p>
        </p:txBody>
      </p:sp>
      <p:sp>
        <p:nvSpPr>
          <p:cNvPr id="31" name="object 31"/>
          <p:cNvSpPr txBox="1"/>
          <p:nvPr/>
        </p:nvSpPr>
        <p:spPr>
          <a:xfrm>
            <a:off x="5582856" y="2950845"/>
            <a:ext cx="2902585" cy="859790"/>
          </a:xfrm>
          <a:prstGeom prst="rect">
            <a:avLst/>
          </a:prstGeom>
        </p:spPr>
        <p:txBody>
          <a:bodyPr vert="horz" wrap="square" lIns="0" tIns="0" rIns="0" bIns="0" rtlCol="0">
            <a:spAutoFit/>
          </a:bodyPr>
          <a:lstStyle/>
          <a:p>
            <a:pPr marL="12700" fontAlgn="auto">
              <a:spcBef>
                <a:spcPts val="0"/>
              </a:spcBef>
              <a:spcAft>
                <a:spcPts val="0"/>
              </a:spcAft>
            </a:pPr>
            <a:r>
              <a:rPr sz="1400" spc="-625" dirty="0">
                <a:solidFill>
                  <a:srgbClr val="FFFF00"/>
                </a:solidFill>
                <a:latin typeface="Wingdings"/>
                <a:cs typeface="Wingdings"/>
              </a:rPr>
              <a:t></a:t>
            </a:r>
            <a:r>
              <a:rPr sz="1400" spc="35" dirty="0">
                <a:solidFill>
                  <a:srgbClr val="FFFF00"/>
                </a:solidFill>
                <a:latin typeface="Times New Roman"/>
                <a:cs typeface="Times New Roman"/>
              </a:rPr>
              <a:t> </a:t>
            </a:r>
            <a:r>
              <a:rPr sz="1400" dirty="0">
                <a:solidFill>
                  <a:srgbClr val="FFFF00"/>
                </a:solidFill>
                <a:latin typeface="Arial"/>
                <a:cs typeface="Arial"/>
              </a:rPr>
              <a:t>Liquid</a:t>
            </a:r>
            <a:r>
              <a:rPr sz="1400" spc="-5" dirty="0">
                <a:solidFill>
                  <a:srgbClr val="FFFF00"/>
                </a:solidFill>
                <a:latin typeface="Arial"/>
                <a:cs typeface="Arial"/>
              </a:rPr>
              <a:t> </a:t>
            </a:r>
            <a:r>
              <a:rPr sz="1400" dirty="0">
                <a:solidFill>
                  <a:srgbClr val="FFFF00"/>
                </a:solidFill>
                <a:latin typeface="Arial"/>
                <a:cs typeface="Arial"/>
              </a:rPr>
              <a:t>wa</a:t>
            </a:r>
            <a:r>
              <a:rPr sz="1400" spc="-5" dirty="0">
                <a:solidFill>
                  <a:srgbClr val="FFFF00"/>
                </a:solidFill>
                <a:latin typeface="Arial"/>
                <a:cs typeface="Arial"/>
              </a:rPr>
              <a:t>t</a:t>
            </a:r>
            <a:r>
              <a:rPr sz="1400" dirty="0">
                <a:solidFill>
                  <a:srgbClr val="FFFF00"/>
                </a:solidFill>
                <a:latin typeface="Arial"/>
                <a:cs typeface="Arial"/>
              </a:rPr>
              <a:t>er</a:t>
            </a:r>
            <a:r>
              <a:rPr sz="1400" spc="-5" dirty="0">
                <a:solidFill>
                  <a:srgbClr val="FFFF00"/>
                </a:solidFill>
                <a:latin typeface="Arial"/>
                <a:cs typeface="Arial"/>
              </a:rPr>
              <a:t> </a:t>
            </a:r>
            <a:r>
              <a:rPr sz="1400" dirty="0">
                <a:solidFill>
                  <a:srgbClr val="FFFF00"/>
                </a:solidFill>
                <a:latin typeface="Arial"/>
                <a:cs typeface="Arial"/>
              </a:rPr>
              <a:t>and</a:t>
            </a:r>
            <a:r>
              <a:rPr sz="1400" spc="-5" dirty="0">
                <a:solidFill>
                  <a:srgbClr val="FFFF00"/>
                </a:solidFill>
                <a:latin typeface="Arial"/>
                <a:cs typeface="Arial"/>
              </a:rPr>
              <a:t> </a:t>
            </a:r>
            <a:r>
              <a:rPr sz="1400" dirty="0">
                <a:solidFill>
                  <a:srgbClr val="FFFF00"/>
                </a:solidFill>
                <a:latin typeface="Arial"/>
                <a:cs typeface="Arial"/>
              </a:rPr>
              <a:t>precipi</a:t>
            </a:r>
            <a:r>
              <a:rPr sz="1400" spc="-5" dirty="0">
                <a:solidFill>
                  <a:srgbClr val="FFFF00"/>
                </a:solidFill>
                <a:latin typeface="Arial"/>
                <a:cs typeface="Arial"/>
              </a:rPr>
              <a:t>t</a:t>
            </a:r>
            <a:r>
              <a:rPr sz="1400" dirty="0">
                <a:solidFill>
                  <a:srgbClr val="FFFF00"/>
                </a:solidFill>
                <a:latin typeface="Arial"/>
                <a:cs typeface="Arial"/>
              </a:rPr>
              <a:t>a</a:t>
            </a:r>
            <a:r>
              <a:rPr sz="1400" spc="-5" dirty="0">
                <a:solidFill>
                  <a:srgbClr val="FFFF00"/>
                </a:solidFill>
                <a:latin typeface="Arial"/>
                <a:cs typeface="Arial"/>
              </a:rPr>
              <a:t>t</a:t>
            </a:r>
            <a:r>
              <a:rPr sz="1400" dirty="0">
                <a:solidFill>
                  <a:srgbClr val="FFFF00"/>
                </a:solidFill>
                <a:latin typeface="Arial"/>
                <a:cs typeface="Arial"/>
              </a:rPr>
              <a:t>ion</a:t>
            </a:r>
            <a:r>
              <a:rPr sz="1400" spc="-5" dirty="0">
                <a:solidFill>
                  <a:srgbClr val="FFFF00"/>
                </a:solidFill>
                <a:latin typeface="Arial"/>
                <a:cs typeface="Arial"/>
              </a:rPr>
              <a:t> </a:t>
            </a:r>
            <a:r>
              <a:rPr sz="1400" dirty="0">
                <a:solidFill>
                  <a:srgbClr val="FFFF00"/>
                </a:solidFill>
                <a:latin typeface="Arial"/>
                <a:cs typeface="Arial"/>
              </a:rPr>
              <a:t>ra</a:t>
            </a:r>
            <a:r>
              <a:rPr sz="1400" spc="-5" dirty="0">
                <a:solidFill>
                  <a:srgbClr val="FFFF00"/>
                </a:solidFill>
                <a:latin typeface="Arial"/>
                <a:cs typeface="Arial"/>
              </a:rPr>
              <a:t>t</a:t>
            </a:r>
            <a:r>
              <a:rPr sz="1400" dirty="0">
                <a:solidFill>
                  <a:srgbClr val="FFFF00"/>
                </a:solidFill>
                <a:latin typeface="Arial"/>
                <a:cs typeface="Arial"/>
              </a:rPr>
              <a:t>e</a:t>
            </a:r>
            <a:endParaRPr sz="1400">
              <a:solidFill>
                <a:prstClr val="black"/>
              </a:solidFill>
              <a:latin typeface="Arial"/>
              <a:cs typeface="Arial"/>
            </a:endParaRPr>
          </a:p>
          <a:p>
            <a:pPr marL="12700" fontAlgn="auto">
              <a:spcBef>
                <a:spcPts val="20"/>
              </a:spcBef>
              <a:spcAft>
                <a:spcPts val="0"/>
              </a:spcAft>
            </a:pPr>
            <a:r>
              <a:rPr sz="1400" spc="-625" dirty="0">
                <a:solidFill>
                  <a:srgbClr val="FFFF00"/>
                </a:solidFill>
                <a:latin typeface="Wingdings"/>
                <a:cs typeface="Wingdings"/>
              </a:rPr>
              <a:t></a:t>
            </a:r>
            <a:r>
              <a:rPr sz="1400" spc="35" dirty="0">
                <a:solidFill>
                  <a:srgbClr val="FFFF00"/>
                </a:solidFill>
                <a:latin typeface="Times New Roman"/>
                <a:cs typeface="Times New Roman"/>
              </a:rPr>
              <a:t> </a:t>
            </a:r>
            <a:r>
              <a:rPr sz="1400" spc="-15" dirty="0">
                <a:solidFill>
                  <a:srgbClr val="FFFF00"/>
                </a:solidFill>
                <a:latin typeface="Arial"/>
                <a:cs typeface="Arial"/>
              </a:rPr>
              <a:t>O</a:t>
            </a:r>
            <a:r>
              <a:rPr sz="1400" dirty="0">
                <a:solidFill>
                  <a:srgbClr val="FFFF00"/>
                </a:solidFill>
                <a:latin typeface="Arial"/>
                <a:cs typeface="Arial"/>
              </a:rPr>
              <a:t>zone</a:t>
            </a:r>
            <a:endParaRPr sz="1400">
              <a:solidFill>
                <a:prstClr val="black"/>
              </a:solidFill>
              <a:latin typeface="Arial"/>
              <a:cs typeface="Arial"/>
            </a:endParaRPr>
          </a:p>
          <a:p>
            <a:pPr marL="12700" fontAlgn="auto">
              <a:spcBef>
                <a:spcPts val="20"/>
              </a:spcBef>
              <a:spcAft>
                <a:spcPts val="0"/>
              </a:spcAft>
            </a:pPr>
            <a:r>
              <a:rPr sz="1400" spc="-625" dirty="0">
                <a:solidFill>
                  <a:srgbClr val="FFFF00"/>
                </a:solidFill>
                <a:latin typeface="Wingdings"/>
                <a:cs typeface="Wingdings"/>
              </a:rPr>
              <a:t></a:t>
            </a:r>
            <a:r>
              <a:rPr sz="1400" spc="35" dirty="0">
                <a:solidFill>
                  <a:srgbClr val="FFFF00"/>
                </a:solidFill>
                <a:latin typeface="Times New Roman"/>
                <a:cs typeface="Times New Roman"/>
              </a:rPr>
              <a:t> </a:t>
            </a:r>
            <a:r>
              <a:rPr sz="1400" dirty="0">
                <a:solidFill>
                  <a:srgbClr val="FFFF00"/>
                </a:solidFill>
                <a:latin typeface="Arial"/>
                <a:cs typeface="Arial"/>
              </a:rPr>
              <a:t>Radia</a:t>
            </a:r>
            <a:r>
              <a:rPr sz="1400" spc="-5" dirty="0">
                <a:solidFill>
                  <a:srgbClr val="FFFF00"/>
                </a:solidFill>
                <a:latin typeface="Arial"/>
                <a:cs typeface="Arial"/>
              </a:rPr>
              <a:t>t</a:t>
            </a:r>
            <a:r>
              <a:rPr sz="1400" dirty="0">
                <a:solidFill>
                  <a:srgbClr val="FFFF00"/>
                </a:solidFill>
                <a:latin typeface="Arial"/>
                <a:cs typeface="Arial"/>
              </a:rPr>
              <a:t>ion</a:t>
            </a:r>
            <a:r>
              <a:rPr sz="1400" spc="-5" dirty="0">
                <a:solidFill>
                  <a:srgbClr val="FFFF00"/>
                </a:solidFill>
                <a:latin typeface="Arial"/>
                <a:cs typeface="Arial"/>
              </a:rPr>
              <a:t> </a:t>
            </a:r>
            <a:r>
              <a:rPr sz="1400" dirty="0">
                <a:solidFill>
                  <a:srgbClr val="FFFF00"/>
                </a:solidFill>
                <a:latin typeface="Arial"/>
                <a:cs typeface="Arial"/>
              </a:rPr>
              <a:t>balance</a:t>
            </a:r>
            <a:endParaRPr sz="1400">
              <a:solidFill>
                <a:prstClr val="black"/>
              </a:solidFill>
              <a:latin typeface="Arial"/>
              <a:cs typeface="Arial"/>
            </a:endParaRPr>
          </a:p>
          <a:p>
            <a:pPr marL="12700" fontAlgn="auto">
              <a:lnSpc>
                <a:spcPts val="1600"/>
              </a:lnSpc>
              <a:spcBef>
                <a:spcPts val="0"/>
              </a:spcBef>
              <a:spcAft>
                <a:spcPts val="0"/>
              </a:spcAft>
            </a:pPr>
            <a:r>
              <a:rPr sz="1400" spc="-625" dirty="0">
                <a:solidFill>
                  <a:srgbClr val="FFFF00"/>
                </a:solidFill>
                <a:latin typeface="Wingdings"/>
                <a:cs typeface="Wingdings"/>
              </a:rPr>
              <a:t></a:t>
            </a:r>
            <a:r>
              <a:rPr sz="1400" spc="10" dirty="0">
                <a:solidFill>
                  <a:srgbClr val="FFFF00"/>
                </a:solidFill>
                <a:latin typeface="Times New Roman"/>
                <a:cs typeface="Times New Roman"/>
              </a:rPr>
              <a:t> </a:t>
            </a:r>
            <a:r>
              <a:rPr sz="1400" spc="-65" dirty="0">
                <a:solidFill>
                  <a:srgbClr val="FFFF00"/>
                </a:solidFill>
                <a:latin typeface="Arial"/>
                <a:cs typeface="Arial"/>
              </a:rPr>
              <a:t>T</a:t>
            </a:r>
            <a:r>
              <a:rPr sz="1400" dirty="0">
                <a:solidFill>
                  <a:srgbClr val="FFFF00"/>
                </a:solidFill>
                <a:latin typeface="Arial"/>
                <a:cs typeface="Arial"/>
              </a:rPr>
              <a:t>race</a:t>
            </a:r>
            <a:r>
              <a:rPr sz="1400" spc="-5" dirty="0">
                <a:solidFill>
                  <a:srgbClr val="FFFF00"/>
                </a:solidFill>
                <a:latin typeface="Arial"/>
                <a:cs typeface="Arial"/>
              </a:rPr>
              <a:t> </a:t>
            </a:r>
            <a:r>
              <a:rPr sz="1400" dirty="0">
                <a:solidFill>
                  <a:srgbClr val="FFFF00"/>
                </a:solidFill>
                <a:latin typeface="Arial"/>
                <a:cs typeface="Arial"/>
              </a:rPr>
              <a:t>gas</a:t>
            </a:r>
            <a:r>
              <a:rPr sz="1400" spc="-5" dirty="0">
                <a:solidFill>
                  <a:srgbClr val="FFFF00"/>
                </a:solidFill>
                <a:latin typeface="Arial"/>
                <a:cs typeface="Arial"/>
              </a:rPr>
              <a:t> </a:t>
            </a:r>
            <a:r>
              <a:rPr sz="1400" dirty="0">
                <a:solidFill>
                  <a:srgbClr val="FFFF00"/>
                </a:solidFill>
                <a:latin typeface="Arial"/>
                <a:cs typeface="Arial"/>
              </a:rPr>
              <a:t>(greenhouse</a:t>
            </a:r>
            <a:r>
              <a:rPr sz="1400" spc="-5" dirty="0">
                <a:solidFill>
                  <a:srgbClr val="FFFF00"/>
                </a:solidFill>
                <a:latin typeface="Arial"/>
                <a:cs typeface="Arial"/>
              </a:rPr>
              <a:t> </a:t>
            </a:r>
            <a:r>
              <a:rPr sz="1400" dirty="0">
                <a:solidFill>
                  <a:srgbClr val="FFFF00"/>
                </a:solidFill>
                <a:latin typeface="Arial"/>
                <a:cs typeface="Arial"/>
              </a:rPr>
              <a:t>ga</a:t>
            </a:r>
            <a:r>
              <a:rPr sz="1400" spc="-10" dirty="0">
                <a:solidFill>
                  <a:srgbClr val="FFFF00"/>
                </a:solidFill>
                <a:latin typeface="Arial"/>
                <a:cs typeface="Arial"/>
              </a:rPr>
              <a:t>s,</a:t>
            </a:r>
            <a:r>
              <a:rPr sz="1400" spc="-5" dirty="0">
                <a:solidFill>
                  <a:srgbClr val="FFFF00"/>
                </a:solidFill>
                <a:latin typeface="Arial"/>
                <a:cs typeface="Arial"/>
              </a:rPr>
              <a:t> </a:t>
            </a:r>
            <a:r>
              <a:rPr sz="1400" dirty="0">
                <a:solidFill>
                  <a:srgbClr val="FFFF00"/>
                </a:solidFill>
                <a:latin typeface="Arial"/>
                <a:cs typeface="Arial"/>
              </a:rPr>
              <a:t>…)</a:t>
            </a:r>
            <a:endParaRPr sz="1400">
              <a:solidFill>
                <a:prstClr val="black"/>
              </a:solidFill>
              <a:latin typeface="Arial"/>
              <a:cs typeface="Arial"/>
            </a:endParaRPr>
          </a:p>
        </p:txBody>
      </p:sp>
      <p:sp>
        <p:nvSpPr>
          <p:cNvPr id="32" name="object 32"/>
          <p:cNvSpPr/>
          <p:nvPr/>
        </p:nvSpPr>
        <p:spPr>
          <a:xfrm>
            <a:off x="5091707" y="3987093"/>
            <a:ext cx="464987" cy="971594"/>
          </a:xfrm>
          <a:custGeom>
            <a:avLst/>
            <a:gdLst/>
            <a:ahLst/>
            <a:cxnLst/>
            <a:rect l="l" t="t" r="r" b="b"/>
            <a:pathLst>
              <a:path w="464987" h="971594">
                <a:moveTo>
                  <a:pt x="264770" y="287372"/>
                </a:moveTo>
                <a:lnTo>
                  <a:pt x="223573" y="308984"/>
                </a:lnTo>
                <a:lnTo>
                  <a:pt x="215112" y="334381"/>
                </a:lnTo>
                <a:lnTo>
                  <a:pt x="215865" y="347654"/>
                </a:lnTo>
                <a:lnTo>
                  <a:pt x="246580" y="381684"/>
                </a:lnTo>
                <a:lnTo>
                  <a:pt x="275226" y="389530"/>
                </a:lnTo>
                <a:lnTo>
                  <a:pt x="287227" y="388260"/>
                </a:lnTo>
                <a:lnTo>
                  <a:pt x="299658" y="383983"/>
                </a:lnTo>
                <a:lnTo>
                  <a:pt x="308883" y="377010"/>
                </a:lnTo>
                <a:lnTo>
                  <a:pt x="313126" y="371401"/>
                </a:lnTo>
                <a:lnTo>
                  <a:pt x="278735" y="371401"/>
                </a:lnTo>
                <a:lnTo>
                  <a:pt x="266611" y="369247"/>
                </a:lnTo>
                <a:lnTo>
                  <a:pt x="249769" y="363376"/>
                </a:lnTo>
                <a:lnTo>
                  <a:pt x="239710" y="355907"/>
                </a:lnTo>
                <a:lnTo>
                  <a:pt x="232253" y="345607"/>
                </a:lnTo>
                <a:lnTo>
                  <a:pt x="230352" y="334568"/>
                </a:lnTo>
                <a:lnTo>
                  <a:pt x="233541" y="321006"/>
                </a:lnTo>
                <a:lnTo>
                  <a:pt x="240986" y="312356"/>
                </a:lnTo>
                <a:lnTo>
                  <a:pt x="254925" y="305549"/>
                </a:lnTo>
                <a:lnTo>
                  <a:pt x="310160" y="305549"/>
                </a:lnTo>
                <a:lnTo>
                  <a:pt x="300466" y="298386"/>
                </a:lnTo>
                <a:lnTo>
                  <a:pt x="286899" y="292089"/>
                </a:lnTo>
                <a:lnTo>
                  <a:pt x="277107" y="289096"/>
                </a:lnTo>
                <a:lnTo>
                  <a:pt x="264770" y="287372"/>
                </a:lnTo>
                <a:close/>
              </a:path>
              <a:path w="464987" h="971594">
                <a:moveTo>
                  <a:pt x="310160" y="305549"/>
                </a:moveTo>
                <a:lnTo>
                  <a:pt x="254925" y="305549"/>
                </a:lnTo>
                <a:lnTo>
                  <a:pt x="266750" y="305598"/>
                </a:lnTo>
                <a:lnTo>
                  <a:pt x="280540" y="309236"/>
                </a:lnTo>
                <a:lnTo>
                  <a:pt x="288550" y="312689"/>
                </a:lnTo>
                <a:lnTo>
                  <a:pt x="299228" y="319942"/>
                </a:lnTo>
                <a:lnTo>
                  <a:pt x="306554" y="329418"/>
                </a:lnTo>
                <a:lnTo>
                  <a:pt x="309363" y="340892"/>
                </a:lnTo>
                <a:lnTo>
                  <a:pt x="306972" y="353694"/>
                </a:lnTo>
                <a:lnTo>
                  <a:pt x="300072" y="363476"/>
                </a:lnTo>
                <a:lnTo>
                  <a:pt x="287704" y="370541"/>
                </a:lnTo>
                <a:lnTo>
                  <a:pt x="278735" y="371401"/>
                </a:lnTo>
                <a:lnTo>
                  <a:pt x="313126" y="371401"/>
                </a:lnTo>
                <a:lnTo>
                  <a:pt x="316561" y="366860"/>
                </a:lnTo>
                <a:lnTo>
                  <a:pt x="322927" y="352801"/>
                </a:lnTo>
                <a:lnTo>
                  <a:pt x="324556" y="341885"/>
                </a:lnTo>
                <a:lnTo>
                  <a:pt x="323281" y="329795"/>
                </a:lnTo>
                <a:lnTo>
                  <a:pt x="318618" y="315527"/>
                </a:lnTo>
                <a:lnTo>
                  <a:pt x="311039" y="306199"/>
                </a:lnTo>
                <a:lnTo>
                  <a:pt x="310160" y="305549"/>
                </a:lnTo>
                <a:close/>
              </a:path>
              <a:path w="464987" h="971594">
                <a:moveTo>
                  <a:pt x="232399" y="170078"/>
                </a:moveTo>
                <a:lnTo>
                  <a:pt x="229592" y="173571"/>
                </a:lnTo>
                <a:lnTo>
                  <a:pt x="227593" y="176937"/>
                </a:lnTo>
                <a:lnTo>
                  <a:pt x="224432" y="185533"/>
                </a:lnTo>
                <a:lnTo>
                  <a:pt x="224080" y="189882"/>
                </a:lnTo>
                <a:lnTo>
                  <a:pt x="224088" y="190898"/>
                </a:lnTo>
                <a:lnTo>
                  <a:pt x="252393" y="227813"/>
                </a:lnTo>
                <a:lnTo>
                  <a:pt x="339345" y="302250"/>
                </a:lnTo>
                <a:lnTo>
                  <a:pt x="345507" y="285494"/>
                </a:lnTo>
                <a:lnTo>
                  <a:pt x="289200" y="237808"/>
                </a:lnTo>
                <a:lnTo>
                  <a:pt x="282621" y="232771"/>
                </a:lnTo>
                <a:lnTo>
                  <a:pt x="275944" y="228080"/>
                </a:lnTo>
                <a:lnTo>
                  <a:pt x="366616" y="228080"/>
                </a:lnTo>
                <a:lnTo>
                  <a:pt x="372257" y="212743"/>
                </a:lnTo>
                <a:lnTo>
                  <a:pt x="259524" y="212743"/>
                </a:lnTo>
                <a:lnTo>
                  <a:pt x="256739" y="210355"/>
                </a:lnTo>
                <a:lnTo>
                  <a:pt x="241726" y="189882"/>
                </a:lnTo>
                <a:lnTo>
                  <a:pt x="242201" y="186668"/>
                </a:lnTo>
                <a:lnTo>
                  <a:pt x="244588" y="180184"/>
                </a:lnTo>
                <a:lnTo>
                  <a:pt x="246255" y="177174"/>
                </a:lnTo>
                <a:lnTo>
                  <a:pt x="248599" y="173868"/>
                </a:lnTo>
                <a:lnTo>
                  <a:pt x="232399" y="170078"/>
                </a:lnTo>
                <a:close/>
              </a:path>
              <a:path w="464987" h="971594">
                <a:moveTo>
                  <a:pt x="366616" y="228080"/>
                </a:moveTo>
                <a:lnTo>
                  <a:pt x="275944" y="228080"/>
                </a:lnTo>
                <a:lnTo>
                  <a:pt x="288826" y="228985"/>
                </a:lnTo>
                <a:lnTo>
                  <a:pt x="301311" y="229271"/>
                </a:lnTo>
                <a:lnTo>
                  <a:pt x="366051" y="229616"/>
                </a:lnTo>
                <a:lnTo>
                  <a:pt x="366616" y="228080"/>
                </a:lnTo>
                <a:close/>
              </a:path>
              <a:path w="464987" h="971594">
                <a:moveTo>
                  <a:pt x="372645" y="211687"/>
                </a:moveTo>
                <a:lnTo>
                  <a:pt x="259524" y="212743"/>
                </a:lnTo>
                <a:lnTo>
                  <a:pt x="372257" y="212743"/>
                </a:lnTo>
                <a:lnTo>
                  <a:pt x="372645" y="211687"/>
                </a:lnTo>
                <a:close/>
              </a:path>
              <a:path w="464987" h="971594">
                <a:moveTo>
                  <a:pt x="293580" y="121127"/>
                </a:moveTo>
                <a:lnTo>
                  <a:pt x="287409" y="137910"/>
                </a:lnTo>
                <a:lnTo>
                  <a:pt x="346200" y="159526"/>
                </a:lnTo>
                <a:lnTo>
                  <a:pt x="352368" y="162851"/>
                </a:lnTo>
                <a:lnTo>
                  <a:pt x="361091" y="169576"/>
                </a:lnTo>
                <a:lnTo>
                  <a:pt x="363386" y="172769"/>
                </a:lnTo>
                <a:lnTo>
                  <a:pt x="365658" y="180184"/>
                </a:lnTo>
                <a:lnTo>
                  <a:pt x="365557" y="183857"/>
                </a:lnTo>
                <a:lnTo>
                  <a:pt x="362724" y="191566"/>
                </a:lnTo>
                <a:lnTo>
                  <a:pt x="360081" y="195215"/>
                </a:lnTo>
                <a:lnTo>
                  <a:pt x="356294" y="198443"/>
                </a:lnTo>
                <a:lnTo>
                  <a:pt x="369586" y="210127"/>
                </a:lnTo>
                <a:lnTo>
                  <a:pt x="382814" y="186668"/>
                </a:lnTo>
                <a:lnTo>
                  <a:pt x="380795" y="178719"/>
                </a:lnTo>
                <a:lnTo>
                  <a:pt x="377471" y="173454"/>
                </a:lnTo>
                <a:lnTo>
                  <a:pt x="371859" y="167013"/>
                </a:lnTo>
                <a:lnTo>
                  <a:pt x="389072" y="167013"/>
                </a:lnTo>
                <a:lnTo>
                  <a:pt x="392561" y="157522"/>
                </a:lnTo>
                <a:lnTo>
                  <a:pt x="293580" y="121127"/>
                </a:lnTo>
                <a:close/>
              </a:path>
              <a:path w="464987" h="971594">
                <a:moveTo>
                  <a:pt x="389072" y="167013"/>
                </a:moveTo>
                <a:lnTo>
                  <a:pt x="371859" y="167013"/>
                </a:lnTo>
                <a:lnTo>
                  <a:pt x="387022" y="172588"/>
                </a:lnTo>
                <a:lnTo>
                  <a:pt x="389072" y="167013"/>
                </a:lnTo>
                <a:close/>
              </a:path>
              <a:path w="464987" h="971594">
                <a:moveTo>
                  <a:pt x="438047" y="18612"/>
                </a:moveTo>
                <a:lnTo>
                  <a:pt x="376969" y="18612"/>
                </a:lnTo>
                <a:lnTo>
                  <a:pt x="387053" y="19445"/>
                </a:lnTo>
                <a:lnTo>
                  <a:pt x="399125" y="22240"/>
                </a:lnTo>
                <a:lnTo>
                  <a:pt x="436638" y="42497"/>
                </a:lnTo>
                <a:lnTo>
                  <a:pt x="448297" y="66257"/>
                </a:lnTo>
                <a:lnTo>
                  <a:pt x="448099" y="78068"/>
                </a:lnTo>
                <a:lnTo>
                  <a:pt x="428323" y="111147"/>
                </a:lnTo>
                <a:lnTo>
                  <a:pt x="403220" y="115940"/>
                </a:lnTo>
                <a:lnTo>
                  <a:pt x="402435" y="135308"/>
                </a:lnTo>
                <a:lnTo>
                  <a:pt x="447629" y="117763"/>
                </a:lnTo>
                <a:lnTo>
                  <a:pt x="463999" y="82767"/>
                </a:lnTo>
                <a:lnTo>
                  <a:pt x="464987" y="70475"/>
                </a:lnTo>
                <a:lnTo>
                  <a:pt x="463862" y="56986"/>
                </a:lnTo>
                <a:lnTo>
                  <a:pt x="460493" y="46254"/>
                </a:lnTo>
                <a:lnTo>
                  <a:pt x="454270" y="35352"/>
                </a:lnTo>
                <a:lnTo>
                  <a:pt x="444446" y="23537"/>
                </a:lnTo>
                <a:lnTo>
                  <a:pt x="438047" y="18612"/>
                </a:lnTo>
                <a:close/>
              </a:path>
              <a:path w="464987" h="971594">
                <a:moveTo>
                  <a:pt x="372101" y="0"/>
                </a:moveTo>
                <a:lnTo>
                  <a:pt x="336804" y="15327"/>
                </a:lnTo>
                <a:lnTo>
                  <a:pt x="317276" y="50577"/>
                </a:lnTo>
                <a:lnTo>
                  <a:pt x="315373" y="62410"/>
                </a:lnTo>
                <a:lnTo>
                  <a:pt x="315955" y="74641"/>
                </a:lnTo>
                <a:lnTo>
                  <a:pt x="319198" y="87751"/>
                </a:lnTo>
                <a:lnTo>
                  <a:pt x="325039" y="98439"/>
                </a:lnTo>
                <a:lnTo>
                  <a:pt x="333398" y="108188"/>
                </a:lnTo>
                <a:lnTo>
                  <a:pt x="344277" y="116999"/>
                </a:lnTo>
                <a:lnTo>
                  <a:pt x="355501" y="100558"/>
                </a:lnTo>
                <a:lnTo>
                  <a:pt x="346578" y="93712"/>
                </a:lnTo>
                <a:lnTo>
                  <a:pt x="338951" y="84141"/>
                </a:lnTo>
                <a:lnTo>
                  <a:pt x="333175" y="71028"/>
                </a:lnTo>
                <a:lnTo>
                  <a:pt x="332843" y="59248"/>
                </a:lnTo>
                <a:lnTo>
                  <a:pt x="336286" y="45774"/>
                </a:lnTo>
                <a:lnTo>
                  <a:pt x="342431" y="35404"/>
                </a:lnTo>
                <a:lnTo>
                  <a:pt x="352292" y="25752"/>
                </a:lnTo>
                <a:lnTo>
                  <a:pt x="363221" y="20533"/>
                </a:lnTo>
                <a:lnTo>
                  <a:pt x="376969" y="18612"/>
                </a:lnTo>
                <a:lnTo>
                  <a:pt x="438047" y="18612"/>
                </a:lnTo>
                <a:lnTo>
                  <a:pt x="435438" y="16604"/>
                </a:lnTo>
                <a:lnTo>
                  <a:pt x="424150" y="10308"/>
                </a:lnTo>
                <a:lnTo>
                  <a:pt x="409975" y="4442"/>
                </a:lnTo>
                <a:lnTo>
                  <a:pt x="398230" y="1494"/>
                </a:lnTo>
                <a:lnTo>
                  <a:pt x="385770" y="2"/>
                </a:lnTo>
                <a:lnTo>
                  <a:pt x="372101" y="0"/>
                </a:lnTo>
                <a:close/>
              </a:path>
              <a:path w="464987" h="971594">
                <a:moveTo>
                  <a:pt x="98677" y="651185"/>
                </a:moveTo>
                <a:lnTo>
                  <a:pt x="92506" y="667968"/>
                </a:lnTo>
                <a:lnTo>
                  <a:pt x="164825" y="694560"/>
                </a:lnTo>
                <a:lnTo>
                  <a:pt x="172635" y="696117"/>
                </a:lnTo>
                <a:lnTo>
                  <a:pt x="184516" y="695224"/>
                </a:lnTo>
                <a:lnTo>
                  <a:pt x="189916" y="692841"/>
                </a:lnTo>
                <a:lnTo>
                  <a:pt x="197423" y="685862"/>
                </a:lnTo>
                <a:lnTo>
                  <a:pt x="202397" y="677713"/>
                </a:lnTo>
                <a:lnTo>
                  <a:pt x="176392" y="677713"/>
                </a:lnTo>
                <a:lnTo>
                  <a:pt x="169638" y="677277"/>
                </a:lnTo>
                <a:lnTo>
                  <a:pt x="98677" y="651185"/>
                </a:lnTo>
                <a:close/>
              </a:path>
              <a:path w="464987" h="971594">
                <a:moveTo>
                  <a:pt x="122030" y="587678"/>
                </a:moveTo>
                <a:lnTo>
                  <a:pt x="115859" y="604459"/>
                </a:lnTo>
                <a:lnTo>
                  <a:pt x="177641" y="627177"/>
                </a:lnTo>
                <a:lnTo>
                  <a:pt x="183377" y="630336"/>
                </a:lnTo>
                <a:lnTo>
                  <a:pt x="190821" y="637272"/>
                </a:lnTo>
                <a:lnTo>
                  <a:pt x="193170" y="641654"/>
                </a:lnTo>
                <a:lnTo>
                  <a:pt x="195120" y="652244"/>
                </a:lnTo>
                <a:lnTo>
                  <a:pt x="194699" y="657360"/>
                </a:lnTo>
                <a:lnTo>
                  <a:pt x="190457" y="668895"/>
                </a:lnTo>
                <a:lnTo>
                  <a:pt x="186673" y="673300"/>
                </a:lnTo>
                <a:lnTo>
                  <a:pt x="176392" y="677713"/>
                </a:lnTo>
                <a:lnTo>
                  <a:pt x="202397" y="677713"/>
                </a:lnTo>
                <a:lnTo>
                  <a:pt x="202816" y="677026"/>
                </a:lnTo>
                <a:lnTo>
                  <a:pt x="208600" y="660464"/>
                </a:lnTo>
                <a:lnTo>
                  <a:pt x="207881" y="648401"/>
                </a:lnTo>
                <a:lnTo>
                  <a:pt x="203287" y="636607"/>
                </a:lnTo>
                <a:lnTo>
                  <a:pt x="255101" y="636607"/>
                </a:lnTo>
                <a:lnTo>
                  <a:pt x="122030" y="587678"/>
                </a:lnTo>
                <a:close/>
              </a:path>
              <a:path w="464987" h="971594">
                <a:moveTo>
                  <a:pt x="255101" y="636607"/>
                </a:moveTo>
                <a:lnTo>
                  <a:pt x="203287" y="636607"/>
                </a:lnTo>
                <a:lnTo>
                  <a:pt x="252412" y="654670"/>
                </a:lnTo>
                <a:lnTo>
                  <a:pt x="258583" y="637887"/>
                </a:lnTo>
                <a:lnTo>
                  <a:pt x="255101" y="636607"/>
                </a:lnTo>
                <a:close/>
              </a:path>
              <a:path w="464987" h="971594">
                <a:moveTo>
                  <a:pt x="123078" y="467655"/>
                </a:moveTo>
                <a:lnTo>
                  <a:pt x="116907" y="484438"/>
                </a:lnTo>
                <a:lnTo>
                  <a:pt x="165197" y="502194"/>
                </a:lnTo>
                <a:lnTo>
                  <a:pt x="160560" y="503728"/>
                </a:lnTo>
                <a:lnTo>
                  <a:pt x="140925" y="538274"/>
                </a:lnTo>
                <a:lnTo>
                  <a:pt x="143122" y="552997"/>
                </a:lnTo>
                <a:lnTo>
                  <a:pt x="169342" y="581143"/>
                </a:lnTo>
                <a:lnTo>
                  <a:pt x="207502" y="590522"/>
                </a:lnTo>
                <a:lnTo>
                  <a:pt x="216612" y="590139"/>
                </a:lnTo>
                <a:lnTo>
                  <a:pt x="224523" y="587518"/>
                </a:lnTo>
                <a:lnTo>
                  <a:pt x="237945" y="577798"/>
                </a:lnTo>
                <a:lnTo>
                  <a:pt x="241587" y="572864"/>
                </a:lnTo>
                <a:lnTo>
                  <a:pt x="206656" y="572864"/>
                </a:lnTo>
                <a:lnTo>
                  <a:pt x="194677" y="570929"/>
                </a:lnTo>
                <a:lnTo>
                  <a:pt x="159769" y="550073"/>
                </a:lnTo>
                <a:lnTo>
                  <a:pt x="154623" y="534950"/>
                </a:lnTo>
                <a:lnTo>
                  <a:pt x="157868" y="526232"/>
                </a:lnTo>
                <a:lnTo>
                  <a:pt x="164638" y="517561"/>
                </a:lnTo>
                <a:lnTo>
                  <a:pt x="178635" y="510874"/>
                </a:lnTo>
                <a:lnTo>
                  <a:pt x="240617" y="510874"/>
                </a:lnTo>
                <a:lnTo>
                  <a:pt x="123078" y="467655"/>
                </a:lnTo>
                <a:close/>
              </a:path>
              <a:path w="464987" h="971594">
                <a:moveTo>
                  <a:pt x="240617" y="510874"/>
                </a:moveTo>
                <a:lnTo>
                  <a:pt x="178635" y="510874"/>
                </a:lnTo>
                <a:lnTo>
                  <a:pt x="190364" y="511083"/>
                </a:lnTo>
                <a:lnTo>
                  <a:pt x="204314" y="514846"/>
                </a:lnTo>
                <a:lnTo>
                  <a:pt x="234973" y="541669"/>
                </a:lnTo>
                <a:lnTo>
                  <a:pt x="235987" y="549193"/>
                </a:lnTo>
                <a:lnTo>
                  <a:pt x="230729" y="563494"/>
                </a:lnTo>
                <a:lnTo>
                  <a:pt x="225329" y="568520"/>
                </a:lnTo>
                <a:lnTo>
                  <a:pt x="215622" y="571881"/>
                </a:lnTo>
                <a:lnTo>
                  <a:pt x="206656" y="572864"/>
                </a:lnTo>
                <a:lnTo>
                  <a:pt x="241587" y="572864"/>
                </a:lnTo>
                <a:lnTo>
                  <a:pt x="242852" y="571149"/>
                </a:lnTo>
                <a:lnTo>
                  <a:pt x="248330" y="556253"/>
                </a:lnTo>
                <a:lnTo>
                  <a:pt x="249091" y="550296"/>
                </a:lnTo>
                <a:lnTo>
                  <a:pt x="247386" y="539385"/>
                </a:lnTo>
                <a:lnTo>
                  <a:pt x="245103" y="533930"/>
                </a:lnTo>
                <a:lnTo>
                  <a:pt x="241388" y="528478"/>
                </a:lnTo>
                <a:lnTo>
                  <a:pt x="256161" y="528478"/>
                </a:lnTo>
                <a:lnTo>
                  <a:pt x="260011" y="518005"/>
                </a:lnTo>
                <a:lnTo>
                  <a:pt x="240617" y="510874"/>
                </a:lnTo>
                <a:close/>
              </a:path>
              <a:path w="464987" h="971594">
                <a:moveTo>
                  <a:pt x="256161" y="528478"/>
                </a:moveTo>
                <a:lnTo>
                  <a:pt x="241388" y="528478"/>
                </a:lnTo>
                <a:lnTo>
                  <a:pt x="254402" y="533262"/>
                </a:lnTo>
                <a:lnTo>
                  <a:pt x="256161" y="528478"/>
                </a:lnTo>
                <a:close/>
              </a:path>
              <a:path w="464987" h="971594">
                <a:moveTo>
                  <a:pt x="246703" y="467646"/>
                </a:moveTo>
                <a:lnTo>
                  <a:pt x="242960" y="484889"/>
                </a:lnTo>
                <a:lnTo>
                  <a:pt x="249765" y="486194"/>
                </a:lnTo>
                <a:lnTo>
                  <a:pt x="255596" y="486155"/>
                </a:lnTo>
                <a:lnTo>
                  <a:pt x="265309" y="483392"/>
                </a:lnTo>
                <a:lnTo>
                  <a:pt x="269935" y="480184"/>
                </a:lnTo>
                <a:lnTo>
                  <a:pt x="278730" y="470114"/>
                </a:lnTo>
                <a:lnTo>
                  <a:pt x="279476" y="468798"/>
                </a:lnTo>
                <a:lnTo>
                  <a:pt x="252130" y="468798"/>
                </a:lnTo>
                <a:lnTo>
                  <a:pt x="246703" y="467646"/>
                </a:lnTo>
                <a:close/>
              </a:path>
              <a:path w="464987" h="971594">
                <a:moveTo>
                  <a:pt x="218989" y="389659"/>
                </a:moveTo>
                <a:lnTo>
                  <a:pt x="180892" y="421117"/>
                </a:lnTo>
                <a:lnTo>
                  <a:pt x="176839" y="436569"/>
                </a:lnTo>
                <a:lnTo>
                  <a:pt x="177648" y="449903"/>
                </a:lnTo>
                <a:lnTo>
                  <a:pt x="208413" y="474994"/>
                </a:lnTo>
                <a:lnTo>
                  <a:pt x="218066" y="472457"/>
                </a:lnTo>
                <a:lnTo>
                  <a:pt x="222352" y="469839"/>
                </a:lnTo>
                <a:lnTo>
                  <a:pt x="227067" y="464818"/>
                </a:lnTo>
                <a:lnTo>
                  <a:pt x="233836" y="456483"/>
                </a:lnTo>
                <a:lnTo>
                  <a:pt x="234141" y="456064"/>
                </a:lnTo>
                <a:lnTo>
                  <a:pt x="205782" y="456064"/>
                </a:lnTo>
                <a:lnTo>
                  <a:pt x="197779" y="453121"/>
                </a:lnTo>
                <a:lnTo>
                  <a:pt x="194789" y="449903"/>
                </a:lnTo>
                <a:lnTo>
                  <a:pt x="191268" y="440130"/>
                </a:lnTo>
                <a:lnTo>
                  <a:pt x="191806" y="433829"/>
                </a:lnTo>
                <a:lnTo>
                  <a:pt x="197456" y="418460"/>
                </a:lnTo>
                <a:lnTo>
                  <a:pt x="201417" y="413154"/>
                </a:lnTo>
                <a:lnTo>
                  <a:pt x="211635" y="407234"/>
                </a:lnTo>
                <a:lnTo>
                  <a:pt x="217685" y="406510"/>
                </a:lnTo>
                <a:lnTo>
                  <a:pt x="224973" y="406510"/>
                </a:lnTo>
                <a:lnTo>
                  <a:pt x="228109" y="390447"/>
                </a:lnTo>
                <a:lnTo>
                  <a:pt x="218989" y="389659"/>
                </a:lnTo>
                <a:close/>
              </a:path>
              <a:path w="464987" h="971594">
                <a:moveTo>
                  <a:pt x="286713" y="425241"/>
                </a:moveTo>
                <a:lnTo>
                  <a:pt x="261753" y="425241"/>
                </a:lnTo>
                <a:lnTo>
                  <a:pt x="263957" y="425278"/>
                </a:lnTo>
                <a:lnTo>
                  <a:pt x="269542" y="427331"/>
                </a:lnTo>
                <a:lnTo>
                  <a:pt x="271918" y="430068"/>
                </a:lnTo>
                <a:lnTo>
                  <a:pt x="274594" y="438503"/>
                </a:lnTo>
                <a:lnTo>
                  <a:pt x="273852" y="444451"/>
                </a:lnTo>
                <a:lnTo>
                  <a:pt x="268637" y="458632"/>
                </a:lnTo>
                <a:lnTo>
                  <a:pt x="265342" y="463131"/>
                </a:lnTo>
                <a:lnTo>
                  <a:pt x="256943" y="468125"/>
                </a:lnTo>
                <a:lnTo>
                  <a:pt x="252130" y="468798"/>
                </a:lnTo>
                <a:lnTo>
                  <a:pt x="279476" y="468798"/>
                </a:lnTo>
                <a:lnTo>
                  <a:pt x="282353" y="463722"/>
                </a:lnTo>
                <a:lnTo>
                  <a:pt x="287095" y="450824"/>
                </a:lnTo>
                <a:lnTo>
                  <a:pt x="288203" y="445759"/>
                </a:lnTo>
                <a:lnTo>
                  <a:pt x="288844" y="435789"/>
                </a:lnTo>
                <a:lnTo>
                  <a:pt x="288523" y="431642"/>
                </a:lnTo>
                <a:lnTo>
                  <a:pt x="287537" y="428252"/>
                </a:lnTo>
                <a:lnTo>
                  <a:pt x="286713" y="425241"/>
                </a:lnTo>
                <a:close/>
              </a:path>
              <a:path w="464987" h="971594">
                <a:moveTo>
                  <a:pt x="260442" y="406974"/>
                </a:moveTo>
                <a:lnTo>
                  <a:pt x="224768" y="437860"/>
                </a:lnTo>
                <a:lnTo>
                  <a:pt x="219125" y="446118"/>
                </a:lnTo>
                <a:lnTo>
                  <a:pt x="215128" y="451142"/>
                </a:lnTo>
                <a:lnTo>
                  <a:pt x="212780" y="452933"/>
                </a:lnTo>
                <a:lnTo>
                  <a:pt x="209378" y="455485"/>
                </a:lnTo>
                <a:lnTo>
                  <a:pt x="205782" y="456064"/>
                </a:lnTo>
                <a:lnTo>
                  <a:pt x="234141" y="456064"/>
                </a:lnTo>
                <a:lnTo>
                  <a:pt x="242978" y="443920"/>
                </a:lnTo>
                <a:lnTo>
                  <a:pt x="248218" y="436569"/>
                </a:lnTo>
                <a:lnTo>
                  <a:pt x="251455" y="432171"/>
                </a:lnTo>
                <a:lnTo>
                  <a:pt x="252690" y="430729"/>
                </a:lnTo>
                <a:lnTo>
                  <a:pt x="254938" y="428252"/>
                </a:lnTo>
                <a:lnTo>
                  <a:pt x="257212" y="426663"/>
                </a:lnTo>
                <a:lnTo>
                  <a:pt x="259512" y="425965"/>
                </a:lnTo>
                <a:lnTo>
                  <a:pt x="261753" y="425241"/>
                </a:lnTo>
                <a:lnTo>
                  <a:pt x="286713" y="425241"/>
                </a:lnTo>
                <a:lnTo>
                  <a:pt x="286359" y="423947"/>
                </a:lnTo>
                <a:lnTo>
                  <a:pt x="284254" y="420058"/>
                </a:lnTo>
                <a:lnTo>
                  <a:pt x="278238" y="413271"/>
                </a:lnTo>
                <a:lnTo>
                  <a:pt x="274535" y="410765"/>
                </a:lnTo>
                <a:lnTo>
                  <a:pt x="265306" y="407372"/>
                </a:lnTo>
                <a:lnTo>
                  <a:pt x="260442" y="406974"/>
                </a:lnTo>
                <a:close/>
              </a:path>
              <a:path w="464987" h="971594">
                <a:moveTo>
                  <a:pt x="224973" y="406510"/>
                </a:moveTo>
                <a:lnTo>
                  <a:pt x="217685" y="406510"/>
                </a:lnTo>
                <a:lnTo>
                  <a:pt x="224678" y="408021"/>
                </a:lnTo>
                <a:lnTo>
                  <a:pt x="224973" y="406510"/>
                </a:lnTo>
                <a:close/>
              </a:path>
              <a:path w="464987" h="971594">
                <a:moveTo>
                  <a:pt x="94663" y="889098"/>
                </a:moveTo>
                <a:lnTo>
                  <a:pt x="48036" y="889098"/>
                </a:lnTo>
                <a:lnTo>
                  <a:pt x="61597" y="891575"/>
                </a:lnTo>
                <a:lnTo>
                  <a:pt x="34494" y="965287"/>
                </a:lnTo>
                <a:lnTo>
                  <a:pt x="37929" y="966658"/>
                </a:lnTo>
                <a:lnTo>
                  <a:pt x="49559" y="970184"/>
                </a:lnTo>
                <a:lnTo>
                  <a:pt x="61522" y="971594"/>
                </a:lnTo>
                <a:lnTo>
                  <a:pt x="73510" y="970354"/>
                </a:lnTo>
                <a:lnTo>
                  <a:pt x="85995" y="966234"/>
                </a:lnTo>
                <a:lnTo>
                  <a:pt x="94910" y="959400"/>
                </a:lnTo>
                <a:lnTo>
                  <a:pt x="97972" y="955200"/>
                </a:lnTo>
                <a:lnTo>
                  <a:pt x="70326" y="955200"/>
                </a:lnTo>
                <a:lnTo>
                  <a:pt x="63309" y="955012"/>
                </a:lnTo>
                <a:lnTo>
                  <a:pt x="54712" y="952695"/>
                </a:lnTo>
                <a:lnTo>
                  <a:pt x="74979" y="897578"/>
                </a:lnTo>
                <a:lnTo>
                  <a:pt x="102239" y="897578"/>
                </a:lnTo>
                <a:lnTo>
                  <a:pt x="94663" y="889098"/>
                </a:lnTo>
                <a:close/>
              </a:path>
              <a:path w="464987" h="971594">
                <a:moveTo>
                  <a:pt x="47261" y="871553"/>
                </a:moveTo>
                <a:lnTo>
                  <a:pt x="6962" y="897969"/>
                </a:lnTo>
                <a:lnTo>
                  <a:pt x="0" y="926301"/>
                </a:lnTo>
                <a:lnTo>
                  <a:pt x="2758" y="939418"/>
                </a:lnTo>
                <a:lnTo>
                  <a:pt x="9289" y="950094"/>
                </a:lnTo>
                <a:lnTo>
                  <a:pt x="19217" y="959141"/>
                </a:lnTo>
                <a:lnTo>
                  <a:pt x="27888" y="942621"/>
                </a:lnTo>
                <a:lnTo>
                  <a:pt x="21709" y="937465"/>
                </a:lnTo>
                <a:lnTo>
                  <a:pt x="17795" y="932119"/>
                </a:lnTo>
                <a:lnTo>
                  <a:pt x="14495" y="921054"/>
                </a:lnTo>
                <a:lnTo>
                  <a:pt x="14799" y="915220"/>
                </a:lnTo>
                <a:lnTo>
                  <a:pt x="17550" y="907812"/>
                </a:lnTo>
                <a:lnTo>
                  <a:pt x="24263" y="897916"/>
                </a:lnTo>
                <a:lnTo>
                  <a:pt x="36349" y="890485"/>
                </a:lnTo>
                <a:lnTo>
                  <a:pt x="48036" y="889098"/>
                </a:lnTo>
                <a:lnTo>
                  <a:pt x="94663" y="889098"/>
                </a:lnTo>
                <a:lnTo>
                  <a:pt x="94490" y="888903"/>
                </a:lnTo>
                <a:lnTo>
                  <a:pt x="83822" y="881445"/>
                </a:lnTo>
                <a:lnTo>
                  <a:pt x="70166" y="875249"/>
                </a:lnTo>
                <a:lnTo>
                  <a:pt x="58716" y="872207"/>
                </a:lnTo>
                <a:lnTo>
                  <a:pt x="47261" y="871553"/>
                </a:lnTo>
                <a:close/>
              </a:path>
              <a:path w="464987" h="971594">
                <a:moveTo>
                  <a:pt x="102239" y="897578"/>
                </a:moveTo>
                <a:lnTo>
                  <a:pt x="74979" y="897578"/>
                </a:lnTo>
                <a:lnTo>
                  <a:pt x="83407" y="901310"/>
                </a:lnTo>
                <a:lnTo>
                  <a:pt x="89236" y="906742"/>
                </a:lnTo>
                <a:lnTo>
                  <a:pt x="95696" y="921004"/>
                </a:lnTo>
                <a:lnTo>
                  <a:pt x="95898" y="928412"/>
                </a:lnTo>
                <a:lnTo>
                  <a:pt x="89952" y="944586"/>
                </a:lnTo>
                <a:lnTo>
                  <a:pt x="84181" y="950307"/>
                </a:lnTo>
                <a:lnTo>
                  <a:pt x="70326" y="955200"/>
                </a:lnTo>
                <a:lnTo>
                  <a:pt x="97972" y="955200"/>
                </a:lnTo>
                <a:lnTo>
                  <a:pt x="102438" y="949076"/>
                </a:lnTo>
                <a:lnTo>
                  <a:pt x="108875" y="934272"/>
                </a:lnTo>
                <a:lnTo>
                  <a:pt x="109991" y="922932"/>
                </a:lnTo>
                <a:lnTo>
                  <a:pt x="107938" y="910953"/>
                </a:lnTo>
                <a:lnTo>
                  <a:pt x="102335" y="897686"/>
                </a:lnTo>
                <a:close/>
              </a:path>
              <a:path w="464987" h="971594">
                <a:moveTo>
                  <a:pt x="44097" y="799620"/>
                </a:moveTo>
                <a:lnTo>
                  <a:pt x="37927" y="816403"/>
                </a:lnTo>
                <a:lnTo>
                  <a:pt x="96717" y="838021"/>
                </a:lnTo>
                <a:lnTo>
                  <a:pt x="102887" y="841345"/>
                </a:lnTo>
                <a:lnTo>
                  <a:pt x="111609" y="848070"/>
                </a:lnTo>
                <a:lnTo>
                  <a:pt x="113904" y="851262"/>
                </a:lnTo>
                <a:lnTo>
                  <a:pt x="116176" y="858679"/>
                </a:lnTo>
                <a:lnTo>
                  <a:pt x="116076" y="862352"/>
                </a:lnTo>
                <a:lnTo>
                  <a:pt x="113241" y="870060"/>
                </a:lnTo>
                <a:lnTo>
                  <a:pt x="110600" y="873710"/>
                </a:lnTo>
                <a:lnTo>
                  <a:pt x="106813" y="876938"/>
                </a:lnTo>
                <a:lnTo>
                  <a:pt x="120103" y="888621"/>
                </a:lnTo>
                <a:lnTo>
                  <a:pt x="125786" y="884073"/>
                </a:lnTo>
                <a:lnTo>
                  <a:pt x="129668" y="878970"/>
                </a:lnTo>
                <a:lnTo>
                  <a:pt x="133189" y="869392"/>
                </a:lnTo>
                <a:lnTo>
                  <a:pt x="133390" y="865389"/>
                </a:lnTo>
                <a:lnTo>
                  <a:pt x="131313" y="857212"/>
                </a:lnTo>
                <a:lnTo>
                  <a:pt x="127989" y="851948"/>
                </a:lnTo>
                <a:lnTo>
                  <a:pt x="122378" y="845508"/>
                </a:lnTo>
                <a:lnTo>
                  <a:pt x="139589" y="845508"/>
                </a:lnTo>
                <a:lnTo>
                  <a:pt x="143080" y="836016"/>
                </a:lnTo>
                <a:lnTo>
                  <a:pt x="44097" y="799620"/>
                </a:lnTo>
                <a:close/>
              </a:path>
              <a:path w="464987" h="971594">
                <a:moveTo>
                  <a:pt x="139589" y="845508"/>
                </a:moveTo>
                <a:lnTo>
                  <a:pt x="122378" y="845508"/>
                </a:lnTo>
                <a:lnTo>
                  <a:pt x="137539" y="851082"/>
                </a:lnTo>
                <a:lnTo>
                  <a:pt x="139589" y="845508"/>
                </a:lnTo>
                <a:close/>
              </a:path>
              <a:path w="464987" h="971594">
                <a:moveTo>
                  <a:pt x="157017" y="719520"/>
                </a:moveTo>
                <a:lnTo>
                  <a:pt x="110390" y="719520"/>
                </a:lnTo>
                <a:lnTo>
                  <a:pt x="123951" y="721998"/>
                </a:lnTo>
                <a:lnTo>
                  <a:pt x="96847" y="795709"/>
                </a:lnTo>
                <a:lnTo>
                  <a:pt x="100282" y="797080"/>
                </a:lnTo>
                <a:lnTo>
                  <a:pt x="111912" y="800607"/>
                </a:lnTo>
                <a:lnTo>
                  <a:pt x="123876" y="802017"/>
                </a:lnTo>
                <a:lnTo>
                  <a:pt x="135864" y="800777"/>
                </a:lnTo>
                <a:lnTo>
                  <a:pt x="148348" y="796657"/>
                </a:lnTo>
                <a:lnTo>
                  <a:pt x="157264" y="789823"/>
                </a:lnTo>
                <a:lnTo>
                  <a:pt x="160326" y="785624"/>
                </a:lnTo>
                <a:lnTo>
                  <a:pt x="132679" y="785624"/>
                </a:lnTo>
                <a:lnTo>
                  <a:pt x="125662" y="785434"/>
                </a:lnTo>
                <a:lnTo>
                  <a:pt x="117065" y="783117"/>
                </a:lnTo>
                <a:lnTo>
                  <a:pt x="137332" y="728000"/>
                </a:lnTo>
                <a:lnTo>
                  <a:pt x="164591" y="728000"/>
                </a:lnTo>
                <a:lnTo>
                  <a:pt x="157017" y="719520"/>
                </a:lnTo>
                <a:close/>
              </a:path>
              <a:path w="464987" h="971594">
                <a:moveTo>
                  <a:pt x="109615" y="701976"/>
                </a:moveTo>
                <a:lnTo>
                  <a:pt x="69315" y="728392"/>
                </a:lnTo>
                <a:lnTo>
                  <a:pt x="62353" y="756724"/>
                </a:lnTo>
                <a:lnTo>
                  <a:pt x="65111" y="769841"/>
                </a:lnTo>
                <a:lnTo>
                  <a:pt x="71642" y="780517"/>
                </a:lnTo>
                <a:lnTo>
                  <a:pt x="81570" y="789564"/>
                </a:lnTo>
                <a:lnTo>
                  <a:pt x="90242" y="773044"/>
                </a:lnTo>
                <a:lnTo>
                  <a:pt x="84062" y="767888"/>
                </a:lnTo>
                <a:lnTo>
                  <a:pt x="80148" y="762543"/>
                </a:lnTo>
                <a:lnTo>
                  <a:pt x="76848" y="751477"/>
                </a:lnTo>
                <a:lnTo>
                  <a:pt x="77153" y="745643"/>
                </a:lnTo>
                <a:lnTo>
                  <a:pt x="79903" y="738234"/>
                </a:lnTo>
                <a:lnTo>
                  <a:pt x="86616" y="728338"/>
                </a:lnTo>
                <a:lnTo>
                  <a:pt x="98704" y="720907"/>
                </a:lnTo>
                <a:lnTo>
                  <a:pt x="110390" y="719520"/>
                </a:lnTo>
                <a:lnTo>
                  <a:pt x="157017" y="719520"/>
                </a:lnTo>
                <a:lnTo>
                  <a:pt x="156843" y="719326"/>
                </a:lnTo>
                <a:lnTo>
                  <a:pt x="146176" y="711867"/>
                </a:lnTo>
                <a:lnTo>
                  <a:pt x="132520" y="705672"/>
                </a:lnTo>
                <a:lnTo>
                  <a:pt x="121070" y="702630"/>
                </a:lnTo>
                <a:lnTo>
                  <a:pt x="109615" y="701976"/>
                </a:lnTo>
                <a:close/>
              </a:path>
              <a:path w="464987" h="971594">
                <a:moveTo>
                  <a:pt x="164591" y="728000"/>
                </a:moveTo>
                <a:lnTo>
                  <a:pt x="137332" y="728000"/>
                </a:lnTo>
                <a:lnTo>
                  <a:pt x="145760" y="731734"/>
                </a:lnTo>
                <a:lnTo>
                  <a:pt x="151589" y="737166"/>
                </a:lnTo>
                <a:lnTo>
                  <a:pt x="158049" y="751428"/>
                </a:lnTo>
                <a:lnTo>
                  <a:pt x="158253" y="758836"/>
                </a:lnTo>
                <a:lnTo>
                  <a:pt x="152305" y="775009"/>
                </a:lnTo>
                <a:lnTo>
                  <a:pt x="146536" y="780729"/>
                </a:lnTo>
                <a:lnTo>
                  <a:pt x="132679" y="785624"/>
                </a:lnTo>
                <a:lnTo>
                  <a:pt x="160326" y="785624"/>
                </a:lnTo>
                <a:lnTo>
                  <a:pt x="164791" y="779499"/>
                </a:lnTo>
                <a:lnTo>
                  <a:pt x="171228" y="764695"/>
                </a:lnTo>
                <a:lnTo>
                  <a:pt x="172344" y="753355"/>
                </a:lnTo>
                <a:lnTo>
                  <a:pt x="170291" y="741376"/>
                </a:lnTo>
                <a:lnTo>
                  <a:pt x="164688" y="728108"/>
                </a:lnTo>
                <a:close/>
              </a:path>
            </a:pathLst>
          </a:custGeom>
          <a:solidFill>
            <a:srgbClr val="FFFB00"/>
          </a:solidFill>
        </p:spPr>
        <p:txBody>
          <a:bodyPr wrap="square" lIns="0" tIns="0" rIns="0" bIns="0" rtlCol="0">
            <a:spAutoFit/>
          </a:bodyPr>
          <a:lstStyle/>
          <a:p>
            <a:pPr fontAlgn="auto">
              <a:spcBef>
                <a:spcPts val="0"/>
              </a:spcBef>
              <a:spcAft>
                <a:spcPts val="0"/>
              </a:spcAft>
            </a:pPr>
            <a:endParaRPr smtClean="0">
              <a:solidFill>
                <a:prstClr val="black"/>
              </a:solidFill>
              <a:latin typeface="Calibri"/>
            </a:endParaRPr>
          </a:p>
        </p:txBody>
      </p:sp>
      <p:sp>
        <p:nvSpPr>
          <p:cNvPr id="33" name="object 33"/>
          <p:cNvSpPr/>
          <p:nvPr/>
        </p:nvSpPr>
        <p:spPr>
          <a:xfrm>
            <a:off x="5665604" y="4460878"/>
            <a:ext cx="2762252" cy="954087"/>
          </a:xfrm>
          <a:custGeom>
            <a:avLst/>
            <a:gdLst/>
            <a:ahLst/>
            <a:cxnLst/>
            <a:rect l="l" t="t" r="r" b="b"/>
            <a:pathLst>
              <a:path w="2762252" h="954087">
                <a:moveTo>
                  <a:pt x="0" y="0"/>
                </a:moveTo>
                <a:lnTo>
                  <a:pt x="2762252" y="0"/>
                </a:lnTo>
                <a:lnTo>
                  <a:pt x="2762252" y="954087"/>
                </a:lnTo>
                <a:lnTo>
                  <a:pt x="0" y="954087"/>
                </a:lnTo>
                <a:lnTo>
                  <a:pt x="0" y="0"/>
                </a:lnTo>
                <a:close/>
              </a:path>
            </a:pathLst>
          </a:custGeom>
          <a:ln w="4156">
            <a:solidFill>
              <a:srgbClr val="FFFFFF"/>
            </a:solidFill>
          </a:ln>
        </p:spPr>
        <p:txBody>
          <a:bodyPr wrap="square" lIns="0" tIns="0" rIns="0" bIns="0" rtlCol="0">
            <a:spAutoFit/>
          </a:bodyPr>
          <a:lstStyle/>
          <a:p>
            <a:pPr fontAlgn="auto">
              <a:spcBef>
                <a:spcPts val="0"/>
              </a:spcBef>
              <a:spcAft>
                <a:spcPts val="0"/>
              </a:spcAft>
            </a:pPr>
            <a:endParaRPr smtClean="0">
              <a:solidFill>
                <a:prstClr val="black"/>
              </a:solidFill>
              <a:latin typeface="Calibri"/>
            </a:endParaRPr>
          </a:p>
        </p:txBody>
      </p:sp>
      <p:sp>
        <p:nvSpPr>
          <p:cNvPr id="34" name="object 34"/>
          <p:cNvSpPr txBox="1"/>
          <p:nvPr/>
        </p:nvSpPr>
        <p:spPr>
          <a:xfrm>
            <a:off x="5744344" y="4506598"/>
            <a:ext cx="1270635" cy="224790"/>
          </a:xfrm>
          <a:prstGeom prst="rect">
            <a:avLst/>
          </a:prstGeom>
        </p:spPr>
        <p:txBody>
          <a:bodyPr vert="horz" wrap="square" lIns="0" tIns="0" rIns="0" bIns="0" rtlCol="0">
            <a:spAutoFit/>
          </a:bodyPr>
          <a:lstStyle/>
          <a:p>
            <a:pPr marL="12700" fontAlgn="auto">
              <a:spcBef>
                <a:spcPts val="0"/>
              </a:spcBef>
              <a:spcAft>
                <a:spcPts val="0"/>
              </a:spcAft>
            </a:pPr>
            <a:r>
              <a:rPr sz="1400" dirty="0">
                <a:solidFill>
                  <a:srgbClr val="FFFF00"/>
                </a:solidFill>
                <a:latin typeface="Arial"/>
                <a:cs typeface="Arial"/>
              </a:rPr>
              <a:t>SN</a:t>
            </a:r>
            <a:r>
              <a:rPr sz="1400" spc="-15" dirty="0">
                <a:solidFill>
                  <a:srgbClr val="FFFF00"/>
                </a:solidFill>
                <a:latin typeface="Arial"/>
                <a:cs typeface="Arial"/>
              </a:rPr>
              <a:t>OW</a:t>
            </a:r>
            <a:r>
              <a:rPr sz="1400" spc="-5" dirty="0">
                <a:solidFill>
                  <a:srgbClr val="FFFF00"/>
                </a:solidFill>
                <a:latin typeface="Arial"/>
                <a:cs typeface="Arial"/>
              </a:rPr>
              <a:t> </a:t>
            </a:r>
            <a:r>
              <a:rPr sz="1400" dirty="0">
                <a:solidFill>
                  <a:srgbClr val="FFFF00"/>
                </a:solidFill>
                <a:latin typeface="Arial"/>
                <a:cs typeface="Arial"/>
              </a:rPr>
              <a:t>and</a:t>
            </a:r>
            <a:r>
              <a:rPr sz="1400" spc="-5" dirty="0">
                <a:solidFill>
                  <a:srgbClr val="FFFF00"/>
                </a:solidFill>
                <a:latin typeface="Arial"/>
                <a:cs typeface="Arial"/>
              </a:rPr>
              <a:t> I</a:t>
            </a:r>
            <a:r>
              <a:rPr sz="1400" dirty="0">
                <a:solidFill>
                  <a:srgbClr val="FFFF00"/>
                </a:solidFill>
                <a:latin typeface="Arial"/>
                <a:cs typeface="Arial"/>
              </a:rPr>
              <a:t>C</a:t>
            </a:r>
            <a:r>
              <a:rPr sz="1400" spc="-10" dirty="0">
                <a:solidFill>
                  <a:srgbClr val="FFFF00"/>
                </a:solidFill>
                <a:latin typeface="Arial"/>
                <a:cs typeface="Arial"/>
              </a:rPr>
              <a:t>E</a:t>
            </a:r>
            <a:endParaRPr sz="1400">
              <a:solidFill>
                <a:prstClr val="black"/>
              </a:solidFill>
              <a:latin typeface="Arial"/>
              <a:cs typeface="Arial"/>
            </a:endParaRPr>
          </a:p>
        </p:txBody>
      </p:sp>
      <p:sp>
        <p:nvSpPr>
          <p:cNvPr id="35" name="object 35"/>
          <p:cNvSpPr txBox="1"/>
          <p:nvPr/>
        </p:nvSpPr>
        <p:spPr>
          <a:xfrm>
            <a:off x="5744344" y="4709797"/>
            <a:ext cx="2533015" cy="224790"/>
          </a:xfrm>
          <a:prstGeom prst="rect">
            <a:avLst/>
          </a:prstGeom>
        </p:spPr>
        <p:txBody>
          <a:bodyPr vert="horz" wrap="square" lIns="0" tIns="0" rIns="0" bIns="0" rtlCol="0">
            <a:spAutoFit/>
          </a:bodyPr>
          <a:lstStyle/>
          <a:p>
            <a:pPr marL="12700" fontAlgn="auto">
              <a:spcBef>
                <a:spcPts val="0"/>
              </a:spcBef>
              <a:spcAft>
                <a:spcPts val="0"/>
              </a:spcAft>
            </a:pPr>
            <a:r>
              <a:rPr sz="1400" spc="-625" dirty="0">
                <a:solidFill>
                  <a:srgbClr val="FFFF00"/>
                </a:solidFill>
                <a:latin typeface="Wingdings"/>
                <a:cs typeface="Wingdings"/>
              </a:rPr>
              <a:t></a:t>
            </a:r>
            <a:r>
              <a:rPr sz="1400" spc="10" dirty="0">
                <a:solidFill>
                  <a:srgbClr val="FFFF00"/>
                </a:solidFill>
                <a:latin typeface="Times New Roman"/>
                <a:cs typeface="Times New Roman"/>
              </a:rPr>
              <a:t> </a:t>
            </a:r>
            <a:r>
              <a:rPr sz="1400" spc="-170" dirty="0">
                <a:solidFill>
                  <a:srgbClr val="FFFF00"/>
                </a:solidFill>
                <a:latin typeface="Arial"/>
                <a:cs typeface="Arial"/>
              </a:rPr>
              <a:t>T</a:t>
            </a:r>
            <a:r>
              <a:rPr sz="1400" dirty="0">
                <a:solidFill>
                  <a:srgbClr val="FFFF00"/>
                </a:solidFill>
                <a:latin typeface="Arial"/>
                <a:cs typeface="Arial"/>
              </a:rPr>
              <a:t>opography</a:t>
            </a:r>
            <a:r>
              <a:rPr sz="1400" spc="-5" dirty="0">
                <a:solidFill>
                  <a:srgbClr val="FFFF00"/>
                </a:solidFill>
                <a:latin typeface="Arial"/>
                <a:cs typeface="Arial"/>
              </a:rPr>
              <a:t> </a:t>
            </a:r>
            <a:r>
              <a:rPr sz="1400" dirty="0">
                <a:solidFill>
                  <a:srgbClr val="FFFF00"/>
                </a:solidFill>
                <a:latin typeface="Arial"/>
                <a:cs typeface="Arial"/>
              </a:rPr>
              <a:t>o</a:t>
            </a:r>
            <a:r>
              <a:rPr sz="1400" spc="-5" dirty="0">
                <a:solidFill>
                  <a:srgbClr val="FFFF00"/>
                </a:solidFill>
                <a:latin typeface="Arial"/>
                <a:cs typeface="Arial"/>
              </a:rPr>
              <a:t>f f</a:t>
            </a:r>
            <a:r>
              <a:rPr sz="1400" dirty="0">
                <a:solidFill>
                  <a:srgbClr val="FFFF00"/>
                </a:solidFill>
                <a:latin typeface="Arial"/>
                <a:cs typeface="Arial"/>
              </a:rPr>
              <a:t>rozen</a:t>
            </a:r>
            <a:r>
              <a:rPr sz="1400" spc="-5" dirty="0">
                <a:solidFill>
                  <a:srgbClr val="FFFF00"/>
                </a:solidFill>
                <a:latin typeface="Arial"/>
                <a:cs typeface="Arial"/>
              </a:rPr>
              <a:t> </a:t>
            </a:r>
            <a:r>
              <a:rPr sz="1400" dirty="0">
                <a:solidFill>
                  <a:srgbClr val="FFFF00"/>
                </a:solidFill>
                <a:latin typeface="Arial"/>
                <a:cs typeface="Arial"/>
              </a:rPr>
              <a:t>su</a:t>
            </a:r>
            <a:r>
              <a:rPr sz="1400" spc="-5" dirty="0">
                <a:solidFill>
                  <a:srgbClr val="FFFF00"/>
                </a:solidFill>
                <a:latin typeface="Arial"/>
                <a:cs typeface="Arial"/>
              </a:rPr>
              <a:t>rf</a:t>
            </a:r>
            <a:r>
              <a:rPr sz="1400" dirty="0">
                <a:solidFill>
                  <a:srgbClr val="FFFF00"/>
                </a:solidFill>
                <a:latin typeface="Arial"/>
                <a:cs typeface="Arial"/>
              </a:rPr>
              <a:t>ace</a:t>
            </a:r>
            <a:endParaRPr sz="1400">
              <a:solidFill>
                <a:prstClr val="black"/>
              </a:solidFill>
              <a:latin typeface="Arial"/>
              <a:cs typeface="Arial"/>
            </a:endParaRPr>
          </a:p>
        </p:txBody>
      </p:sp>
      <p:sp>
        <p:nvSpPr>
          <p:cNvPr id="36" name="object 36"/>
          <p:cNvSpPr txBox="1"/>
          <p:nvPr/>
        </p:nvSpPr>
        <p:spPr>
          <a:xfrm>
            <a:off x="5744344" y="4925697"/>
            <a:ext cx="2595880" cy="224790"/>
          </a:xfrm>
          <a:prstGeom prst="rect">
            <a:avLst/>
          </a:prstGeom>
        </p:spPr>
        <p:txBody>
          <a:bodyPr vert="horz" wrap="square" lIns="0" tIns="0" rIns="0" bIns="0" rtlCol="0">
            <a:spAutoFit/>
          </a:bodyPr>
          <a:lstStyle/>
          <a:p>
            <a:pPr marL="12700" fontAlgn="auto">
              <a:spcBef>
                <a:spcPts val="0"/>
              </a:spcBef>
              <a:spcAft>
                <a:spcPts val="0"/>
              </a:spcAft>
            </a:pPr>
            <a:r>
              <a:rPr sz="1400" spc="-625" dirty="0">
                <a:solidFill>
                  <a:srgbClr val="FFFF00"/>
                </a:solidFill>
                <a:latin typeface="Wingdings"/>
                <a:cs typeface="Wingdings"/>
              </a:rPr>
              <a:t></a:t>
            </a:r>
            <a:r>
              <a:rPr sz="1400" spc="35" dirty="0">
                <a:solidFill>
                  <a:srgbClr val="FFFF00"/>
                </a:solidFill>
                <a:latin typeface="Times New Roman"/>
                <a:cs typeface="Times New Roman"/>
              </a:rPr>
              <a:t> </a:t>
            </a:r>
            <a:r>
              <a:rPr sz="1400" dirty="0">
                <a:solidFill>
                  <a:srgbClr val="FFFF00"/>
                </a:solidFill>
                <a:latin typeface="Arial"/>
                <a:cs typeface="Arial"/>
              </a:rPr>
              <a:t>Snow</a:t>
            </a:r>
            <a:r>
              <a:rPr sz="1400" spc="-5" dirty="0">
                <a:solidFill>
                  <a:srgbClr val="FFFF00"/>
                </a:solidFill>
                <a:latin typeface="Arial"/>
                <a:cs typeface="Arial"/>
              </a:rPr>
              <a:t> </a:t>
            </a:r>
            <a:r>
              <a:rPr sz="1400" dirty="0">
                <a:solidFill>
                  <a:srgbClr val="FFFF00"/>
                </a:solidFill>
                <a:latin typeface="Arial"/>
                <a:cs typeface="Arial"/>
              </a:rPr>
              <a:t>coverage</a:t>
            </a:r>
            <a:r>
              <a:rPr sz="1400" spc="-5" dirty="0">
                <a:solidFill>
                  <a:srgbClr val="FFFF00"/>
                </a:solidFill>
                <a:latin typeface="Arial"/>
                <a:cs typeface="Arial"/>
              </a:rPr>
              <a:t> </a:t>
            </a:r>
            <a:r>
              <a:rPr sz="1400" dirty="0">
                <a:solidFill>
                  <a:srgbClr val="FFFF00"/>
                </a:solidFill>
                <a:latin typeface="Arial"/>
                <a:cs typeface="Arial"/>
              </a:rPr>
              <a:t>and</a:t>
            </a:r>
            <a:r>
              <a:rPr sz="1400" spc="-5" dirty="0">
                <a:solidFill>
                  <a:srgbClr val="FFFF00"/>
                </a:solidFill>
                <a:latin typeface="Arial"/>
                <a:cs typeface="Arial"/>
              </a:rPr>
              <a:t> t</a:t>
            </a:r>
            <a:r>
              <a:rPr sz="1400" dirty="0">
                <a:solidFill>
                  <a:srgbClr val="FFFF00"/>
                </a:solidFill>
                <a:latin typeface="Arial"/>
                <a:cs typeface="Arial"/>
              </a:rPr>
              <a:t>hickness</a:t>
            </a:r>
            <a:endParaRPr sz="1400">
              <a:solidFill>
                <a:prstClr val="black"/>
              </a:solidFill>
              <a:latin typeface="Arial"/>
              <a:cs typeface="Arial"/>
            </a:endParaRPr>
          </a:p>
        </p:txBody>
      </p:sp>
      <p:sp>
        <p:nvSpPr>
          <p:cNvPr id="37" name="object 37"/>
          <p:cNvSpPr txBox="1"/>
          <p:nvPr/>
        </p:nvSpPr>
        <p:spPr>
          <a:xfrm>
            <a:off x="5744344" y="5141597"/>
            <a:ext cx="2388235" cy="224790"/>
          </a:xfrm>
          <a:prstGeom prst="rect">
            <a:avLst/>
          </a:prstGeom>
        </p:spPr>
        <p:txBody>
          <a:bodyPr vert="horz" wrap="square" lIns="0" tIns="0" rIns="0" bIns="0" rtlCol="0">
            <a:spAutoFit/>
          </a:bodyPr>
          <a:lstStyle/>
          <a:p>
            <a:pPr marL="12700" fontAlgn="auto">
              <a:spcBef>
                <a:spcPts val="0"/>
              </a:spcBef>
              <a:spcAft>
                <a:spcPts val="0"/>
              </a:spcAft>
            </a:pPr>
            <a:r>
              <a:rPr sz="1400" spc="-625" dirty="0">
                <a:solidFill>
                  <a:srgbClr val="FFFF00"/>
                </a:solidFill>
                <a:latin typeface="Wingdings"/>
                <a:cs typeface="Wingdings"/>
              </a:rPr>
              <a:t></a:t>
            </a:r>
            <a:r>
              <a:rPr sz="1400" spc="35" dirty="0">
                <a:solidFill>
                  <a:srgbClr val="FFFF00"/>
                </a:solidFill>
                <a:latin typeface="Times New Roman"/>
                <a:cs typeface="Times New Roman"/>
              </a:rPr>
              <a:t> </a:t>
            </a:r>
            <a:r>
              <a:rPr sz="1400" spc="-5" dirty="0">
                <a:solidFill>
                  <a:srgbClr val="FFFF00"/>
                </a:solidFill>
                <a:latin typeface="Arial"/>
                <a:cs typeface="Arial"/>
              </a:rPr>
              <a:t>I</a:t>
            </a:r>
            <a:r>
              <a:rPr sz="1400" dirty="0">
                <a:solidFill>
                  <a:srgbClr val="FFFF00"/>
                </a:solidFill>
                <a:latin typeface="Arial"/>
                <a:cs typeface="Arial"/>
              </a:rPr>
              <a:t>ce</a:t>
            </a:r>
            <a:r>
              <a:rPr sz="1400" spc="-5" dirty="0">
                <a:solidFill>
                  <a:srgbClr val="FFFF00"/>
                </a:solidFill>
                <a:latin typeface="Arial"/>
                <a:cs typeface="Arial"/>
              </a:rPr>
              <a:t> </a:t>
            </a:r>
            <a:r>
              <a:rPr sz="1400" dirty="0">
                <a:solidFill>
                  <a:srgbClr val="FFFF00"/>
                </a:solidFill>
                <a:latin typeface="Arial"/>
                <a:cs typeface="Arial"/>
              </a:rPr>
              <a:t>coverage</a:t>
            </a:r>
            <a:r>
              <a:rPr sz="1400" spc="-5" dirty="0">
                <a:solidFill>
                  <a:srgbClr val="FFFF00"/>
                </a:solidFill>
                <a:latin typeface="Arial"/>
                <a:cs typeface="Arial"/>
              </a:rPr>
              <a:t> </a:t>
            </a:r>
            <a:r>
              <a:rPr sz="1400" dirty="0">
                <a:solidFill>
                  <a:srgbClr val="FFFF00"/>
                </a:solidFill>
                <a:latin typeface="Arial"/>
                <a:cs typeface="Arial"/>
              </a:rPr>
              <a:t>and</a:t>
            </a:r>
            <a:r>
              <a:rPr sz="1400" spc="-5" dirty="0">
                <a:solidFill>
                  <a:srgbClr val="FFFF00"/>
                </a:solidFill>
                <a:latin typeface="Arial"/>
                <a:cs typeface="Arial"/>
              </a:rPr>
              <a:t> t</a:t>
            </a:r>
            <a:r>
              <a:rPr sz="1400" dirty="0">
                <a:solidFill>
                  <a:srgbClr val="FFFF00"/>
                </a:solidFill>
                <a:latin typeface="Arial"/>
                <a:cs typeface="Arial"/>
              </a:rPr>
              <a:t>hickness</a:t>
            </a:r>
            <a:endParaRPr sz="1400">
              <a:solidFill>
                <a:prstClr val="black"/>
              </a:solidFill>
              <a:latin typeface="Arial"/>
              <a:cs typeface="Arial"/>
            </a:endParaRPr>
          </a:p>
        </p:txBody>
      </p:sp>
      <p:sp>
        <p:nvSpPr>
          <p:cNvPr id="38" name="object 38"/>
          <p:cNvSpPr txBox="1"/>
          <p:nvPr/>
        </p:nvSpPr>
        <p:spPr>
          <a:xfrm rot="10740000">
            <a:off x="3533246" y="5312982"/>
            <a:ext cx="950198" cy="203200"/>
          </a:xfrm>
          <a:prstGeom prst="rect">
            <a:avLst/>
          </a:prstGeom>
        </p:spPr>
        <p:txBody>
          <a:bodyPr vert="horz" wrap="square" lIns="0" tIns="0" rIns="0" bIns="0" rtlCol="0">
            <a:spAutoFit/>
          </a:bodyPr>
          <a:lstStyle/>
          <a:p>
            <a:pPr fontAlgn="auto">
              <a:spcBef>
                <a:spcPts val="0"/>
              </a:spcBef>
              <a:spcAft>
                <a:spcPts val="0"/>
              </a:spcAft>
            </a:pPr>
            <a:r>
              <a:rPr sz="2400" baseline="3472" dirty="0">
                <a:solidFill>
                  <a:srgbClr val="FFFF00"/>
                </a:solidFill>
                <a:latin typeface="Arial"/>
                <a:cs typeface="Arial"/>
              </a:rPr>
              <a:t>B</a:t>
            </a:r>
            <a:r>
              <a:rPr sz="2400" spc="-37" baseline="3472" dirty="0">
                <a:solidFill>
                  <a:srgbClr val="FFFF00"/>
                </a:solidFill>
                <a:latin typeface="Arial"/>
                <a:cs typeface="Arial"/>
              </a:rPr>
              <a:t>i</a:t>
            </a:r>
            <a:r>
              <a:rPr sz="2400" spc="-37" baseline="1736" dirty="0">
                <a:solidFill>
                  <a:srgbClr val="FFFF00"/>
                </a:solidFill>
                <a:latin typeface="Arial"/>
                <a:cs typeface="Arial"/>
              </a:rPr>
              <a:t>o</a:t>
            </a:r>
            <a:r>
              <a:rPr sz="2400" baseline="1736" dirty="0">
                <a:solidFill>
                  <a:srgbClr val="FFFF00"/>
                </a:solidFill>
                <a:latin typeface="Arial"/>
                <a:cs typeface="Arial"/>
              </a:rPr>
              <a:t>s</a:t>
            </a:r>
            <a:r>
              <a:rPr sz="2400" spc="-37" baseline="1736" dirty="0">
                <a:solidFill>
                  <a:srgbClr val="FFFF00"/>
                </a:solidFill>
                <a:latin typeface="Arial"/>
                <a:cs typeface="Arial"/>
              </a:rPr>
              <a:t>ph</a:t>
            </a:r>
            <a:r>
              <a:rPr sz="1600" spc="-25" dirty="0">
                <a:solidFill>
                  <a:srgbClr val="FFFF00"/>
                </a:solidFill>
                <a:latin typeface="Arial"/>
                <a:cs typeface="Arial"/>
              </a:rPr>
              <a:t>e</a:t>
            </a:r>
            <a:r>
              <a:rPr sz="1600" dirty="0">
                <a:solidFill>
                  <a:srgbClr val="FFFF00"/>
                </a:solidFill>
                <a:latin typeface="Arial"/>
                <a:cs typeface="Arial"/>
              </a:rPr>
              <a:t>re</a:t>
            </a:r>
            <a:endParaRPr sz="1600">
              <a:solidFill>
                <a:prstClr val="black"/>
              </a:solidFill>
              <a:latin typeface="Arial"/>
              <a:cs typeface="Arial"/>
            </a:endParaRPr>
          </a:p>
        </p:txBody>
      </p:sp>
      <p:sp>
        <p:nvSpPr>
          <p:cNvPr id="39" name="object 39"/>
          <p:cNvSpPr/>
          <p:nvPr/>
        </p:nvSpPr>
        <p:spPr>
          <a:xfrm>
            <a:off x="2382075" y="5614992"/>
            <a:ext cx="3224208" cy="1169987"/>
          </a:xfrm>
          <a:custGeom>
            <a:avLst/>
            <a:gdLst/>
            <a:ahLst/>
            <a:cxnLst/>
            <a:rect l="l" t="t" r="r" b="b"/>
            <a:pathLst>
              <a:path w="3224208" h="1169987">
                <a:moveTo>
                  <a:pt x="0" y="0"/>
                </a:moveTo>
                <a:lnTo>
                  <a:pt x="3224208" y="0"/>
                </a:lnTo>
                <a:lnTo>
                  <a:pt x="3224208" y="1169987"/>
                </a:lnTo>
                <a:lnTo>
                  <a:pt x="0" y="1169987"/>
                </a:lnTo>
                <a:lnTo>
                  <a:pt x="0" y="0"/>
                </a:lnTo>
                <a:close/>
              </a:path>
            </a:pathLst>
          </a:custGeom>
          <a:ln w="4156">
            <a:solidFill>
              <a:srgbClr val="FFFFFF"/>
            </a:solidFill>
          </a:ln>
        </p:spPr>
        <p:txBody>
          <a:bodyPr wrap="square" lIns="0" tIns="0" rIns="0" bIns="0" rtlCol="0">
            <a:spAutoFit/>
          </a:bodyPr>
          <a:lstStyle/>
          <a:p>
            <a:pPr fontAlgn="auto">
              <a:spcBef>
                <a:spcPts val="0"/>
              </a:spcBef>
              <a:spcAft>
                <a:spcPts val="0"/>
              </a:spcAft>
            </a:pPr>
            <a:endParaRPr smtClean="0">
              <a:solidFill>
                <a:prstClr val="black"/>
              </a:solidFill>
              <a:latin typeface="Calibri"/>
            </a:endParaRPr>
          </a:p>
        </p:txBody>
      </p:sp>
      <p:sp>
        <p:nvSpPr>
          <p:cNvPr id="40" name="object 40"/>
          <p:cNvSpPr txBox="1"/>
          <p:nvPr/>
        </p:nvSpPr>
        <p:spPr>
          <a:xfrm>
            <a:off x="2460815" y="5660711"/>
            <a:ext cx="2912110" cy="859790"/>
          </a:xfrm>
          <a:prstGeom prst="rect">
            <a:avLst/>
          </a:prstGeom>
        </p:spPr>
        <p:txBody>
          <a:bodyPr vert="horz" wrap="square" lIns="0" tIns="0" rIns="0" bIns="0" rtlCol="0">
            <a:spAutoFit/>
          </a:bodyPr>
          <a:lstStyle/>
          <a:p>
            <a:pPr marL="12700" fontAlgn="auto">
              <a:spcBef>
                <a:spcPts val="0"/>
              </a:spcBef>
              <a:spcAft>
                <a:spcPts val="0"/>
              </a:spcAft>
            </a:pPr>
            <a:r>
              <a:rPr sz="1400" dirty="0">
                <a:solidFill>
                  <a:srgbClr val="FFFF00"/>
                </a:solidFill>
                <a:latin typeface="Arial"/>
                <a:cs typeface="Arial"/>
              </a:rPr>
              <a:t>LAND</a:t>
            </a:r>
            <a:r>
              <a:rPr sz="1400" spc="-5" dirty="0">
                <a:solidFill>
                  <a:srgbClr val="FFFF00"/>
                </a:solidFill>
                <a:latin typeface="Arial"/>
                <a:cs typeface="Arial"/>
              </a:rPr>
              <a:t> </a:t>
            </a:r>
            <a:r>
              <a:rPr sz="1400" dirty="0">
                <a:solidFill>
                  <a:srgbClr val="FFFF00"/>
                </a:solidFill>
                <a:latin typeface="Arial"/>
                <a:cs typeface="Arial"/>
              </a:rPr>
              <a:t>SUR</a:t>
            </a:r>
            <a:r>
              <a:rPr sz="1400" spc="-90" dirty="0">
                <a:solidFill>
                  <a:srgbClr val="FFFF00"/>
                </a:solidFill>
                <a:latin typeface="Arial"/>
                <a:cs typeface="Arial"/>
              </a:rPr>
              <a:t>F</a:t>
            </a:r>
            <a:r>
              <a:rPr sz="1400" dirty="0">
                <a:solidFill>
                  <a:srgbClr val="FFFF00"/>
                </a:solidFill>
                <a:latin typeface="Arial"/>
                <a:cs typeface="Arial"/>
              </a:rPr>
              <a:t>AC</a:t>
            </a:r>
            <a:r>
              <a:rPr sz="1400" spc="-10" dirty="0">
                <a:solidFill>
                  <a:srgbClr val="FFFF00"/>
                </a:solidFill>
                <a:latin typeface="Arial"/>
                <a:cs typeface="Arial"/>
              </a:rPr>
              <a:t>ES</a:t>
            </a:r>
            <a:endParaRPr sz="1400" dirty="0">
              <a:solidFill>
                <a:prstClr val="black"/>
              </a:solidFill>
              <a:latin typeface="Arial"/>
              <a:cs typeface="Arial"/>
            </a:endParaRPr>
          </a:p>
          <a:p>
            <a:pPr marL="12700" fontAlgn="auto">
              <a:lnSpc>
                <a:spcPts val="1600"/>
              </a:lnSpc>
              <a:spcBef>
                <a:spcPts val="0"/>
              </a:spcBef>
              <a:spcAft>
                <a:spcPts val="0"/>
              </a:spcAft>
            </a:pPr>
            <a:r>
              <a:rPr sz="1400" spc="-625" dirty="0">
                <a:solidFill>
                  <a:srgbClr val="FFFF00"/>
                </a:solidFill>
                <a:latin typeface="Wingdings"/>
                <a:cs typeface="Wingdings"/>
              </a:rPr>
              <a:t></a:t>
            </a:r>
            <a:r>
              <a:rPr sz="1400" spc="-40" dirty="0">
                <a:solidFill>
                  <a:srgbClr val="FFFF00"/>
                </a:solidFill>
                <a:latin typeface="Times New Roman"/>
                <a:cs typeface="Times New Roman"/>
              </a:rPr>
              <a:t> </a:t>
            </a:r>
            <a:r>
              <a:rPr sz="1400" dirty="0">
                <a:solidFill>
                  <a:srgbClr val="FFFF00"/>
                </a:solidFill>
                <a:latin typeface="Arial"/>
                <a:cs typeface="Arial"/>
              </a:rPr>
              <a:t>Albedo</a:t>
            </a:r>
            <a:r>
              <a:rPr sz="1400" spc="-5" dirty="0">
                <a:solidFill>
                  <a:srgbClr val="FFFF00"/>
                </a:solidFill>
                <a:latin typeface="Arial"/>
                <a:cs typeface="Arial"/>
              </a:rPr>
              <a:t> </a:t>
            </a:r>
            <a:r>
              <a:rPr sz="1400" dirty="0">
                <a:solidFill>
                  <a:srgbClr val="FFFF00"/>
                </a:solidFill>
                <a:latin typeface="Arial"/>
                <a:cs typeface="Arial"/>
              </a:rPr>
              <a:t>and</a:t>
            </a:r>
            <a:r>
              <a:rPr sz="1400" spc="-5" dirty="0">
                <a:solidFill>
                  <a:srgbClr val="FFFF00"/>
                </a:solidFill>
                <a:latin typeface="Arial"/>
                <a:cs typeface="Arial"/>
              </a:rPr>
              <a:t> </a:t>
            </a:r>
            <a:r>
              <a:rPr sz="1400" dirty="0">
                <a:solidFill>
                  <a:srgbClr val="FFFF00"/>
                </a:solidFill>
                <a:latin typeface="Arial"/>
                <a:cs typeface="Arial"/>
              </a:rPr>
              <a:t>re</a:t>
            </a:r>
            <a:r>
              <a:rPr sz="1400" spc="-5" dirty="0">
                <a:solidFill>
                  <a:srgbClr val="FFFF00"/>
                </a:solidFill>
                <a:latin typeface="Arial"/>
                <a:cs typeface="Arial"/>
              </a:rPr>
              <a:t>f</a:t>
            </a:r>
            <a:r>
              <a:rPr sz="1400" dirty="0">
                <a:solidFill>
                  <a:srgbClr val="FFFF00"/>
                </a:solidFill>
                <a:latin typeface="Arial"/>
                <a:cs typeface="Arial"/>
              </a:rPr>
              <a:t>le</a:t>
            </a:r>
            <a:r>
              <a:rPr sz="1400" spc="-10" dirty="0">
                <a:solidFill>
                  <a:srgbClr val="FFFF00"/>
                </a:solidFill>
                <a:latin typeface="Arial"/>
                <a:cs typeface="Arial"/>
              </a:rPr>
              <a:t>ct</a:t>
            </a:r>
            <a:r>
              <a:rPr sz="1400" dirty="0">
                <a:solidFill>
                  <a:srgbClr val="FFFF00"/>
                </a:solidFill>
                <a:latin typeface="Arial"/>
                <a:cs typeface="Arial"/>
              </a:rPr>
              <a:t>ance</a:t>
            </a:r>
            <a:endParaRPr sz="1400" dirty="0">
              <a:solidFill>
                <a:prstClr val="black"/>
              </a:solidFill>
              <a:latin typeface="Arial"/>
              <a:cs typeface="Arial"/>
            </a:endParaRPr>
          </a:p>
          <a:p>
            <a:pPr marL="12700" fontAlgn="auto">
              <a:spcBef>
                <a:spcPts val="20"/>
              </a:spcBef>
              <a:spcAft>
                <a:spcPts val="0"/>
              </a:spcAft>
            </a:pPr>
            <a:r>
              <a:rPr sz="1400" spc="-625" dirty="0">
                <a:solidFill>
                  <a:srgbClr val="FFFF00"/>
                </a:solidFill>
                <a:latin typeface="Wingdings"/>
                <a:cs typeface="Wingdings"/>
              </a:rPr>
              <a:t></a:t>
            </a:r>
            <a:r>
              <a:rPr sz="1400" spc="35" dirty="0">
                <a:solidFill>
                  <a:srgbClr val="FFFF00"/>
                </a:solidFill>
                <a:latin typeface="Times New Roman"/>
                <a:cs typeface="Times New Roman"/>
              </a:rPr>
              <a:t> </a:t>
            </a:r>
            <a:r>
              <a:rPr sz="1400" dirty="0">
                <a:solidFill>
                  <a:srgbClr val="FFFF00"/>
                </a:solidFill>
                <a:latin typeface="Arial"/>
                <a:cs typeface="Arial"/>
              </a:rPr>
              <a:t>Land</a:t>
            </a:r>
            <a:r>
              <a:rPr sz="1400" spc="-5" dirty="0">
                <a:solidFill>
                  <a:srgbClr val="FFFF00"/>
                </a:solidFill>
                <a:latin typeface="Arial"/>
                <a:cs typeface="Arial"/>
              </a:rPr>
              <a:t> </a:t>
            </a:r>
            <a:r>
              <a:rPr sz="1400" spc="-5" dirty="0" smtClean="0">
                <a:solidFill>
                  <a:srgbClr val="FFFF00"/>
                </a:solidFill>
                <a:latin typeface="Arial"/>
                <a:cs typeface="Arial"/>
              </a:rPr>
              <a:t>t</a:t>
            </a:r>
            <a:r>
              <a:rPr sz="1400" dirty="0" smtClean="0">
                <a:solidFill>
                  <a:srgbClr val="FFFF00"/>
                </a:solidFill>
                <a:latin typeface="Arial"/>
                <a:cs typeface="Arial"/>
              </a:rPr>
              <a:t>opography</a:t>
            </a:r>
            <a:endParaRPr sz="1400" dirty="0" smtClean="0">
              <a:solidFill>
                <a:prstClr val="black"/>
              </a:solidFill>
              <a:latin typeface="Arial"/>
              <a:cs typeface="Arial"/>
            </a:endParaRPr>
          </a:p>
          <a:p>
            <a:pPr marL="12700" fontAlgn="auto">
              <a:spcBef>
                <a:spcPts val="20"/>
              </a:spcBef>
              <a:spcAft>
                <a:spcPts val="0"/>
              </a:spcAft>
            </a:pPr>
            <a:r>
              <a:rPr sz="1400" spc="-625" dirty="0" smtClean="0">
                <a:solidFill>
                  <a:srgbClr val="FFFF00"/>
                </a:solidFill>
                <a:latin typeface="Wingdings"/>
                <a:cs typeface="Wingdings"/>
              </a:rPr>
              <a:t></a:t>
            </a:r>
            <a:r>
              <a:rPr sz="1400" spc="35" dirty="0" smtClean="0">
                <a:solidFill>
                  <a:srgbClr val="FFFF00"/>
                </a:solidFill>
                <a:latin typeface="Times New Roman"/>
                <a:cs typeface="Times New Roman"/>
              </a:rPr>
              <a:t> </a:t>
            </a:r>
            <a:r>
              <a:rPr sz="1400" dirty="0" smtClean="0">
                <a:solidFill>
                  <a:srgbClr val="FFFF00"/>
                </a:solidFill>
                <a:latin typeface="Arial"/>
                <a:cs typeface="Arial"/>
              </a:rPr>
              <a:t>Su</a:t>
            </a:r>
            <a:r>
              <a:rPr sz="1400" spc="-5" dirty="0" smtClean="0">
                <a:solidFill>
                  <a:srgbClr val="FFFF00"/>
                </a:solidFill>
                <a:latin typeface="Arial"/>
                <a:cs typeface="Arial"/>
              </a:rPr>
              <a:t>rf</a:t>
            </a:r>
            <a:r>
              <a:rPr sz="1400" dirty="0" smtClean="0">
                <a:solidFill>
                  <a:srgbClr val="FFFF00"/>
                </a:solidFill>
                <a:latin typeface="Arial"/>
                <a:cs typeface="Arial"/>
              </a:rPr>
              <a:t>ace</a:t>
            </a:r>
            <a:r>
              <a:rPr sz="1400" spc="-5" dirty="0" smtClean="0">
                <a:solidFill>
                  <a:srgbClr val="FFFF00"/>
                </a:solidFill>
                <a:latin typeface="Arial"/>
                <a:cs typeface="Arial"/>
              </a:rPr>
              <a:t> t</a:t>
            </a:r>
            <a:r>
              <a:rPr sz="1400" dirty="0" smtClean="0">
                <a:solidFill>
                  <a:srgbClr val="FFFF00"/>
                </a:solidFill>
                <a:latin typeface="Arial"/>
                <a:cs typeface="Arial"/>
              </a:rPr>
              <a:t>empera</a:t>
            </a:r>
            <a:r>
              <a:rPr sz="1400" spc="-5" dirty="0" smtClean="0">
                <a:solidFill>
                  <a:srgbClr val="FFFF00"/>
                </a:solidFill>
                <a:latin typeface="Arial"/>
                <a:cs typeface="Arial"/>
              </a:rPr>
              <a:t>t</a:t>
            </a:r>
            <a:r>
              <a:rPr sz="1400" dirty="0" smtClean="0">
                <a:solidFill>
                  <a:srgbClr val="FFFF00"/>
                </a:solidFill>
                <a:latin typeface="Arial"/>
                <a:cs typeface="Arial"/>
              </a:rPr>
              <a:t>ure</a:t>
            </a:r>
            <a:r>
              <a:rPr sz="1400" spc="-5" dirty="0" smtClean="0">
                <a:solidFill>
                  <a:srgbClr val="FFFF00"/>
                </a:solidFill>
                <a:latin typeface="Arial"/>
                <a:cs typeface="Arial"/>
              </a:rPr>
              <a:t> </a:t>
            </a:r>
            <a:r>
              <a:rPr sz="1400" dirty="0" smtClean="0">
                <a:solidFill>
                  <a:srgbClr val="FFFF00"/>
                </a:solidFill>
                <a:latin typeface="Arial"/>
                <a:cs typeface="Arial"/>
              </a:rPr>
              <a:t>and</a:t>
            </a:r>
            <a:r>
              <a:rPr sz="1400" spc="-5" dirty="0" smtClean="0">
                <a:solidFill>
                  <a:srgbClr val="FFFF00"/>
                </a:solidFill>
                <a:latin typeface="Arial"/>
                <a:cs typeface="Arial"/>
              </a:rPr>
              <a:t> </a:t>
            </a:r>
            <a:r>
              <a:rPr sz="1400" dirty="0" smtClean="0">
                <a:solidFill>
                  <a:srgbClr val="FFFF00"/>
                </a:solidFill>
                <a:latin typeface="Arial"/>
                <a:cs typeface="Arial"/>
              </a:rPr>
              <a:t>humidi</a:t>
            </a:r>
            <a:r>
              <a:rPr sz="1400" spc="-5" dirty="0" smtClean="0">
                <a:solidFill>
                  <a:srgbClr val="FFFF00"/>
                </a:solidFill>
                <a:latin typeface="Arial"/>
                <a:cs typeface="Arial"/>
              </a:rPr>
              <a:t>t</a:t>
            </a:r>
            <a:r>
              <a:rPr sz="1400" dirty="0" smtClean="0">
                <a:solidFill>
                  <a:srgbClr val="FFFF00"/>
                </a:solidFill>
                <a:latin typeface="Arial"/>
                <a:cs typeface="Arial"/>
              </a:rPr>
              <a:t>y</a:t>
            </a:r>
            <a:endParaRPr sz="1400" dirty="0">
              <a:solidFill>
                <a:prstClr val="black"/>
              </a:solidFill>
              <a:latin typeface="Arial"/>
              <a:cs typeface="Arial"/>
            </a:endParaRPr>
          </a:p>
        </p:txBody>
      </p:sp>
      <p:sp>
        <p:nvSpPr>
          <p:cNvPr id="42" name="Footer Placeholder 41"/>
          <p:cNvSpPr>
            <a:spLocks noGrp="1"/>
          </p:cNvSpPr>
          <p:nvPr>
            <p:ph type="ftr" sz="quarter" idx="5"/>
          </p:nvPr>
        </p:nvSpPr>
        <p:spPr/>
        <p:txBody>
          <a:bodyPr/>
          <a:lstStyle/>
          <a:p>
            <a:pPr marL="12700"/>
            <a:r>
              <a:rPr lang="en-US" spc="-5" smtClean="0">
                <a:solidFill>
                  <a:prstClr val="white"/>
                </a:solidFill>
              </a:rPr>
              <a:t>VIII WLMA</a:t>
            </a:r>
            <a:endParaRPr lang="en-US" spc="-5" dirty="0">
              <a:solidFill>
                <a:prstClr val="white"/>
              </a:solidFill>
            </a:endParaRPr>
          </a:p>
        </p:txBody>
      </p:sp>
      <p:sp>
        <p:nvSpPr>
          <p:cNvPr id="43" name="Slide Number Placeholder 42"/>
          <p:cNvSpPr>
            <a:spLocks noGrp="1"/>
          </p:cNvSpPr>
          <p:nvPr>
            <p:ph type="sldNum" sz="quarter" idx="7"/>
          </p:nvPr>
        </p:nvSpPr>
        <p:spPr/>
        <p:txBody>
          <a:bodyPr/>
          <a:lstStyle/>
          <a:p>
            <a:pPr marL="12700"/>
            <a:r>
              <a:rPr lang="en-US" spc="-10" smtClean="0">
                <a:solidFill>
                  <a:prstClr val="white"/>
                </a:solidFill>
              </a:rPr>
              <a:t>Sli</a:t>
            </a:r>
            <a:r>
              <a:rPr lang="en-US" spc="-5" smtClean="0">
                <a:solidFill>
                  <a:prstClr val="white"/>
                </a:solidFill>
              </a:rPr>
              <a:t>de </a:t>
            </a:r>
            <a:fld id="{81D60167-4931-47E6-BA6A-407CBD079E47}" type="slidenum">
              <a:rPr lang="en-US" spc="-5" smtClean="0">
                <a:solidFill>
                  <a:prstClr val="white"/>
                </a:solidFill>
              </a:rPr>
              <a:pPr marL="12700"/>
              <a:t>3</a:t>
            </a:fld>
            <a:endParaRPr lang="en-US" spc="-5" dirty="0">
              <a:solidFill>
                <a:prstClr val="white"/>
              </a:solidFill>
            </a:endParaRPr>
          </a:p>
        </p:txBody>
      </p:sp>
    </p:spTree>
    <p:extLst>
      <p:ext uri="{BB962C8B-B14F-4D97-AF65-F5344CB8AC3E}">
        <p14:creationId xmlns="" xmlns:p14="http://schemas.microsoft.com/office/powerpoint/2010/main" val="721956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475" y="209799"/>
            <a:ext cx="7230745" cy="769441"/>
          </a:xfrm>
        </p:spPr>
        <p:txBody>
          <a:bodyPr/>
          <a:lstStyle/>
          <a:p>
            <a:r>
              <a:rPr lang="en-US" dirty="0" smtClean="0"/>
              <a:t>New Objectives in Earth Remote sensing observations for &gt; 21</a:t>
            </a:r>
            <a:r>
              <a:rPr lang="en-US" baseline="30000" dirty="0" smtClean="0"/>
              <a:t>st</a:t>
            </a:r>
            <a:r>
              <a:rPr lang="en-US" dirty="0" smtClean="0"/>
              <a:t> Century (1)</a:t>
            </a:r>
            <a:endParaRPr lang="en-US" dirty="0"/>
          </a:p>
        </p:txBody>
      </p:sp>
      <p:sp>
        <p:nvSpPr>
          <p:cNvPr id="3" name="Content Placeholder 2"/>
          <p:cNvSpPr>
            <a:spLocks noGrp="1"/>
          </p:cNvSpPr>
          <p:nvPr>
            <p:ph idx="1"/>
          </p:nvPr>
        </p:nvSpPr>
        <p:spPr/>
        <p:txBody>
          <a:bodyPr/>
          <a:lstStyle/>
          <a:p>
            <a:pPr marL="0" indent="0">
              <a:buNone/>
            </a:pPr>
            <a:r>
              <a:rPr lang="en-US" dirty="0" err="1" smtClean="0">
                <a:solidFill>
                  <a:srgbClr val="0098DB"/>
                </a:solidFill>
              </a:rPr>
              <a:t>Mononitor</a:t>
            </a:r>
            <a:r>
              <a:rPr lang="en-US" dirty="0">
                <a:solidFill>
                  <a:srgbClr val="0098DB"/>
                </a:solidFill>
              </a:rPr>
              <a:t>, study and understand the synergy and interactions </a:t>
            </a:r>
            <a:r>
              <a:rPr lang="en-US" dirty="0"/>
              <a:t>of the various </a:t>
            </a:r>
            <a:r>
              <a:rPr lang="en-US" dirty="0" smtClean="0"/>
              <a:t>Earth </a:t>
            </a:r>
            <a:r>
              <a:rPr lang="en-US" dirty="0" smtClean="0"/>
              <a:t>components</a:t>
            </a:r>
            <a:r>
              <a:rPr lang="en-US" dirty="0" smtClean="0"/>
              <a:t>  </a:t>
            </a:r>
            <a:r>
              <a:rPr lang="en-US" dirty="0"/>
              <a:t>is key for </a:t>
            </a:r>
            <a:r>
              <a:rPr lang="en-US" dirty="0" smtClean="0"/>
              <a:t>preserving resources and predict major changes: The </a:t>
            </a:r>
            <a:r>
              <a:rPr lang="en-US" dirty="0"/>
              <a:t>latest </a:t>
            </a:r>
            <a:r>
              <a:rPr lang="en-US" dirty="0" smtClean="0"/>
              <a:t>update </a:t>
            </a:r>
            <a:r>
              <a:rPr lang="en-US" dirty="0"/>
              <a:t>of the </a:t>
            </a:r>
            <a:r>
              <a:rPr lang="en-US" dirty="0" smtClean="0"/>
              <a:t>EO strategy </a:t>
            </a:r>
            <a:r>
              <a:rPr lang="en-US" dirty="0" smtClean="0"/>
              <a:t>put emphasis on </a:t>
            </a:r>
            <a:r>
              <a:rPr lang="en-US" dirty="0"/>
              <a:t>C</a:t>
            </a:r>
            <a:r>
              <a:rPr lang="en-US" dirty="0" smtClean="0"/>
              <a:t>limate changes </a:t>
            </a:r>
            <a:r>
              <a:rPr lang="en-US" dirty="0"/>
              <a:t>and   the associated weather and Climate singularities and  disasters that have </a:t>
            </a:r>
            <a:r>
              <a:rPr lang="en-US" dirty="0" smtClean="0"/>
              <a:t>been occurring </a:t>
            </a:r>
            <a:r>
              <a:rPr lang="en-US" dirty="0"/>
              <a:t>with increasing frequency over </a:t>
            </a:r>
            <a:r>
              <a:rPr lang="en-US" dirty="0" smtClean="0"/>
              <a:t>the recent </a:t>
            </a:r>
            <a:r>
              <a:rPr lang="en-US" dirty="0"/>
              <a:t>years</a:t>
            </a:r>
            <a:r>
              <a:rPr lang="en-US" dirty="0" smtClean="0"/>
              <a:t>. </a:t>
            </a:r>
            <a:r>
              <a:rPr lang="en-US" dirty="0"/>
              <a:t>Specifically the new EO strategy identifies 5 key issues to which a global Earth Observation program implementation and system monitoring has to </a:t>
            </a:r>
            <a:r>
              <a:rPr lang="en-US" dirty="0" smtClean="0"/>
              <a:t>answer.</a:t>
            </a:r>
          </a:p>
          <a:p>
            <a:pPr marL="0" indent="0">
              <a:buNone/>
            </a:pPr>
            <a:endParaRPr lang="en-US" dirty="0" smtClean="0"/>
          </a:p>
        </p:txBody>
      </p:sp>
    </p:spTree>
    <p:extLst>
      <p:ext uri="{BB962C8B-B14F-4D97-AF65-F5344CB8AC3E}">
        <p14:creationId xmlns="" xmlns:p14="http://schemas.microsoft.com/office/powerpoint/2010/main" val="14362839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475" y="209799"/>
            <a:ext cx="7154545" cy="769441"/>
          </a:xfrm>
        </p:spPr>
        <p:txBody>
          <a:bodyPr/>
          <a:lstStyle/>
          <a:p>
            <a:r>
              <a:rPr lang="en-US" dirty="0"/>
              <a:t>New Objectives in Earth Remote sensing observations for &gt; 21</a:t>
            </a:r>
            <a:r>
              <a:rPr lang="en-US" baseline="30000" dirty="0"/>
              <a:t>st</a:t>
            </a:r>
            <a:r>
              <a:rPr lang="en-US" dirty="0"/>
              <a:t> </a:t>
            </a:r>
            <a:r>
              <a:rPr lang="en-US" dirty="0" smtClean="0"/>
              <a:t>Century  (2)</a:t>
            </a:r>
            <a:endParaRPr lang="en-US" dirty="0"/>
          </a:p>
        </p:txBody>
      </p:sp>
      <p:sp>
        <p:nvSpPr>
          <p:cNvPr id="3" name="Content Placeholder 2"/>
          <p:cNvSpPr>
            <a:spLocks noGrp="1"/>
          </p:cNvSpPr>
          <p:nvPr>
            <p:ph idx="1"/>
          </p:nvPr>
        </p:nvSpPr>
        <p:spPr/>
        <p:txBody>
          <a:bodyPr/>
          <a:lstStyle/>
          <a:p>
            <a:pPr marL="808038" lvl="1" indent="0">
              <a:buNone/>
            </a:pPr>
            <a:endParaRPr lang="en-US" dirty="0" smtClean="0"/>
          </a:p>
          <a:p>
            <a:pPr marL="808038" lvl="1" indent="0">
              <a:buNone/>
            </a:pPr>
            <a:r>
              <a:rPr lang="en-US" dirty="0" smtClean="0">
                <a:solidFill>
                  <a:srgbClr val="0098DB"/>
                </a:solidFill>
              </a:rPr>
              <a:t>Key Issues to be addressed/understood for the &gt; 21</a:t>
            </a:r>
            <a:r>
              <a:rPr lang="en-US" baseline="30000" dirty="0" smtClean="0">
                <a:solidFill>
                  <a:srgbClr val="0098DB"/>
                </a:solidFill>
              </a:rPr>
              <a:t>st</a:t>
            </a:r>
            <a:r>
              <a:rPr lang="en-US" dirty="0" smtClean="0">
                <a:solidFill>
                  <a:srgbClr val="0098DB"/>
                </a:solidFill>
              </a:rPr>
              <a:t> Century are</a:t>
            </a:r>
            <a:r>
              <a:rPr lang="en-US" dirty="0" smtClean="0"/>
              <a:t>: </a:t>
            </a:r>
          </a:p>
          <a:p>
            <a:pPr marL="808038" lvl="1" indent="0">
              <a:buNone/>
            </a:pPr>
            <a:endParaRPr lang="en-US" dirty="0" smtClean="0"/>
          </a:p>
          <a:p>
            <a:pPr lvl="1"/>
            <a:r>
              <a:rPr lang="en-US" dirty="0" smtClean="0"/>
              <a:t>Food </a:t>
            </a:r>
            <a:r>
              <a:rPr lang="en-US" dirty="0"/>
              <a:t>and </a:t>
            </a:r>
            <a:r>
              <a:rPr lang="en-US" dirty="0" smtClean="0"/>
              <a:t>water </a:t>
            </a:r>
            <a:endParaRPr lang="en-US" sz="1400" dirty="0"/>
          </a:p>
          <a:p>
            <a:pPr lvl="1"/>
            <a:r>
              <a:rPr lang="en-US" dirty="0"/>
              <a:t>Natural resources and energy</a:t>
            </a:r>
            <a:endParaRPr lang="en-US" sz="1400" dirty="0"/>
          </a:p>
          <a:p>
            <a:pPr lvl="1"/>
            <a:r>
              <a:rPr lang="en-US" dirty="0"/>
              <a:t>Disasters</a:t>
            </a:r>
            <a:endParaRPr lang="en-US" sz="1400" dirty="0"/>
          </a:p>
          <a:p>
            <a:pPr lvl="1"/>
            <a:r>
              <a:rPr lang="en-US" dirty="0"/>
              <a:t>Health and pollution</a:t>
            </a:r>
            <a:endParaRPr lang="en-US" sz="1400" dirty="0"/>
          </a:p>
          <a:p>
            <a:pPr lvl="1"/>
            <a:r>
              <a:rPr lang="en-US" dirty="0"/>
              <a:t>Bio-diversity </a:t>
            </a:r>
            <a:r>
              <a:rPr lang="en-US" dirty="0" smtClean="0"/>
              <a:t>conservation</a:t>
            </a:r>
            <a:r>
              <a:rPr lang="en-US" dirty="0"/>
              <a:t> </a:t>
            </a:r>
            <a:r>
              <a:rPr lang="en-US" dirty="0" smtClean="0"/>
              <a:t> and protection</a:t>
            </a:r>
          </a:p>
          <a:p>
            <a:pPr lvl="1"/>
            <a:endParaRPr lang="en-US" sz="1400" dirty="0"/>
          </a:p>
          <a:p>
            <a:pPr marL="468313" lvl="1" indent="-285750">
              <a:buFont typeface="Wingdings" panose="05000000000000000000" pitchFamily="2" charset="2"/>
              <a:buChar char="Ø"/>
            </a:pPr>
            <a:r>
              <a:rPr lang="en-US" sz="1400" dirty="0"/>
              <a:t> </a:t>
            </a:r>
            <a:r>
              <a:rPr lang="en-US" dirty="0" smtClean="0"/>
              <a:t>An observing system has to ensure continuous </a:t>
            </a:r>
            <a:r>
              <a:rPr lang="en-US" dirty="0" smtClean="0">
                <a:solidFill>
                  <a:srgbClr val="0098DB"/>
                </a:solidFill>
              </a:rPr>
              <a:t>Monitoring of </a:t>
            </a:r>
            <a:r>
              <a:rPr lang="en-US" dirty="0" smtClean="0">
                <a:solidFill>
                  <a:srgbClr val="0098DB"/>
                </a:solidFill>
              </a:rPr>
              <a:t>above issues </a:t>
            </a:r>
            <a:r>
              <a:rPr lang="en-US" dirty="0"/>
              <a:t>to </a:t>
            </a:r>
            <a:r>
              <a:rPr lang="en-US" dirty="0" smtClean="0"/>
              <a:t>assess the </a:t>
            </a:r>
            <a:r>
              <a:rPr lang="en-US" dirty="0"/>
              <a:t>effects on microclimate </a:t>
            </a:r>
            <a:r>
              <a:rPr lang="en-US" dirty="0" smtClean="0"/>
              <a:t>scales and allow </a:t>
            </a:r>
            <a:r>
              <a:rPr lang="en-US" dirty="0" smtClean="0"/>
              <a:t>for </a:t>
            </a:r>
            <a:r>
              <a:rPr lang="en-US" dirty="0"/>
              <a:t>planning adaptation of </a:t>
            </a:r>
            <a:r>
              <a:rPr lang="en-US" dirty="0" smtClean="0"/>
              <a:t>resources (energy</a:t>
            </a:r>
            <a:r>
              <a:rPr lang="en-US" dirty="0"/>
              <a:t>, </a:t>
            </a:r>
            <a:r>
              <a:rPr lang="en-US" dirty="0" smtClean="0"/>
              <a:t>food…etc).</a:t>
            </a:r>
            <a:endParaRPr lang="en-US" dirty="0"/>
          </a:p>
          <a:p>
            <a:pPr marL="182563" lvl="1" indent="0"/>
            <a:endParaRPr lang="en-US" sz="1400" dirty="0"/>
          </a:p>
          <a:p>
            <a:endParaRPr lang="en-US" dirty="0"/>
          </a:p>
        </p:txBody>
      </p:sp>
    </p:spTree>
    <p:extLst>
      <p:ext uri="{BB962C8B-B14F-4D97-AF65-F5344CB8AC3E}">
        <p14:creationId xmlns="" xmlns:p14="http://schemas.microsoft.com/office/powerpoint/2010/main" val="4757729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475" y="40522"/>
            <a:ext cx="7497445" cy="1107996"/>
          </a:xfrm>
        </p:spPr>
        <p:txBody>
          <a:bodyPr/>
          <a:lstStyle/>
          <a:p>
            <a:r>
              <a:rPr lang="en-US" dirty="0"/>
              <a:t>New Objectives in Earth Remote sensing observations for &gt; 21</a:t>
            </a:r>
            <a:r>
              <a:rPr lang="en-US" baseline="30000" dirty="0"/>
              <a:t>st</a:t>
            </a:r>
            <a:r>
              <a:rPr lang="en-US" dirty="0"/>
              <a:t> </a:t>
            </a:r>
            <a:r>
              <a:rPr lang="en-US" dirty="0" smtClean="0"/>
              <a:t>Century (3)</a:t>
            </a:r>
            <a:endParaRPr lang="en-US" dirty="0"/>
          </a:p>
        </p:txBody>
      </p:sp>
      <p:sp>
        <p:nvSpPr>
          <p:cNvPr id="3" name="Content Placeholder 2"/>
          <p:cNvSpPr>
            <a:spLocks noGrp="1"/>
          </p:cNvSpPr>
          <p:nvPr>
            <p:ph idx="1"/>
          </p:nvPr>
        </p:nvSpPr>
        <p:spPr/>
        <p:txBody>
          <a:bodyPr/>
          <a:lstStyle/>
          <a:p>
            <a:endParaRPr lang="en-US" dirty="0" smtClean="0"/>
          </a:p>
          <a:p>
            <a:pPr marL="0" indent="0">
              <a:buNone/>
            </a:pPr>
            <a:r>
              <a:rPr lang="en-US" dirty="0" smtClean="0"/>
              <a:t>These new objectives </a:t>
            </a:r>
            <a:r>
              <a:rPr lang="en-US" dirty="0"/>
              <a:t>are  expected to be implemented/achieved through the </a:t>
            </a:r>
            <a:r>
              <a:rPr lang="en-US" b="1" dirty="0"/>
              <a:t>Earth </a:t>
            </a:r>
            <a:r>
              <a:rPr lang="en-US" b="1" dirty="0" smtClean="0"/>
              <a:t>Explorers:</a:t>
            </a:r>
            <a:r>
              <a:rPr lang="en-US" dirty="0" smtClean="0"/>
              <a:t> </a:t>
            </a:r>
            <a:r>
              <a:rPr lang="en-US" dirty="0"/>
              <a:t>the </a:t>
            </a:r>
            <a:r>
              <a:rPr lang="en-US" dirty="0" smtClean="0"/>
              <a:t>ones already   </a:t>
            </a:r>
            <a:r>
              <a:rPr lang="en-US" dirty="0"/>
              <a:t>flying (GOCE, SMOS, </a:t>
            </a:r>
            <a:r>
              <a:rPr lang="en-US" dirty="0" err="1"/>
              <a:t>Cryosat</a:t>
            </a:r>
            <a:r>
              <a:rPr lang="en-US" dirty="0"/>
              <a:t> and Swarm) or to be flown (ADM and </a:t>
            </a:r>
            <a:r>
              <a:rPr lang="en-US" dirty="0" err="1"/>
              <a:t>EarthCare</a:t>
            </a:r>
            <a:r>
              <a:rPr lang="en-US" dirty="0" smtClean="0"/>
              <a:t>); </a:t>
            </a:r>
            <a:r>
              <a:rPr lang="en-US" dirty="0"/>
              <a:t>the newly selected 7</a:t>
            </a:r>
            <a:r>
              <a:rPr lang="en-US" baseline="30000" dirty="0"/>
              <a:t>th</a:t>
            </a:r>
            <a:r>
              <a:rPr lang="en-US" dirty="0"/>
              <a:t> Explorer: Biomass, the six new </a:t>
            </a:r>
            <a:r>
              <a:rPr lang="en-US" b="1" dirty="0"/>
              <a:t>Sentinels</a:t>
            </a:r>
            <a:r>
              <a:rPr lang="en-US" dirty="0"/>
              <a:t> ( the first, S1A flown in 2014), the new generation of </a:t>
            </a:r>
            <a:r>
              <a:rPr lang="en-US" b="1" dirty="0"/>
              <a:t>METOP</a:t>
            </a:r>
            <a:r>
              <a:rPr lang="en-US" dirty="0"/>
              <a:t>, to be flown after 2020, and the new </a:t>
            </a:r>
            <a:r>
              <a:rPr lang="en-US" dirty="0" err="1"/>
              <a:t>Eumetsat</a:t>
            </a:r>
            <a:r>
              <a:rPr lang="en-US" dirty="0"/>
              <a:t> </a:t>
            </a:r>
            <a:r>
              <a:rPr lang="en-US" b="1" dirty="0"/>
              <a:t>Polar Platforms</a:t>
            </a:r>
            <a:r>
              <a:rPr lang="en-US" dirty="0"/>
              <a:t>.  </a:t>
            </a:r>
            <a:r>
              <a:rPr lang="en-US" dirty="0">
                <a:solidFill>
                  <a:srgbClr val="0098DB"/>
                </a:solidFill>
              </a:rPr>
              <a:t>Analysis and assessment of the these revised observation objectives translate directly into advance observation platforms </a:t>
            </a:r>
            <a:r>
              <a:rPr lang="en-US" dirty="0" smtClean="0">
                <a:solidFill>
                  <a:srgbClr val="0098DB"/>
                </a:solidFill>
              </a:rPr>
              <a:t>and </a:t>
            </a:r>
            <a:r>
              <a:rPr lang="en-US" dirty="0" smtClean="0">
                <a:solidFill>
                  <a:srgbClr val="0098DB"/>
                </a:solidFill>
              </a:rPr>
              <a:t>instrumentations. On line with these new requirements and objectives here we propose a </a:t>
            </a:r>
            <a:endParaRPr lang="en-US" dirty="0" smtClean="0">
              <a:solidFill>
                <a:srgbClr val="0098DB"/>
              </a:solidFill>
            </a:endParaRPr>
          </a:p>
          <a:p>
            <a:endParaRPr lang="en-US" dirty="0"/>
          </a:p>
          <a:p>
            <a:pPr lvl="2">
              <a:buFont typeface="Wingdings" panose="05000000000000000000" pitchFamily="2" charset="2"/>
              <a:buChar char="Ø"/>
            </a:pPr>
            <a:r>
              <a:rPr lang="en-US" dirty="0" smtClean="0">
                <a:solidFill>
                  <a:srgbClr val="0098DB"/>
                </a:solidFill>
              </a:rPr>
              <a:t>Advanced</a:t>
            </a:r>
            <a:r>
              <a:rPr lang="en-US" dirty="0" smtClean="0">
                <a:solidFill>
                  <a:srgbClr val="0098DB"/>
                </a:solidFill>
              </a:rPr>
              <a:t> Instrument package capable to address the majority of the new observation needs</a:t>
            </a:r>
            <a:endParaRPr lang="en-US" dirty="0">
              <a:solidFill>
                <a:srgbClr val="0098DB"/>
              </a:solidFill>
            </a:endParaRPr>
          </a:p>
        </p:txBody>
      </p:sp>
    </p:spTree>
    <p:extLst>
      <p:ext uri="{BB962C8B-B14F-4D97-AF65-F5344CB8AC3E}">
        <p14:creationId xmlns="" xmlns:p14="http://schemas.microsoft.com/office/powerpoint/2010/main" val="36176354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475" y="209799"/>
            <a:ext cx="7185025" cy="769441"/>
          </a:xfrm>
        </p:spPr>
        <p:txBody>
          <a:bodyPr/>
          <a:lstStyle/>
          <a:p>
            <a:r>
              <a:rPr lang="en-US" dirty="0" smtClean="0"/>
              <a:t>The Background: ESA EO Mission Scenario</a:t>
            </a:r>
            <a:endParaRPr lang="en-US" dirty="0"/>
          </a:p>
        </p:txBody>
      </p:sp>
      <p:pic>
        <p:nvPicPr>
          <p:cNvPr id="4" name="Content Placeholder 3"/>
          <p:cNvPicPr>
            <a:picLocks noGrp="1"/>
          </p:cNvPicPr>
          <p:nvPr>
            <p:ph idx="1"/>
          </p:nvPr>
        </p:nvPicPr>
        <p:blipFill>
          <a:blip r:embed="rId2" cstate="print"/>
          <a:stretch>
            <a:fillRect/>
          </a:stretch>
        </p:blipFill>
        <p:spPr>
          <a:xfrm>
            <a:off x="640080" y="1554480"/>
            <a:ext cx="7932419" cy="4754879"/>
          </a:xfrm>
          <a:prstGeom prst="rect">
            <a:avLst/>
          </a:prstGeom>
        </p:spPr>
      </p:pic>
    </p:spTree>
    <p:extLst>
      <p:ext uri="{BB962C8B-B14F-4D97-AF65-F5344CB8AC3E}">
        <p14:creationId xmlns="" xmlns:p14="http://schemas.microsoft.com/office/powerpoint/2010/main" val="29261321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475" y="379076"/>
            <a:ext cx="6925945" cy="430887"/>
          </a:xfrm>
        </p:spPr>
        <p:txBody>
          <a:bodyPr/>
          <a:lstStyle/>
          <a:p>
            <a:r>
              <a:rPr lang="en-US" dirty="0" smtClean="0"/>
              <a:t>The </a:t>
            </a:r>
            <a:r>
              <a:rPr lang="en-US" dirty="0" smtClean="0"/>
              <a:t>Background:  </a:t>
            </a:r>
            <a:r>
              <a:rPr lang="en-US" dirty="0" smtClean="0"/>
              <a:t>The </a:t>
            </a:r>
            <a:r>
              <a:rPr lang="en-US" dirty="0" smtClean="0"/>
              <a:t>GCOS </a:t>
            </a:r>
            <a:r>
              <a:rPr lang="en-US" dirty="0" smtClean="0"/>
              <a:t>Scenario</a:t>
            </a:r>
            <a:endParaRPr lang="en-US" dirty="0"/>
          </a:p>
        </p:txBody>
      </p:sp>
      <p:sp>
        <p:nvSpPr>
          <p:cNvPr id="5" name="Rectangle 4"/>
          <p:cNvSpPr/>
          <p:nvPr/>
        </p:nvSpPr>
        <p:spPr>
          <a:xfrm>
            <a:off x="586740" y="6018937"/>
            <a:ext cx="7071360" cy="646331"/>
          </a:xfrm>
          <a:prstGeom prst="rect">
            <a:avLst/>
          </a:prstGeom>
        </p:spPr>
        <p:txBody>
          <a:bodyPr wrap="square">
            <a:spAutoFit/>
          </a:bodyPr>
          <a:lstStyle/>
          <a:p>
            <a:r>
              <a:rPr lang="en-US" sz="1200" dirty="0"/>
              <a:t>The vision of GCOS: an integrated global system of ground-based, airborne and </a:t>
            </a:r>
            <a:r>
              <a:rPr lang="en-US" sz="1200" dirty="0" smtClean="0"/>
              <a:t>space- based components providing comprehensive  information </a:t>
            </a:r>
            <a:r>
              <a:rPr lang="en-US" sz="1200" dirty="0"/>
              <a:t>about the global climate system </a:t>
            </a:r>
            <a:r>
              <a:rPr lang="en-US" sz="1200" dirty="0" smtClean="0"/>
              <a:t>(Credit: GCOS</a:t>
            </a:r>
            <a:r>
              <a:rPr lang="en-US" sz="1200" dirty="0"/>
              <a:t>, </a:t>
            </a:r>
            <a:r>
              <a:rPr lang="en-US" sz="1200" dirty="0" smtClean="0"/>
              <a:t>2007) </a:t>
            </a:r>
            <a:endParaRPr lang="en-US" sz="1200" dirty="0"/>
          </a:p>
        </p:txBody>
      </p:sp>
      <p:sp>
        <p:nvSpPr>
          <p:cNvPr id="3" name="Content Placeholder 2"/>
          <p:cNvSpPr>
            <a:spLocks noGrp="1"/>
          </p:cNvSpPr>
          <p:nvPr>
            <p:ph idx="1"/>
          </p:nvPr>
        </p:nvSpPr>
        <p:spPr/>
        <p:txBody>
          <a:bodyPr/>
          <a:lstStyle/>
          <a:p>
            <a:endParaRPr lang="en-US" dirty="0"/>
          </a:p>
        </p:txBody>
      </p:sp>
      <p:pic>
        <p:nvPicPr>
          <p:cNvPr id="1027" name="Picture 3" descr="D:\GOS-fullsize.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55320" y="1691641"/>
            <a:ext cx="7886700" cy="432729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180944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475" y="209799"/>
            <a:ext cx="7651750" cy="769441"/>
          </a:xfrm>
        </p:spPr>
        <p:txBody>
          <a:bodyPr/>
          <a:lstStyle/>
          <a:p>
            <a:r>
              <a:rPr lang="en-US" dirty="0" smtClean="0"/>
              <a:t>The New </a:t>
            </a:r>
            <a:r>
              <a:rPr lang="en-US" dirty="0" smtClean="0"/>
              <a:t>Observation requirements for Atmosphere </a:t>
            </a:r>
            <a:endParaRPr lang="en-US" dirty="0"/>
          </a:p>
        </p:txBody>
      </p:sp>
      <p:sp>
        <p:nvSpPr>
          <p:cNvPr id="3" name="Content Placeholder 2"/>
          <p:cNvSpPr>
            <a:spLocks noGrp="1"/>
          </p:cNvSpPr>
          <p:nvPr>
            <p:ph idx="1"/>
          </p:nvPr>
        </p:nvSpPr>
        <p:spPr>
          <a:xfrm>
            <a:off x="596900" y="1520824"/>
            <a:ext cx="7905750" cy="4737101"/>
          </a:xfrm>
        </p:spPr>
        <p:txBody>
          <a:bodyPr/>
          <a:lstStyle/>
          <a:p>
            <a:pPr marL="0" indent="0">
              <a:buNone/>
            </a:pPr>
            <a:r>
              <a:rPr lang="en-US" dirty="0" smtClean="0"/>
              <a:t>To meet the advanced observation requirements, needs have been identified for :</a:t>
            </a:r>
          </a:p>
          <a:p>
            <a:pPr marL="285750" indent="-285750">
              <a:buFont typeface="Wingdings" panose="05000000000000000000" pitchFamily="2" charset="2"/>
              <a:buChar char="§"/>
            </a:pPr>
            <a:r>
              <a:rPr lang="en-US" dirty="0"/>
              <a:t>	a</a:t>
            </a:r>
            <a:r>
              <a:rPr lang="en-US" dirty="0" smtClean="0"/>
              <a:t>dvanced </a:t>
            </a:r>
            <a:r>
              <a:rPr lang="en-US" dirty="0" smtClean="0"/>
              <a:t>imagery</a:t>
            </a:r>
            <a:r>
              <a:rPr lang="en-US" dirty="0" smtClean="0"/>
              <a:t>, </a:t>
            </a:r>
          </a:p>
          <a:p>
            <a:pPr marL="285750" indent="-285750">
              <a:buFont typeface="Wingdings" panose="05000000000000000000" pitchFamily="2" charset="2"/>
              <a:buChar char="§"/>
            </a:pPr>
            <a:r>
              <a:rPr lang="en-US" dirty="0"/>
              <a:t>	</a:t>
            </a:r>
            <a:r>
              <a:rPr lang="en-US" dirty="0" smtClean="0"/>
              <a:t>advanced </a:t>
            </a:r>
            <a:r>
              <a:rPr lang="en-US" dirty="0" smtClean="0"/>
              <a:t>spectrometry, </a:t>
            </a:r>
            <a:endParaRPr lang="en-US" dirty="0" smtClean="0"/>
          </a:p>
          <a:p>
            <a:pPr marL="285750" indent="-285750">
              <a:buFont typeface="Wingdings" panose="05000000000000000000" pitchFamily="2" charset="2"/>
              <a:buChar char="§"/>
            </a:pPr>
            <a:r>
              <a:rPr lang="en-US" dirty="0"/>
              <a:t>	</a:t>
            </a:r>
            <a:r>
              <a:rPr lang="en-US" dirty="0" smtClean="0"/>
              <a:t>advanced radiometry, </a:t>
            </a:r>
            <a:endParaRPr lang="en-US" dirty="0" smtClean="0"/>
          </a:p>
          <a:p>
            <a:pPr marL="1169988" lvl="1" indent="-285750">
              <a:buFont typeface="Wingdings" pitchFamily="2" charset="2"/>
              <a:buChar char="ü"/>
            </a:pPr>
            <a:r>
              <a:rPr lang="en-US" dirty="0" smtClean="0"/>
              <a:t>in </a:t>
            </a:r>
            <a:r>
              <a:rPr lang="en-US" dirty="0"/>
              <a:t>terms of spectral and spatial resolution, larger FOV telescope, </a:t>
            </a:r>
            <a:endParaRPr lang="en-US" dirty="0" smtClean="0"/>
          </a:p>
          <a:p>
            <a:pPr marL="285750" indent="-285750">
              <a:buFont typeface="Wingdings" panose="05000000000000000000" pitchFamily="2" charset="2"/>
              <a:buChar char="§"/>
            </a:pPr>
            <a:r>
              <a:rPr lang="en-US" dirty="0"/>
              <a:t>	</a:t>
            </a:r>
            <a:r>
              <a:rPr lang="en-US" dirty="0" smtClean="0"/>
              <a:t>new </a:t>
            </a:r>
            <a:r>
              <a:rPr lang="en-US" dirty="0"/>
              <a:t>and advanced </a:t>
            </a:r>
            <a:r>
              <a:rPr lang="en-US" dirty="0" err="1"/>
              <a:t>lidar</a:t>
            </a:r>
            <a:r>
              <a:rPr lang="en-US" dirty="0"/>
              <a:t> </a:t>
            </a:r>
            <a:r>
              <a:rPr lang="en-US" dirty="0" err="1" smtClean="0"/>
              <a:t>instrumentation:multi</a:t>
            </a:r>
            <a:r>
              <a:rPr lang="en-US" dirty="0" smtClean="0"/>
              <a:t>-frequency </a:t>
            </a:r>
            <a:r>
              <a:rPr lang="en-US" dirty="0" smtClean="0"/>
              <a:t>, </a:t>
            </a:r>
            <a:r>
              <a:rPr lang="en-US" dirty="0" smtClean="0"/>
              <a:t>multi-spectral bands </a:t>
            </a:r>
            <a:r>
              <a:rPr lang="en-US" dirty="0" smtClean="0"/>
              <a:t>with </a:t>
            </a:r>
            <a:r>
              <a:rPr lang="en-US" dirty="0" smtClean="0"/>
              <a:t>high </a:t>
            </a:r>
            <a:r>
              <a:rPr lang="en-US" dirty="0" smtClean="0"/>
              <a:t>resolution. </a:t>
            </a:r>
          </a:p>
          <a:p>
            <a:pPr marL="285750" indent="-285750">
              <a:buFont typeface="Wingdings" panose="05000000000000000000" pitchFamily="2" charset="2"/>
              <a:buChar char="§"/>
            </a:pPr>
            <a:endParaRPr lang="en-US" dirty="0"/>
          </a:p>
          <a:p>
            <a:pPr marL="0" indent="0">
              <a:buNone/>
            </a:pPr>
            <a:r>
              <a:rPr lang="en-US" dirty="0" smtClean="0"/>
              <a:t>Also </a:t>
            </a:r>
            <a:r>
              <a:rPr lang="en-US" u="sng" dirty="0" smtClean="0">
                <a:solidFill>
                  <a:srgbClr val="0098DB"/>
                </a:solidFill>
              </a:rPr>
              <a:t> </a:t>
            </a:r>
            <a:r>
              <a:rPr lang="en-US" u="sng" dirty="0">
                <a:solidFill>
                  <a:srgbClr val="0098DB"/>
                </a:solidFill>
              </a:rPr>
              <a:t>is </a:t>
            </a:r>
            <a:r>
              <a:rPr lang="en-US" u="sng" dirty="0" smtClean="0">
                <a:solidFill>
                  <a:srgbClr val="0098DB"/>
                </a:solidFill>
              </a:rPr>
              <a:t>being stressed the improved </a:t>
            </a:r>
            <a:r>
              <a:rPr lang="en-US" u="sng" dirty="0">
                <a:solidFill>
                  <a:srgbClr val="0098DB"/>
                </a:solidFill>
              </a:rPr>
              <a:t>Data fusion among passive and active instruments </a:t>
            </a:r>
            <a:r>
              <a:rPr lang="en-US" dirty="0" smtClean="0"/>
              <a:t>. </a:t>
            </a:r>
            <a:r>
              <a:rPr lang="en-US" dirty="0" smtClean="0"/>
              <a:t>And for </a:t>
            </a:r>
            <a:r>
              <a:rPr lang="en-US" dirty="0"/>
              <a:t>the first time </a:t>
            </a:r>
            <a:r>
              <a:rPr lang="en-US" dirty="0" smtClean="0"/>
              <a:t>IS BEING</a:t>
            </a:r>
            <a:r>
              <a:rPr lang="en-US" dirty="0" smtClean="0"/>
              <a:t> recognized </a:t>
            </a:r>
            <a:r>
              <a:rPr lang="en-US" dirty="0"/>
              <a:t>the importance of </a:t>
            </a:r>
            <a:r>
              <a:rPr lang="en-US" u="sng" dirty="0">
                <a:solidFill>
                  <a:srgbClr val="0098DB"/>
                </a:solidFill>
              </a:rPr>
              <a:t>Mesosphere observations </a:t>
            </a:r>
            <a:r>
              <a:rPr lang="en-US" dirty="0"/>
              <a:t>as a key to study the link with the Biosphere and Climate change due to </a:t>
            </a:r>
            <a:r>
              <a:rPr lang="en-US" dirty="0" smtClean="0"/>
              <a:t>variation in Solar activity, Space weather </a:t>
            </a:r>
            <a:r>
              <a:rPr lang="en-US" dirty="0"/>
              <a:t>and </a:t>
            </a:r>
            <a:r>
              <a:rPr lang="en-US" dirty="0" smtClean="0"/>
              <a:t>its influence </a:t>
            </a:r>
            <a:r>
              <a:rPr lang="en-US" dirty="0"/>
              <a:t>with the </a:t>
            </a:r>
            <a:r>
              <a:rPr lang="en-US" dirty="0" smtClean="0"/>
              <a:t> Atmosphere dynamics.</a:t>
            </a:r>
            <a:endParaRPr lang="en-US" dirty="0"/>
          </a:p>
        </p:txBody>
      </p:sp>
    </p:spTree>
    <p:extLst>
      <p:ext uri="{BB962C8B-B14F-4D97-AF65-F5344CB8AC3E}">
        <p14:creationId xmlns="" xmlns:p14="http://schemas.microsoft.com/office/powerpoint/2010/main" val="2475928588"/>
      </p:ext>
    </p:extLst>
  </p:cSld>
  <p:clrMapOvr>
    <a:masterClrMapping/>
  </p:clrMapOvr>
  <p:timing>
    <p:tnLst>
      <p:par>
        <p:cTn id="1" dur="indefinite" restart="never" nodeType="tmRoot"/>
      </p:par>
    </p:tnLst>
  </p:timing>
</p:sld>
</file>

<file path=ppt/theme/theme1.xml><?xml version="1.0" encoding="utf-8"?>
<a:theme xmlns:a="http://schemas.openxmlformats.org/drawingml/2006/main" name="ESA Presentation">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ESA Presentation</Template>
  <TotalTime>15498</TotalTime>
  <Words>1966</Words>
  <Application>Microsoft Office PowerPoint</Application>
  <PresentationFormat>On-screen Show (4:3)</PresentationFormat>
  <Paragraphs>186</Paragraphs>
  <Slides>27</Slides>
  <Notes>1</Notes>
  <HiddenSlides>0</HiddenSlides>
  <MMClips>0</MMClips>
  <ScaleCrop>false</ScaleCrop>
  <HeadingPairs>
    <vt:vector size="4" baseType="variant">
      <vt:variant>
        <vt:lpstr>Theme</vt:lpstr>
      </vt:variant>
      <vt:variant>
        <vt:i4>3</vt:i4>
      </vt:variant>
      <vt:variant>
        <vt:lpstr>Slide Titles</vt:lpstr>
      </vt:variant>
      <vt:variant>
        <vt:i4>27</vt:i4>
      </vt:variant>
    </vt:vector>
  </HeadingPairs>
  <TitlesOfParts>
    <vt:vector size="30" baseType="lpstr">
      <vt:lpstr>ESA Presentation</vt:lpstr>
      <vt:lpstr>Custom Design</vt:lpstr>
      <vt:lpstr>Office Theme</vt:lpstr>
      <vt:lpstr>Active-Passive Instrument Package Definition for Advanced Earth Resources Monitoring </vt:lpstr>
      <vt:lpstr>Presentation outline</vt:lpstr>
      <vt:lpstr>The 5 poles of Earth Observation</vt:lpstr>
      <vt:lpstr>New Objectives in Earth Remote sensing observations for &gt; 21st Century (1)</vt:lpstr>
      <vt:lpstr>New Objectives in Earth Remote sensing observations for &gt; 21st Century  (2)</vt:lpstr>
      <vt:lpstr>New Objectives in Earth Remote sensing observations for &gt; 21st Century (3)</vt:lpstr>
      <vt:lpstr>The Background: ESA EO Mission Scenario</vt:lpstr>
      <vt:lpstr>The Background:  The GCOS Scenario</vt:lpstr>
      <vt:lpstr>The New Observation requirements for Atmosphere </vt:lpstr>
      <vt:lpstr>The Mesosphere Observations from Space</vt:lpstr>
      <vt:lpstr>New elements for Biosphere Observations</vt:lpstr>
      <vt:lpstr>What is expected by combination of Active /Passive  sensors</vt:lpstr>
      <vt:lpstr>Contextual Missions: The Earth Explorer 6: Earth Care</vt:lpstr>
      <vt:lpstr>Heritage missions: Earth Care Payload</vt:lpstr>
      <vt:lpstr>Biosphere relevant missions: The EE8: CarbonSat</vt:lpstr>
      <vt:lpstr>Biosphere relevant missions: The EE8: FLEX</vt:lpstr>
      <vt:lpstr>Instrument Package Definition: the HSRIm</vt:lpstr>
      <vt:lpstr>TMA + Offner schematics</vt:lpstr>
      <vt:lpstr>Space Telescope Optical Design</vt:lpstr>
      <vt:lpstr>Proposed HSR Detector Package </vt:lpstr>
      <vt:lpstr>Instrument Package Definition: the HSRL</vt:lpstr>
      <vt:lpstr> Outline Specifications of  HSRL</vt:lpstr>
      <vt:lpstr>Use Heritage from Recent Advances in  OPO/OPA technology</vt:lpstr>
      <vt:lpstr>Example of   recent OPO/OPA Lidar Concept</vt:lpstr>
      <vt:lpstr>Some info on OPO materials and Accessible Spectral bands</vt:lpstr>
      <vt:lpstr>Instrument Package Definition: some proposed HSRInP shared channels</vt:lpstr>
      <vt:lpstr>Conclusions and outlook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Active-Passive Instrument Package Definition for Advanced Earth Resources Monitoring</dc:title>
  <dc:creator>Errico Armandillo</dc:creator>
  <cp:lastModifiedBy>mlipli</cp:lastModifiedBy>
  <cp:revision>135</cp:revision>
  <cp:lastPrinted>2008-08-26T16:26:23Z</cp:lastPrinted>
  <dcterms:created xsi:type="dcterms:W3CDTF">2015-03-16T08:32:57Z</dcterms:created>
  <dcterms:modified xsi:type="dcterms:W3CDTF">2015-04-10T06:31:16Z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Title">
    <vt:lpwstr>ESA Presentation</vt:lpwstr>
  </property>
  <property fmtid="{D5CDD505-2E9C-101B-9397-08002B2CF9AE}" pid="3" name="PSubtitle">
    <vt:lpwstr>ESA Presentation</vt:lpwstr>
  </property>
  <property fmtid="{D5CDD505-2E9C-101B-9397-08002B2CF9AE}" pid="4" name="PAuthor">
    <vt:lpwstr/>
  </property>
  <property fmtid="{D5CDD505-2E9C-101B-9397-08002B2CF9AE}" pid="5" name="PPlace">
    <vt:lpwstr/>
  </property>
  <property fmtid="{D5CDD505-2E9C-101B-9397-08002B2CF9AE}" pid="6" name="PDate">
    <vt:lpwstr>DD/MM/YYYY</vt:lpwstr>
  </property>
  <property fmtid="{D5CDD505-2E9C-101B-9397-08002B2CF9AE}" pid="7" name="PProgramme">
    <vt:lpwstr/>
  </property>
  <property fmtid="{D5CDD505-2E9C-101B-9397-08002B2CF9AE}" pid="8" name="PEmail">
    <vt:lpwstr/>
  </property>
  <property fmtid="{D5CDD505-2E9C-101B-9397-08002B2CF9AE}" pid="9" name="PClassification">
    <vt:lpwstr>ESA UNCLASSIFIED – For Official Use</vt:lpwstr>
  </property>
  <property fmtid="{D5CDD505-2E9C-101B-9397-08002B2CF9AE}" pid="10" name="POptionButton1">
    <vt:bool>true</vt:bool>
  </property>
  <property fmtid="{D5CDD505-2E9C-101B-9397-08002B2CF9AE}" pid="11" name="POptionButton2">
    <vt:bool>false</vt:bool>
  </property>
  <property fmtid="{D5CDD505-2E9C-101B-9397-08002B2CF9AE}" pid="12" name="ESAVersion">
    <vt:lpwstr>4GV1.0</vt:lpwstr>
  </property>
  <property fmtid="{D5CDD505-2E9C-101B-9397-08002B2CF9AE}" pid="13" name="ShowESADialog1">
    <vt:bool>true</vt:bool>
  </property>
</Properties>
</file>