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51"/>
  </p:notesMasterIdLst>
  <p:sldIdLst>
    <p:sldId id="256" r:id="rId2"/>
    <p:sldId id="280" r:id="rId3"/>
    <p:sldId id="325" r:id="rId4"/>
    <p:sldId id="331" r:id="rId5"/>
    <p:sldId id="294" r:id="rId6"/>
    <p:sldId id="300" r:id="rId7"/>
    <p:sldId id="301" r:id="rId8"/>
    <p:sldId id="343" r:id="rId9"/>
    <p:sldId id="299" r:id="rId10"/>
    <p:sldId id="315" r:id="rId11"/>
    <p:sldId id="330" r:id="rId12"/>
    <p:sldId id="324" r:id="rId13"/>
    <p:sldId id="336" r:id="rId14"/>
    <p:sldId id="326" r:id="rId15"/>
    <p:sldId id="320" r:id="rId16"/>
    <p:sldId id="303" r:id="rId17"/>
    <p:sldId id="332" r:id="rId18"/>
    <p:sldId id="340" r:id="rId19"/>
    <p:sldId id="327" r:id="rId20"/>
    <p:sldId id="319" r:id="rId21"/>
    <p:sldId id="345" r:id="rId22"/>
    <p:sldId id="278" r:id="rId23"/>
    <p:sldId id="337" r:id="rId24"/>
    <p:sldId id="287" r:id="rId25"/>
    <p:sldId id="342" r:id="rId26"/>
    <p:sldId id="341" r:id="rId27"/>
    <p:sldId id="333" r:id="rId28"/>
    <p:sldId id="321" r:id="rId29"/>
    <p:sldId id="291" r:id="rId30"/>
    <p:sldId id="302" r:id="rId31"/>
    <p:sldId id="279" r:id="rId32"/>
    <p:sldId id="305" r:id="rId33"/>
    <p:sldId id="306" r:id="rId34"/>
    <p:sldId id="307" r:id="rId35"/>
    <p:sldId id="308" r:id="rId36"/>
    <p:sldId id="309" r:id="rId37"/>
    <p:sldId id="310" r:id="rId38"/>
    <p:sldId id="311" r:id="rId39"/>
    <p:sldId id="312" r:id="rId40"/>
    <p:sldId id="313" r:id="rId41"/>
    <p:sldId id="314" r:id="rId42"/>
    <p:sldId id="304" r:id="rId43"/>
    <p:sldId id="274" r:id="rId44"/>
    <p:sldId id="283" r:id="rId45"/>
    <p:sldId id="286" r:id="rId46"/>
    <p:sldId id="285" r:id="rId47"/>
    <p:sldId id="322" r:id="rId48"/>
    <p:sldId id="318" r:id="rId49"/>
    <p:sldId id="33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DF7A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799" autoAdjust="0"/>
    <p:restoredTop sz="70160" autoAdjust="0"/>
  </p:normalViewPr>
  <p:slideViewPr>
    <p:cSldViewPr snapToGrid="0">
      <p:cViewPr>
        <p:scale>
          <a:sx n="39" d="100"/>
          <a:sy n="39" d="100"/>
        </p:scale>
        <p:origin x="-1392" y="-2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325C2C-51F8-408E-A6E7-9449001929A2}" type="datetimeFigureOut">
              <a:rPr lang="en-US" smtClean="0"/>
              <a:pPr/>
              <a:t>4/3/2015</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E2FF09-E045-4EF1-AB0E-825C26DB1B19}" type="slidenum">
              <a:rPr lang="en-US" smtClean="0"/>
              <a:pPr/>
              <a:t>‹Nº›</a:t>
            </a:fld>
            <a:endParaRPr lang="en-US"/>
          </a:p>
        </p:txBody>
      </p:sp>
    </p:spTree>
    <p:extLst>
      <p:ext uri="{BB962C8B-B14F-4D97-AF65-F5344CB8AC3E}">
        <p14:creationId xmlns:p14="http://schemas.microsoft.com/office/powerpoint/2010/main" xmlns="" val="134090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BO" dirty="0" smtClean="0"/>
              <a:t>GOOD</a:t>
            </a:r>
            <a:r>
              <a:rPr lang="es-BO" baseline="0" dirty="0" smtClean="0"/>
              <a:t> MORNING EVERYBODY, WHAT I WOULD LIKE TO SHOW YOU TODAY DURING THIS PRESENTACION IS OUR FIRST ATTEMPT TO HAVE ANGULAR AEROSOL PROFILING OVER THE CITY OF LPZ BOLIVIA.</a:t>
            </a:r>
          </a:p>
          <a:p>
            <a:r>
              <a:rPr lang="es-BO" baseline="0" dirty="0" smtClean="0"/>
              <a:t>I WILL SHOW YOU JUST A PRELIMINARY STUDY.</a:t>
            </a:r>
            <a:endParaRPr lang="es-BO" dirty="0" smtClean="0"/>
          </a:p>
          <a:p>
            <a:endParaRPr lang="es-BO" dirty="0" smtClean="0"/>
          </a:p>
          <a:p>
            <a:r>
              <a:rPr lang="es-BO" dirty="0" smtClean="0"/>
              <a:t>Resumen </a:t>
            </a:r>
            <a:r>
              <a:rPr lang="es-BO" dirty="0" smtClean="0"/>
              <a:t>del trabajo a presentar</a:t>
            </a:r>
          </a:p>
          <a:p>
            <a:endParaRPr lang="es-BO" dirty="0" smtClean="0"/>
          </a:p>
          <a:p>
            <a:r>
              <a:rPr lang="es-BO" dirty="0" smtClean="0"/>
              <a:t>Se presentará un "</a:t>
            </a:r>
            <a:r>
              <a:rPr lang="es-BO" dirty="0" err="1" smtClean="0"/>
              <a:t>over</a:t>
            </a:r>
            <a:r>
              <a:rPr lang="es-BO" dirty="0" smtClean="0"/>
              <a:t> </a:t>
            </a:r>
            <a:r>
              <a:rPr lang="es-BO" dirty="0" err="1" smtClean="0"/>
              <a:t>view</a:t>
            </a:r>
            <a:r>
              <a:rPr lang="es-BO" dirty="0" smtClean="0"/>
              <a:t>" del estado de la estación GAW de </a:t>
            </a:r>
            <a:r>
              <a:rPr lang="es-BO" dirty="0" err="1" smtClean="0"/>
              <a:t>Chacaltaya</a:t>
            </a:r>
            <a:r>
              <a:rPr lang="es-BO" dirty="0" smtClean="0"/>
              <a:t> mostrando algunos de </a:t>
            </a:r>
          </a:p>
          <a:p>
            <a:endParaRPr lang="es-BO" dirty="0" smtClean="0"/>
          </a:p>
          <a:p>
            <a:r>
              <a:rPr lang="es-BO" dirty="0" smtClean="0"/>
              <a:t>los resultados relevantes relacionados a la medida de aerosoles en la región.  Se mostrará  los </a:t>
            </a:r>
          </a:p>
          <a:p>
            <a:endParaRPr lang="es-BO" dirty="0" smtClean="0"/>
          </a:p>
          <a:p>
            <a:r>
              <a:rPr lang="es-BO" dirty="0" smtClean="0"/>
              <a:t>avances realizados para realizar el estudio de los flujos de aire entre la ciudad de La Paz y el monte </a:t>
            </a:r>
          </a:p>
          <a:p>
            <a:endParaRPr lang="es-BO" dirty="0" smtClean="0"/>
          </a:p>
          <a:p>
            <a:r>
              <a:rPr lang="es-BO" dirty="0" err="1" smtClean="0"/>
              <a:t>Chacaltaya</a:t>
            </a:r>
            <a:r>
              <a:rPr lang="es-BO" dirty="0" smtClean="0"/>
              <a:t>.  Como parte de este estudio, se mostrará los primeros resultados obtenidos con el  </a:t>
            </a:r>
          </a:p>
          <a:p>
            <a:endParaRPr lang="es-BO" dirty="0" smtClean="0"/>
          </a:p>
          <a:p>
            <a:r>
              <a:rPr lang="es-BO" dirty="0" err="1" smtClean="0"/>
              <a:t>lidar</a:t>
            </a:r>
            <a:r>
              <a:rPr lang="es-BO" dirty="0" smtClean="0"/>
              <a:t> LIPAZ sobre la ciudad de La Paz empleando sus capacidades de escaneo.</a:t>
            </a:r>
          </a:p>
          <a:p>
            <a:endParaRPr lang="es-BO" dirty="0" smtClean="0"/>
          </a:p>
          <a:p>
            <a:r>
              <a:rPr lang="es-BO" dirty="0" smtClean="0"/>
              <a:t>Adicionalmente, se dará a conocer  y se mostrará los avances de un proyecto que involucra </a:t>
            </a:r>
          </a:p>
          <a:p>
            <a:endParaRPr lang="es-BO" dirty="0" smtClean="0"/>
          </a:p>
          <a:p>
            <a:r>
              <a:rPr lang="es-BO" dirty="0" smtClean="0"/>
              <a:t>mediciones de la atmosfera  en la región de la estación GAW de </a:t>
            </a:r>
            <a:r>
              <a:rPr lang="es-BO" dirty="0" err="1" smtClean="0"/>
              <a:t>Chacaytaya</a:t>
            </a:r>
            <a:r>
              <a:rPr lang="es-BO" dirty="0" smtClean="0"/>
              <a:t> empleando </a:t>
            </a:r>
          </a:p>
          <a:p>
            <a:endParaRPr lang="es-BO" dirty="0" smtClean="0"/>
          </a:p>
          <a:p>
            <a:r>
              <a:rPr lang="es-BO" dirty="0" err="1" smtClean="0"/>
              <a:t>ceilómetros</a:t>
            </a:r>
            <a:r>
              <a:rPr lang="es-BO" dirty="0" smtClean="0"/>
              <a:t> calibrados con el sistema LIPAZ .</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solidFill>
                  <a:srgbClr val="FF0000"/>
                </a:solidFill>
              </a:rPr>
              <a:t>THERE ARE SOME</a:t>
            </a:r>
            <a:r>
              <a:rPr lang="es-BO" baseline="0" dirty="0" smtClean="0">
                <a:solidFill>
                  <a:srgbClr val="FF0000"/>
                </a:solidFill>
              </a:rPr>
              <a:t> OTHER INSTRUMENTS </a:t>
            </a:r>
            <a:r>
              <a:rPr lang="es-BO" dirty="0" smtClean="0">
                <a:solidFill>
                  <a:srgbClr val="FF0000"/>
                </a:solidFill>
              </a:rPr>
              <a:t>AT LA PAZ STATION.</a:t>
            </a:r>
          </a:p>
          <a:p>
            <a:r>
              <a:rPr lang="es-BO" dirty="0" smtClean="0">
                <a:solidFill>
                  <a:srgbClr val="FF0000"/>
                </a:solidFill>
              </a:rPr>
              <a:t>EVERY MONDAY</a:t>
            </a:r>
            <a:r>
              <a:rPr lang="es-BO" baseline="0" dirty="0" smtClean="0">
                <a:solidFill>
                  <a:srgbClr val="FF0000"/>
                </a:solidFill>
              </a:rPr>
              <a:t> WE SEND BALLOONS DURING THE LIDAR MEASUREMENTS.</a:t>
            </a:r>
          </a:p>
          <a:p>
            <a:r>
              <a:rPr lang="es-BO" baseline="0" dirty="0" smtClean="0">
                <a:solidFill>
                  <a:srgbClr val="FF0000"/>
                </a:solidFill>
              </a:rPr>
              <a:t>THERE ALSO IS A CIMEL SUN PHOTOMETER AND MANY UVB RADIATION INSTRUMENTS, INCLUDING A BREWER SPECTRO PHOTOMETER.</a:t>
            </a:r>
            <a:endParaRPr lang="es-BO" dirty="0" smtClean="0">
              <a:solidFill>
                <a:srgbClr val="FF0000"/>
              </a:solidFill>
            </a:endParaRPr>
          </a:p>
          <a:p>
            <a:endParaRPr lang="es-BO" dirty="0" smtClean="0">
              <a:solidFill>
                <a:srgbClr val="FF0000"/>
              </a:solidFill>
            </a:endParaRPr>
          </a:p>
          <a:p>
            <a:endParaRPr lang="es-BO" dirty="0" smtClean="0">
              <a:solidFill>
                <a:srgbClr val="FF0000"/>
              </a:solidFill>
            </a:endParaRPr>
          </a:p>
          <a:p>
            <a:endParaRPr lang="es-BO" dirty="0" smtClean="0">
              <a:solidFill>
                <a:srgbClr val="FF0000"/>
              </a:solidFill>
            </a:endParaRPr>
          </a:p>
          <a:p>
            <a:endParaRPr lang="es-BO" dirty="0" smtClean="0">
              <a:solidFill>
                <a:srgbClr val="FF0000"/>
              </a:solidFill>
            </a:endParaRPr>
          </a:p>
          <a:p>
            <a:r>
              <a:rPr lang="es-BO" dirty="0" smtClean="0">
                <a:solidFill>
                  <a:srgbClr val="FF0000"/>
                </a:solidFill>
              </a:rPr>
              <a:t>QUE </a:t>
            </a:r>
            <a:r>
              <a:rPr lang="es-BO" dirty="0" smtClean="0">
                <a:solidFill>
                  <a:srgbClr val="FF0000"/>
                </a:solidFill>
              </a:rPr>
              <a:t>NOVEDADES EN COTA </a:t>
            </a:r>
            <a:r>
              <a:rPr lang="es-BO" dirty="0" err="1" smtClean="0">
                <a:solidFill>
                  <a:srgbClr val="FF0000"/>
                </a:solidFill>
              </a:rPr>
              <a:t>COTA</a:t>
            </a:r>
            <a:r>
              <a:rPr lang="es-BO" dirty="0" smtClean="0">
                <a:solidFill>
                  <a:srgbClr val="FF0000"/>
                </a:solidFill>
              </a:rPr>
              <a:t>?</a:t>
            </a:r>
          </a:p>
          <a:p>
            <a:r>
              <a:rPr lang="es-BO" dirty="0" smtClean="0"/>
              <a:t>GRUAN?</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LET</a:t>
            </a:r>
            <a:r>
              <a:rPr lang="en-US" baseline="0" dirty="0" smtClean="0"/>
              <a:t> ME SHOW YOU SOME INTERESTING RESULTS THAT WE GOT AT THE CHACALTAYA GAW STATION</a:t>
            </a:r>
          </a:p>
          <a:p>
            <a:r>
              <a:rPr lang="en-US" baseline="0" dirty="0" smtClean="0"/>
              <a:t>USING THIS M.P.S.S. WE OBTAINED THE MEAN PARTICLE SIZE DISTRIBUTION DURING THE WET AND DRY SEASONS. THE LAST ONE WITHOUT BIOMAS BURNING.</a:t>
            </a:r>
          </a:p>
          <a:p>
            <a:r>
              <a:rPr lang="en-US" baseline="0" dirty="0" smtClean="0"/>
              <a:t>THE “x” AXIS IS THE LOCAL TIME, AND THE “y” AXIS IS THE PARTICLES DIAMETER IIN NANOMETERS.</a:t>
            </a:r>
          </a:p>
          <a:p>
            <a:r>
              <a:rPr lang="en-US" baseline="0" dirty="0" smtClean="0"/>
              <a:t>THE COLOR SCALE REPRESENTS THE PARTICLES CONCENTRATION, AND IT IS A LOGARITMIC SCALE.</a:t>
            </a:r>
          </a:p>
          <a:p>
            <a:r>
              <a:rPr lang="en-US" baseline="0" dirty="0" smtClean="0"/>
              <a:t>NEAR THE NOON TIME, WE CAN SEE THAT A LOT OF PARTICLES REACH THE GAW STATION. THAT MEANS THAT THE P.B.L. IS PLAYING AN IMPORTANT ROLE IN OUR MEASUREMENTS.</a:t>
            </a:r>
            <a:endParaRPr lang="en-US" dirty="0" smtClean="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IN THIS PICTIURE TAKEN BY THE MODIS INSTRUMENT, YOU</a:t>
            </a:r>
            <a:r>
              <a:rPr lang="en-US" baseline="0" dirty="0" smtClean="0"/>
              <a:t> CAN OBSERVE THE SMOKE OVER BOLIVIA LOWLANDS, DURING THE BIOMAS BURNING.</a:t>
            </a:r>
          </a:p>
          <a:p>
            <a:r>
              <a:rPr lang="en-US" baseline="0" dirty="0" smtClean="0"/>
              <a:t>LET ME ZOOM IN IN THIS SPECIFIC REGION.</a:t>
            </a:r>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HERE YOU CAN SEE HOW THE SMOKE GOES UP MOUNTAIN THROUGH</a:t>
            </a:r>
            <a:r>
              <a:rPr lang="en-US" baseline="0" dirty="0" smtClean="0"/>
              <a:t> THE BASINS. THIS SMOKE CAN SOMETIMES REACH LA PAZ CITY, AND THE GAW STATION.</a:t>
            </a:r>
          </a:p>
          <a:p>
            <a:r>
              <a:rPr lang="en-US" baseline="0" dirty="0" smtClean="0"/>
              <a:t>IT IS IMPORTANT TO KNOW WHEN THIS OCCURS.</a:t>
            </a:r>
            <a:endParaRPr lang="en-US"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THE QUESTION</a:t>
            </a:r>
            <a:r>
              <a:rPr lang="en-US" baseline="0" dirty="0" smtClean="0"/>
              <a:t> IS HOW HOUR LIDAR SYSTEM CAN HELP</a:t>
            </a:r>
            <a:endParaRPr lang="en-US"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IN THIS SLIDE YOU AN SEE THE TOPOGRAPHY</a:t>
            </a:r>
            <a:r>
              <a:rPr lang="es-BO" baseline="0" dirty="0" smtClean="0"/>
              <a:t> OF THIS REGION.</a:t>
            </a:r>
          </a:p>
          <a:p>
            <a:r>
              <a:rPr lang="es-BO" baseline="0" dirty="0" smtClean="0"/>
              <a:t>THIS IS THE COLORED HEIGHT SCALE</a:t>
            </a:r>
          </a:p>
          <a:p>
            <a:r>
              <a:rPr lang="es-BO" baseline="0" dirty="0" smtClean="0"/>
              <a:t>OUR LIDAR SYSTEM IS LOCATED HERE, AND THE GAW STATION IS HERE.</a:t>
            </a:r>
            <a:endParaRPr lang="es-BO" dirty="0" smtClean="0"/>
          </a:p>
          <a:p>
            <a:r>
              <a:rPr lang="es-BO" dirty="0" smtClean="0"/>
              <a:t>UNFORTUNATELY, THE SIGNAL-TO-NOISE</a:t>
            </a:r>
            <a:r>
              <a:rPr lang="es-BO" baseline="0" dirty="0" smtClean="0"/>
              <a:t> RATIO ALLOWS US TO GET GOOD MEASUREMENTS ONLY WOTHING THIS BLUE CIRCLE. HOWEVER, THESE STUDIES CAN HELP US TO UNDERESTAND THE BEHAVIOUR OF THE BOUNDARY LAYER </a:t>
            </a:r>
            <a:endParaRPr lang="es-BO" dirty="0" smtClean="0"/>
          </a:p>
          <a:p>
            <a:r>
              <a:rPr lang="es-BO" dirty="0" smtClean="0"/>
              <a:t>THE IDEA IS TO RUN MEASUREMENTS</a:t>
            </a:r>
            <a:r>
              <a:rPr lang="es-BO" baseline="0" dirty="0" smtClean="0"/>
              <a:t> USING THE SCANNING CAPABILITIES OF OUR LYDAR SYSTEM OVER THE CIRCLED AREA</a:t>
            </a:r>
            <a:endParaRPr lang="es-BO" dirty="0" smtClean="0"/>
          </a:p>
          <a:p>
            <a:r>
              <a:rPr lang="es-BO" dirty="0" smtClean="0"/>
              <a:t>ANOTHER IMPORTANT PLACE TO STUDY IS THIS PARTICULAS BASIN,</a:t>
            </a:r>
            <a:r>
              <a:rPr lang="es-BO" baseline="0" dirty="0" smtClean="0"/>
              <a:t> BECAUSE THE PARTICLES PRODUCED AT LA PAZ CITY, CAN REACH THE CHACALTAYA GAW STATION THROUGH IT</a:t>
            </a:r>
            <a:endParaRPr lang="es-BO" dirty="0" smtClean="0"/>
          </a:p>
          <a:p>
            <a:endParaRPr lang="es-BO" dirty="0" smtClean="0"/>
          </a:p>
          <a:p>
            <a:endParaRPr lang="es-BO" dirty="0" smtClean="0"/>
          </a:p>
          <a:p>
            <a:endParaRPr lang="es-BO" dirty="0" smtClean="0"/>
          </a:p>
          <a:p>
            <a:r>
              <a:rPr lang="es-BO" dirty="0" smtClean="0"/>
              <a:t>EXPLICAR </a:t>
            </a:r>
            <a:r>
              <a:rPr lang="es-BO" dirty="0" smtClean="0"/>
              <a:t>LA</a:t>
            </a:r>
            <a:r>
              <a:rPr lang="es-BO" baseline="0" dirty="0" smtClean="0"/>
              <a:t> IMPORTANCIA DE LAS MEDIDAS CON CEILOMETROS</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IN ORDER TO RUN THESE SCANNING MEASUREMENTS</a:t>
            </a:r>
            <a:r>
              <a:rPr lang="es-BO" baseline="0" dirty="0" smtClean="0"/>
              <a:t>, WE IMPROVED THE STABILITY OF OUR SYSTEM, AND MOVED IT TO A BETTER LOCATION.</a:t>
            </a:r>
          </a:p>
          <a:p>
            <a:r>
              <a:rPr lang="es-BO" baseline="0" dirty="0" smtClean="0"/>
              <a:t>WE ALSO DEVELOPED NEW RETRIEVAL ALGORITHMS, INCLUDING THE KLETT ALGORITHM.</a:t>
            </a:r>
            <a:endParaRPr lang="es-BO" dirty="0" smtClean="0"/>
          </a:p>
          <a:p>
            <a:endParaRPr lang="es-BO" dirty="0" smtClean="0"/>
          </a:p>
          <a:p>
            <a:endParaRPr lang="es-BO" dirty="0" smtClean="0"/>
          </a:p>
          <a:p>
            <a:endParaRPr lang="es-BO" dirty="0" smtClean="0"/>
          </a:p>
          <a:p>
            <a:endParaRPr lang="es-BO" dirty="0" smtClean="0"/>
          </a:p>
          <a:p>
            <a:endParaRPr lang="es-BO" dirty="0" smtClean="0"/>
          </a:p>
          <a:p>
            <a:r>
              <a:rPr lang="es-BO" dirty="0" smtClean="0"/>
              <a:t>MOSTRAR </a:t>
            </a:r>
            <a:r>
              <a:rPr lang="es-BO" dirty="0" smtClean="0"/>
              <a:t>LIDAR EN FUNCIONAMIENTO CON ESCANEO</a:t>
            </a:r>
          </a:p>
          <a:p>
            <a:r>
              <a:rPr lang="es-BO" dirty="0" smtClean="0"/>
              <a:t>MOSTRAR PRIMEROS RESULTADOS DE SCANEO</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IN</a:t>
            </a:r>
            <a:r>
              <a:rPr lang="es-BO" baseline="0" dirty="0" smtClean="0"/>
              <a:t> THIS LYDAR PICTIURE, YOU CAN SEE AN EXAMPLE OF OUR REGULAR MEASUREMENTS. WE GET THIS KIND OF DATA EVERY MONDAY MORNING AS A PART OF THE LALINET NETWORK ACTIVITIES.</a:t>
            </a:r>
          </a:p>
          <a:p>
            <a:r>
              <a:rPr lang="es-BO" baseline="0" dirty="0" smtClean="0"/>
              <a:t>IT IS INTERESTING TO SEE THAT THE SLOPE IN THIS DATA WAS CAUSED BY THE 34.3 TILT DEGREES OF THE SCANNING SYSTEM.</a:t>
            </a:r>
          </a:p>
          <a:p>
            <a:r>
              <a:rPr lang="es-BO" baseline="0" dirty="0" smtClean="0"/>
              <a:t>IN THE PICTIURE, THE “x” AXIS……AND THE “y” AXIS</a:t>
            </a:r>
            <a:endParaRPr lang="es-BO" dirty="0" smtClean="0"/>
          </a:p>
          <a:p>
            <a:endParaRPr lang="es-BO" dirty="0" smtClean="0"/>
          </a:p>
          <a:p>
            <a:endParaRPr lang="es-BO" dirty="0" smtClean="0"/>
          </a:p>
          <a:p>
            <a:endParaRPr lang="es-BO" dirty="0" smtClean="0"/>
          </a:p>
          <a:p>
            <a:endParaRPr lang="es-BO" dirty="0" smtClean="0"/>
          </a:p>
          <a:p>
            <a:endParaRPr lang="es-BO" dirty="0" smtClean="0"/>
          </a:p>
          <a:p>
            <a:r>
              <a:rPr lang="es-BO" dirty="0" smtClean="0"/>
              <a:t>MOSTRAR </a:t>
            </a:r>
            <a:r>
              <a:rPr lang="es-BO" dirty="0" smtClean="0"/>
              <a:t>LIDAR EN FUNCIONAMIENTO CON ESCANEO</a:t>
            </a:r>
          </a:p>
          <a:p>
            <a:r>
              <a:rPr lang="es-BO" dirty="0" smtClean="0"/>
              <a:t>MOSTRAR PRIMEROS RESULTADOS DE SCANEO</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IN ORDER TO OBTAIN THIS PICTIURE, WE</a:t>
            </a:r>
            <a:r>
              <a:rPr lang="es-BO" baseline="0" dirty="0" smtClean="0"/>
              <a:t> CHANGED THE SCANNING ANGLE FROM 16 TO 37 DEGREES, IN ONE DEGREE STEPS EVERY 30 SECONDS.</a:t>
            </a:r>
          </a:p>
          <a:p>
            <a:r>
              <a:rPr lang="es-BO" baseline="0" dirty="0" smtClean="0"/>
              <a:t>THE “x” AXIS IS THE HORIZONTAL DISTANCE FROM LYDAR, AND THE “y” AXIS IS THE ALTITUDE.</a:t>
            </a:r>
          </a:p>
          <a:p>
            <a:r>
              <a:rPr lang="es-BO" baseline="0" dirty="0" smtClean="0"/>
              <a:t>WE ARE WORKING WITH THE DEVELOPMENT OF THE ALGORITHMS FOR THESE KIND OF MEASUREMENTS</a:t>
            </a:r>
            <a:endParaRPr lang="es-BO" dirty="0" smtClean="0"/>
          </a:p>
          <a:p>
            <a:r>
              <a:rPr lang="es-BO" dirty="0" smtClean="0"/>
              <a:t>THE MAIN IDEA IS TO USE THIS TECHNIQUE IN ORDER TO STUDY THE BOUNDARY LAYER WITHIN THE BLUE CIRCLE THAT I</a:t>
            </a:r>
            <a:r>
              <a:rPr lang="es-BO" baseline="0" dirty="0" smtClean="0"/>
              <a:t> TALKED ABOUT</a:t>
            </a:r>
            <a:endParaRPr lang="es-BO" dirty="0" smtClean="0"/>
          </a:p>
          <a:p>
            <a:endParaRPr lang="es-BO" dirty="0" smtClean="0"/>
          </a:p>
          <a:p>
            <a:endParaRPr lang="es-BO" dirty="0" smtClean="0"/>
          </a:p>
          <a:p>
            <a:endParaRPr lang="es-BO" dirty="0" smtClean="0"/>
          </a:p>
          <a:p>
            <a:r>
              <a:rPr lang="es-BO" dirty="0" smtClean="0"/>
              <a:t>MOSTRAR </a:t>
            </a:r>
            <a:r>
              <a:rPr lang="es-BO" dirty="0" smtClean="0"/>
              <a:t>LIDAR EN FUNCIONAMIENTO CON ESCANEO</a:t>
            </a:r>
          </a:p>
          <a:p>
            <a:r>
              <a:rPr lang="es-BO" dirty="0" smtClean="0"/>
              <a:t>MOSTRAR PRIMEROS RESULTADOS DE SCANEO</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OUR NEXT CHALLENGE IS TO SET UP THESE</a:t>
            </a:r>
            <a:r>
              <a:rPr lang="es-BO" baseline="0" dirty="0" smtClean="0"/>
              <a:t> CEILOMETERS THAT DAVID WHITEMAN FROM GODAR SPACE FLIGHT CENTER SENT US A FEW WEEKS AGO.</a:t>
            </a:r>
          </a:p>
          <a:p>
            <a:r>
              <a:rPr lang="es-BO" baseline="0" dirty="0" smtClean="0"/>
              <a:t>FOR THE MOMENT, WE ARE IMPROVING THESE INSTRUMENTS DATA </a:t>
            </a:r>
            <a:r>
              <a:rPr lang="es-ES" dirty="0" smtClean="0"/>
              <a:t>ACQUISITION SYSTEM</a:t>
            </a:r>
            <a:r>
              <a:rPr lang="es-ES" baseline="0" dirty="0" smtClean="0"/>
              <a:t> IN ORDER TO USE THEM AS VERY SIMPLE LIDARS.</a:t>
            </a:r>
          </a:p>
          <a:p>
            <a:endParaRPr lang="es-BO" dirty="0" smtClean="0"/>
          </a:p>
          <a:p>
            <a:endParaRPr lang="es-BO" dirty="0" smtClean="0"/>
          </a:p>
          <a:p>
            <a:endParaRPr lang="es-BO" dirty="0" smtClean="0"/>
          </a:p>
          <a:p>
            <a:endParaRPr lang="es-BO" dirty="0" smtClean="0"/>
          </a:p>
          <a:p>
            <a:endParaRPr lang="es-BO" dirty="0" smtClean="0"/>
          </a:p>
          <a:p>
            <a:endParaRPr lang="es-BO" dirty="0" smtClean="0"/>
          </a:p>
          <a:p>
            <a:endParaRPr lang="es-BO" dirty="0" smtClean="0"/>
          </a:p>
          <a:p>
            <a:r>
              <a:rPr lang="es-BO" dirty="0" smtClean="0"/>
              <a:t>MEJORAS </a:t>
            </a:r>
            <a:r>
              <a:rPr lang="es-BO" dirty="0" smtClean="0"/>
              <a:t>AL SISTEMA</a:t>
            </a:r>
          </a:p>
          <a:p>
            <a:endParaRPr lang="es-BO" dirty="0" smtClean="0"/>
          </a:p>
          <a:p>
            <a:r>
              <a:rPr lang="es-BO" dirty="0" smtClean="0"/>
              <a:t>HARDWARE</a:t>
            </a:r>
          </a:p>
          <a:p>
            <a:r>
              <a:rPr lang="es-BO" dirty="0" smtClean="0"/>
              <a:t>Retroceso</a:t>
            </a:r>
            <a:r>
              <a:rPr lang="es-BO" baseline="0" dirty="0" smtClean="0"/>
              <a:t> en el </a:t>
            </a:r>
            <a:r>
              <a:rPr lang="es-BO" baseline="0" dirty="0" err="1" smtClean="0"/>
              <a:t>pinhole</a:t>
            </a:r>
            <a:endParaRPr lang="es-BO" baseline="0" dirty="0" smtClean="0"/>
          </a:p>
          <a:p>
            <a:endParaRPr lang="es-BO" baseline="0" dirty="0" smtClean="0"/>
          </a:p>
          <a:p>
            <a:r>
              <a:rPr lang="es-BO" baseline="0" dirty="0" smtClean="0"/>
              <a:t>SOFTWARE</a:t>
            </a:r>
          </a:p>
          <a:p>
            <a:r>
              <a:rPr lang="es-BO" baseline="0" dirty="0" smtClean="0"/>
              <a:t>Algoritmo de KLETT</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I WILL START</a:t>
            </a:r>
            <a:r>
              <a:rPr lang="es-BO" baseline="0" dirty="0" smtClean="0"/>
              <a:t> WITH THE CHACALTAYA GAW STATION. I WILL SHOW YOU AN OVERVIEW OF THE STATION, THE GOALS THAT WE HAVE, SOME OF THE INSTRUMENTATION AND SOME OF THE RESULTS</a:t>
            </a:r>
            <a:endParaRPr lang="es-BO" dirty="0" smtClean="0"/>
          </a:p>
          <a:p>
            <a:r>
              <a:rPr lang="es-BO" dirty="0" smtClean="0"/>
              <a:t>THEN,</a:t>
            </a:r>
            <a:r>
              <a:rPr lang="es-BO" baseline="0" dirty="0" smtClean="0"/>
              <a:t> I WILL TALK ABOUT HOW OUR LIDAR SYSTEM CAN HELP TO IMPROVE THE GAW STATION MEASUREMENTS.</a:t>
            </a:r>
          </a:p>
          <a:p>
            <a:r>
              <a:rPr lang="es-BO" baseline="0" dirty="0" smtClean="0"/>
              <a:t>IN THIS SENSE, I WILL EXPOSE SOME OOF OUR BOUNDARY LAYER STUDIES.</a:t>
            </a:r>
          </a:p>
          <a:p>
            <a:r>
              <a:rPr lang="es-BO" baseline="0" dirty="0" smtClean="0"/>
              <a:t>AND FINALLY, I WILL TALK ABOUT OUR FUTURE CHALLENGES</a:t>
            </a:r>
            <a:endParaRPr lang="es-BO" dirty="0" smtClean="0"/>
          </a:p>
          <a:p>
            <a:endParaRPr lang="es-BO" dirty="0" smtClean="0"/>
          </a:p>
          <a:p>
            <a:r>
              <a:rPr lang="es-BO" dirty="0" smtClean="0"/>
              <a:t>PRESENTACION </a:t>
            </a:r>
            <a:r>
              <a:rPr lang="es-BO" dirty="0" smtClean="0"/>
              <a:t>DEL LUGAR</a:t>
            </a:r>
          </a:p>
          <a:p>
            <a:endParaRPr lang="es-BO" dirty="0" smtClean="0"/>
          </a:p>
          <a:p>
            <a:r>
              <a:rPr lang="es-BO" sz="1200" kern="1200" baseline="0" dirty="0" err="1" smtClean="0">
                <a:solidFill>
                  <a:schemeClr val="tx1"/>
                </a:solidFill>
                <a:latin typeface="+mn-lt"/>
                <a:ea typeface="+mn-ea"/>
                <a:cs typeface="+mn-cs"/>
              </a:rPr>
              <a:t>Unique</a:t>
            </a:r>
            <a:r>
              <a:rPr lang="es-BO" sz="1200" kern="1200" baseline="0" dirty="0" smtClean="0">
                <a:solidFill>
                  <a:schemeClr val="tx1"/>
                </a:solidFill>
                <a:latin typeface="+mn-lt"/>
                <a:ea typeface="+mn-ea"/>
                <a:cs typeface="+mn-cs"/>
              </a:rPr>
              <a:t> GAW </a:t>
            </a:r>
            <a:r>
              <a:rPr lang="es-BO" sz="1200" kern="1200" baseline="0" dirty="0" err="1" smtClean="0">
                <a:solidFill>
                  <a:schemeClr val="tx1"/>
                </a:solidFill>
                <a:latin typeface="+mn-lt"/>
                <a:ea typeface="+mn-ea"/>
                <a:cs typeface="+mn-cs"/>
              </a:rPr>
              <a:t>high</a:t>
            </a:r>
            <a:r>
              <a:rPr lang="es-BO"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altitude station over the Continent</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AS</a:t>
            </a:r>
            <a:r>
              <a:rPr lang="es-BO" baseline="0" dirty="0" smtClean="0"/>
              <a:t> SHORT TERM GOALS, WE WANT TO IMPROVE THE RETRIEVAL ALGORITHMS, AND DEVELOP SPECIFIC ALGORITHMS FOR THE SCANNIG DATA. THEN WEARE THINKING TO MOVE THE LIDAR SYSTEM TO DIFFERENT LOCATIONS. FOR INSTANCE, THE AIRPORT.</a:t>
            </a:r>
          </a:p>
          <a:p>
            <a:r>
              <a:rPr lang="es-BO" baseline="0" dirty="0" smtClean="0"/>
              <a:t>MOREOVER, WE ARE PLANNING TO IMPROVE OUR DATA ACQUISITION SYSTEM BY GETTING A PHOTON COUNTING BOARD.</a:t>
            </a:r>
          </a:p>
          <a:p>
            <a:r>
              <a:rPr lang="es-BO" baseline="0" dirty="0" smtClean="0"/>
              <a:t>IN ADDITION, WE ARE ALMOST READY TO ADD A SECOND CHANNEL TO OUR SYSTEM IN ORDER TO HAVE  DEPOLARIZATION INFORMATION</a:t>
            </a:r>
          </a:p>
          <a:p>
            <a:endParaRPr lang="es-BO" baseline="0" dirty="0" smtClean="0"/>
          </a:p>
          <a:p>
            <a:r>
              <a:rPr lang="es-BO" baseline="0" dirty="0" smtClean="0"/>
              <a:t>AS LONG TERM GOALS, WE WOULD LIKE TO INSTALL A RAMAN LIDAR SYSTEM, AND A NETWORK OF BRAND NEW CEILOMETERS</a:t>
            </a:r>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7500" lnSpcReduction="20000"/>
          </a:bodyPr>
          <a:lstStyle/>
          <a:p>
            <a:pPr marL="233363" indent="-233363">
              <a:spcAft>
                <a:spcPct val="30000"/>
              </a:spcAft>
              <a:buFontTx/>
              <a:buNone/>
            </a:pPr>
            <a:r>
              <a:rPr lang="en-US" sz="1200" dirty="0" smtClean="0">
                <a:solidFill>
                  <a:schemeClr val="bg1"/>
                </a:solidFill>
              </a:rPr>
              <a:t>IN SUMMARY, OUR CHACALTAYA</a:t>
            </a:r>
            <a:r>
              <a:rPr lang="en-US" sz="1200" baseline="0" dirty="0" smtClean="0">
                <a:solidFill>
                  <a:schemeClr val="bg1"/>
                </a:solidFill>
              </a:rPr>
              <a:t> GAW STATION HAS BEEN TAKING MEASUREMENTS SINCE 2011. AND WE HAVE</a:t>
            </a:r>
          </a:p>
          <a:p>
            <a:pPr marL="233363" indent="-233363">
              <a:spcAft>
                <a:spcPct val="30000"/>
              </a:spcAft>
              <a:buFontTx/>
              <a:buNone/>
            </a:pPr>
            <a:r>
              <a:rPr lang="en-US" sz="1200" baseline="0" dirty="0" smtClean="0">
                <a:solidFill>
                  <a:schemeClr val="bg1"/>
                </a:solidFill>
              </a:rPr>
              <a:t>LOT OF INFORMATION.</a:t>
            </a:r>
          </a:p>
          <a:p>
            <a:pPr marL="233363" indent="-233363">
              <a:spcAft>
                <a:spcPct val="30000"/>
              </a:spcAft>
              <a:buFontTx/>
              <a:buNone/>
            </a:pPr>
            <a:r>
              <a:rPr lang="en-US" sz="1200" baseline="0" dirty="0" smtClean="0">
                <a:solidFill>
                  <a:schemeClr val="bg1"/>
                </a:solidFill>
              </a:rPr>
              <a:t>SOON YOU WILL SEE PAPERS AND REPORTS WITH THIS INFORMATION.</a:t>
            </a:r>
          </a:p>
          <a:p>
            <a:pPr marL="233363" indent="-233363">
              <a:spcAft>
                <a:spcPct val="30000"/>
              </a:spcAft>
              <a:buFontTx/>
              <a:buNone/>
            </a:pPr>
            <a:r>
              <a:rPr lang="en-US" sz="1200" dirty="0" smtClean="0">
                <a:solidFill>
                  <a:schemeClr val="bg1"/>
                </a:solidFill>
              </a:rPr>
              <a:t>THERE IS A CLEAR EVIDENCE</a:t>
            </a:r>
            <a:r>
              <a:rPr lang="en-US" sz="1200" baseline="0" dirty="0" smtClean="0">
                <a:solidFill>
                  <a:schemeClr val="bg1"/>
                </a:solidFill>
              </a:rPr>
              <a:t> THAT LA PAZ CITY IS PLAYING AN IMPORTANT ROLE IN OUR MEASUREMENTS AND </a:t>
            </a:r>
          </a:p>
          <a:p>
            <a:pPr marL="233363" indent="-233363">
              <a:spcAft>
                <a:spcPct val="30000"/>
              </a:spcAft>
              <a:buFontTx/>
              <a:buNone/>
            </a:pPr>
            <a:r>
              <a:rPr lang="en-US" sz="1200" baseline="0" dirty="0" smtClean="0">
                <a:solidFill>
                  <a:schemeClr val="bg1"/>
                </a:solidFill>
              </a:rPr>
              <a:t>DEEPER STUDY OF THE BOUNDARY LAYER MUST BE DONE</a:t>
            </a:r>
          </a:p>
          <a:p>
            <a:pPr marL="233363" indent="-233363">
              <a:spcAft>
                <a:spcPct val="30000"/>
              </a:spcAft>
              <a:buFontTx/>
              <a:buNone/>
            </a:pPr>
            <a:endParaRPr lang="en-US" sz="1200" baseline="0" dirty="0" smtClean="0">
              <a:solidFill>
                <a:schemeClr val="bg1"/>
              </a:solidFill>
            </a:endParaRPr>
          </a:p>
          <a:p>
            <a:pPr marL="233363" indent="-233363">
              <a:spcAft>
                <a:spcPct val="30000"/>
              </a:spcAft>
              <a:buFontTx/>
              <a:buNone/>
            </a:pPr>
            <a:r>
              <a:rPr lang="en-US" sz="1200" baseline="0" dirty="0" smtClean="0">
                <a:solidFill>
                  <a:schemeClr val="bg1"/>
                </a:solidFill>
              </a:rPr>
              <a:t>LEER </a:t>
            </a:r>
            <a:r>
              <a:rPr lang="en-US" sz="1200" baseline="0" dirty="0" err="1" smtClean="0">
                <a:solidFill>
                  <a:schemeClr val="bg1"/>
                </a:solidFill>
              </a:rPr>
              <a:t>LEER</a:t>
            </a:r>
            <a:r>
              <a:rPr lang="en-US" sz="1200" baseline="0" dirty="0" smtClean="0">
                <a:solidFill>
                  <a:schemeClr val="bg1"/>
                </a:solidFill>
              </a:rPr>
              <a:t> </a:t>
            </a:r>
            <a:r>
              <a:rPr lang="en-US" sz="1200" baseline="0" dirty="0" err="1" smtClean="0">
                <a:solidFill>
                  <a:schemeClr val="bg1"/>
                </a:solidFill>
              </a:rPr>
              <a:t>LEER</a:t>
            </a:r>
            <a:endParaRPr lang="en-US" sz="1200" baseline="0" dirty="0" smtClean="0">
              <a:solidFill>
                <a:schemeClr val="bg1"/>
              </a:solidFill>
            </a:endParaRPr>
          </a:p>
          <a:p>
            <a:pPr marL="233363" indent="-233363">
              <a:spcAft>
                <a:spcPct val="30000"/>
              </a:spcAft>
              <a:buFontTx/>
              <a:buNone/>
            </a:pPr>
            <a:endParaRPr lang="en-US" sz="1200" baseline="0" dirty="0" smtClean="0">
              <a:solidFill>
                <a:schemeClr val="bg1"/>
              </a:solidFill>
            </a:endParaRPr>
          </a:p>
          <a:p>
            <a:pPr marL="233363" indent="-233363">
              <a:spcAft>
                <a:spcPct val="30000"/>
              </a:spcAft>
              <a:buFontTx/>
              <a:buNone/>
            </a:pPr>
            <a:endParaRPr lang="en-US" sz="1200" baseline="0" dirty="0" smtClean="0">
              <a:solidFill>
                <a:schemeClr val="bg1"/>
              </a:solidFill>
            </a:endParaRPr>
          </a:p>
          <a:p>
            <a:pPr marL="233363" indent="-233363">
              <a:spcAft>
                <a:spcPct val="30000"/>
              </a:spcAft>
              <a:buFontTx/>
              <a:buNone/>
            </a:pPr>
            <a:endParaRPr lang="en-US" sz="1200" baseline="0" dirty="0" smtClean="0">
              <a:solidFill>
                <a:schemeClr val="bg1"/>
              </a:solidFill>
            </a:endParaRPr>
          </a:p>
          <a:p>
            <a:pPr marL="233363" indent="-233363">
              <a:spcAft>
                <a:spcPct val="30000"/>
              </a:spcAft>
              <a:buFontTx/>
              <a:buNone/>
            </a:pPr>
            <a:endParaRPr lang="en-US" sz="1200" baseline="0" dirty="0" smtClean="0">
              <a:solidFill>
                <a:schemeClr val="bg1"/>
              </a:solidFill>
            </a:endParaRPr>
          </a:p>
          <a:p>
            <a:pPr marL="233363" indent="-233363">
              <a:spcAft>
                <a:spcPct val="30000"/>
              </a:spcAft>
              <a:buFontTx/>
              <a:buNone/>
            </a:pPr>
            <a:endParaRPr lang="en-US" sz="1200" baseline="0" dirty="0" smtClean="0">
              <a:solidFill>
                <a:schemeClr val="bg1"/>
              </a:solidFill>
            </a:endParaRPr>
          </a:p>
          <a:p>
            <a:pPr marL="233363" indent="-233363">
              <a:spcAft>
                <a:spcPct val="30000"/>
              </a:spcAft>
              <a:buFontTx/>
              <a:buNone/>
            </a:pPr>
            <a:endParaRPr lang="en-US" sz="1200" baseline="0" dirty="0" smtClean="0">
              <a:solidFill>
                <a:schemeClr val="bg1"/>
              </a:solidFill>
            </a:endParaRPr>
          </a:p>
          <a:p>
            <a:pPr marL="233363" indent="-233363">
              <a:spcAft>
                <a:spcPct val="30000"/>
              </a:spcAft>
              <a:buFontTx/>
              <a:buNone/>
            </a:pPr>
            <a:endParaRPr lang="en-US" sz="1200" dirty="0" smtClean="0">
              <a:solidFill>
                <a:schemeClr val="bg1"/>
              </a:solidFill>
            </a:endParaRPr>
          </a:p>
          <a:p>
            <a:pPr marL="233363" indent="-233363">
              <a:spcAft>
                <a:spcPct val="30000"/>
              </a:spcAft>
              <a:buFontTx/>
              <a:buChar char="•"/>
            </a:pPr>
            <a:r>
              <a:rPr lang="en-US" sz="1200" dirty="0" smtClean="0">
                <a:solidFill>
                  <a:schemeClr val="bg1"/>
                </a:solidFill>
              </a:rPr>
              <a:t>There </a:t>
            </a:r>
            <a:r>
              <a:rPr lang="en-US" sz="1200" dirty="0" smtClean="0">
                <a:solidFill>
                  <a:schemeClr val="bg1"/>
                </a:solidFill>
              </a:rPr>
              <a:t>is strong evidence of seasonal transport of smoke to the Central Andes</a:t>
            </a:r>
          </a:p>
          <a:p>
            <a:pPr marL="233363" indent="-233363">
              <a:spcAft>
                <a:spcPct val="30000"/>
              </a:spcAft>
              <a:buFontTx/>
              <a:buChar char="•"/>
            </a:pPr>
            <a:r>
              <a:rPr lang="en-US" sz="1200" dirty="0" smtClean="0">
                <a:solidFill>
                  <a:schemeClr val="bg1"/>
                </a:solidFill>
              </a:rPr>
              <a:t>The main source seems to be related to biomass burning at the Amazon region</a:t>
            </a:r>
          </a:p>
          <a:p>
            <a:pPr marL="233363" indent="-233363">
              <a:spcAft>
                <a:spcPct val="30000"/>
              </a:spcAft>
              <a:buFontTx/>
              <a:buChar char="•"/>
            </a:pPr>
            <a:r>
              <a:rPr lang="en-US" sz="1200" dirty="0" smtClean="0">
                <a:solidFill>
                  <a:schemeClr val="bg1"/>
                </a:solidFill>
              </a:rPr>
              <a:t>Meteorological conditions are important for the smoke to be transported to the Andes (not totally understood, especially on short time scales, at the moment)</a:t>
            </a:r>
          </a:p>
          <a:p>
            <a:pPr marL="233363" indent="-233363">
              <a:spcAft>
                <a:spcPct val="30000"/>
              </a:spcAft>
              <a:buFontTx/>
              <a:buChar char="•"/>
            </a:pPr>
            <a:r>
              <a:rPr lang="en-US" sz="1200" dirty="0" smtClean="0">
                <a:solidFill>
                  <a:schemeClr val="bg1"/>
                </a:solidFill>
              </a:rPr>
              <a:t>Clear (although not discussed here) contribution of soot produced by nearby metropolitan area to measurements at </a:t>
            </a:r>
            <a:r>
              <a:rPr lang="en-US" sz="1200" dirty="0" err="1" smtClean="0">
                <a:solidFill>
                  <a:schemeClr val="bg1"/>
                </a:solidFill>
              </a:rPr>
              <a:t>Chacaltaya</a:t>
            </a:r>
            <a:r>
              <a:rPr lang="en-US" sz="1200" dirty="0" smtClean="0">
                <a:solidFill>
                  <a:schemeClr val="bg1"/>
                </a:solidFill>
              </a:rPr>
              <a:t> </a:t>
            </a:r>
          </a:p>
          <a:p>
            <a:pPr marL="233363" indent="-233363">
              <a:spcAft>
                <a:spcPct val="30000"/>
              </a:spcAft>
              <a:buFontTx/>
              <a:buChar char="•"/>
            </a:pPr>
            <a:endParaRPr lang="en-US" sz="1200" dirty="0" smtClean="0">
              <a:solidFill>
                <a:schemeClr val="bg1"/>
              </a:solidFill>
            </a:endParaRPr>
          </a:p>
          <a:p>
            <a:pPr marL="233363" indent="-233363">
              <a:spcAft>
                <a:spcPct val="30000"/>
              </a:spcAft>
              <a:buFontTx/>
              <a:buChar char="•"/>
            </a:pPr>
            <a:r>
              <a:rPr lang="en-US" sz="1200" dirty="0" smtClean="0">
                <a:solidFill>
                  <a:schemeClr val="bg1"/>
                </a:solidFill>
              </a:rPr>
              <a:t>Some questions:</a:t>
            </a:r>
            <a:r>
              <a:rPr lang="en-US" sz="1200" baseline="0" dirty="0" smtClean="0">
                <a:solidFill>
                  <a:schemeClr val="bg1"/>
                </a:solidFill>
              </a:rPr>
              <a:t> </a:t>
            </a:r>
          </a:p>
          <a:p>
            <a:pPr marL="233363" indent="-233363">
              <a:spcAft>
                <a:spcPct val="30000"/>
              </a:spcAft>
              <a:buFontTx/>
              <a:buChar char="•"/>
            </a:pPr>
            <a:endParaRPr lang="en-US" sz="1200" dirty="0" smtClean="0">
              <a:solidFill>
                <a:schemeClr val="bg1"/>
              </a:solidFill>
            </a:endParaRPr>
          </a:p>
          <a:p>
            <a:pPr marL="803275" lvl="1" indent="-346075">
              <a:spcAft>
                <a:spcPct val="30000"/>
              </a:spcAft>
              <a:buFont typeface="Wingdings" pitchFamily="2" charset="2"/>
              <a:buChar char="ü"/>
            </a:pPr>
            <a:r>
              <a:rPr lang="en-US" sz="2400" dirty="0" smtClean="0">
                <a:solidFill>
                  <a:schemeClr val="bg1"/>
                </a:solidFill>
              </a:rPr>
              <a:t>Although </a:t>
            </a:r>
            <a:r>
              <a:rPr lang="en-US" sz="2400" dirty="0" err="1" smtClean="0">
                <a:solidFill>
                  <a:schemeClr val="bg1"/>
                </a:solidFill>
              </a:rPr>
              <a:t>climatological</a:t>
            </a:r>
            <a:r>
              <a:rPr lang="en-US" sz="2400" dirty="0" smtClean="0">
                <a:solidFill>
                  <a:schemeClr val="bg1"/>
                </a:solidFill>
              </a:rPr>
              <a:t> meteorological conditions necessary for smoke transport, are understood, a more detailed analysis for short time scales is necessary in order to explain the data measured at </a:t>
            </a:r>
            <a:r>
              <a:rPr lang="en-US" sz="2400" dirty="0" err="1" smtClean="0">
                <a:solidFill>
                  <a:schemeClr val="bg1"/>
                </a:solidFill>
              </a:rPr>
              <a:t>Chacaltaya</a:t>
            </a:r>
            <a:endParaRPr lang="en-US" sz="2400" dirty="0" smtClean="0">
              <a:solidFill>
                <a:schemeClr val="bg1"/>
              </a:solidFill>
            </a:endParaRPr>
          </a:p>
          <a:p>
            <a:pPr marL="803275" lvl="1" indent="-346075">
              <a:spcAft>
                <a:spcPct val="30000"/>
              </a:spcAft>
              <a:buFont typeface="Wingdings" pitchFamily="2" charset="2"/>
              <a:buChar char="ü"/>
            </a:pPr>
            <a:r>
              <a:rPr lang="en-US" sz="2400" dirty="0" smtClean="0">
                <a:solidFill>
                  <a:schemeClr val="bg1"/>
                </a:solidFill>
              </a:rPr>
              <a:t>A better understanding of the planetary boundary layer is needed</a:t>
            </a:r>
          </a:p>
          <a:p>
            <a:pPr marL="803275" lvl="1" indent="-346075">
              <a:spcAft>
                <a:spcPct val="30000"/>
              </a:spcAft>
              <a:buFont typeface="Wingdings" pitchFamily="2" charset="2"/>
              <a:buChar char="ü"/>
            </a:pPr>
            <a:r>
              <a:rPr lang="en-US" sz="2400" dirty="0" smtClean="0">
                <a:solidFill>
                  <a:schemeClr val="bg1"/>
                </a:solidFill>
              </a:rPr>
              <a:t>How much of this particulate matter goes into the free troposphere?</a:t>
            </a:r>
          </a:p>
          <a:p>
            <a:pPr marL="803275" lvl="1" indent="-346075">
              <a:spcAft>
                <a:spcPct val="30000"/>
              </a:spcAft>
              <a:buFont typeface="Wingdings" pitchFamily="2" charset="2"/>
              <a:buChar char="ü"/>
            </a:pPr>
            <a:r>
              <a:rPr lang="en-US" sz="2400" dirty="0" smtClean="0">
                <a:solidFill>
                  <a:schemeClr val="bg1"/>
                </a:solidFill>
              </a:rPr>
              <a:t>Does smoke transported to the Andes play a role on the glacier retreat?</a:t>
            </a:r>
            <a:endParaRPr lang="en-US" sz="2400" dirty="0" smtClean="0"/>
          </a:p>
          <a:p>
            <a:pPr marL="233363" indent="-233363">
              <a:spcAft>
                <a:spcPct val="30000"/>
              </a:spcAft>
              <a:buFontTx/>
              <a:buChar char="•"/>
            </a:pPr>
            <a:endParaRPr lang="en-US" sz="1200" dirty="0">
              <a:solidFill>
                <a:schemeClr val="bg1"/>
              </a:solidFill>
            </a:endParaRPr>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MEJORAS AL SISTEMA</a:t>
            </a:r>
          </a:p>
          <a:p>
            <a:endParaRPr lang="es-BO" dirty="0" smtClean="0"/>
          </a:p>
          <a:p>
            <a:r>
              <a:rPr lang="es-BO" dirty="0" smtClean="0"/>
              <a:t>HARDWARE</a:t>
            </a:r>
          </a:p>
          <a:p>
            <a:r>
              <a:rPr lang="es-BO" dirty="0" smtClean="0"/>
              <a:t>Retroceso</a:t>
            </a:r>
            <a:r>
              <a:rPr lang="es-BO" baseline="0" dirty="0" smtClean="0"/>
              <a:t> en el </a:t>
            </a:r>
            <a:r>
              <a:rPr lang="es-BO" baseline="0" dirty="0" err="1" smtClean="0"/>
              <a:t>pinhole</a:t>
            </a:r>
            <a:endParaRPr lang="es-BO" baseline="0" dirty="0" smtClean="0"/>
          </a:p>
          <a:p>
            <a:endParaRPr lang="es-BO" baseline="0" dirty="0" smtClean="0"/>
          </a:p>
          <a:p>
            <a:r>
              <a:rPr lang="es-BO" baseline="0" dirty="0" smtClean="0"/>
              <a:t>SOFTWARE</a:t>
            </a:r>
          </a:p>
          <a:p>
            <a:r>
              <a:rPr lang="es-BO" baseline="0" dirty="0" smtClean="0"/>
              <a:t>Algoritmo de KLETT</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err="1" smtClean="0"/>
              <a:t>crowdfunding</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THE CHACALTAYA GAW STATION IS LOCATED IN</a:t>
            </a:r>
            <a:r>
              <a:rPr lang="es-BO" baseline="0" dirty="0" smtClean="0"/>
              <a:t> A VERY PARTICULAR PLACE. IT CAN MEASURE AEROSOLS THAT ARE COMMING FROM THE LOW LANDS OF BOLIVIA AND BRASIL. IT CAN ALSO MEASURE AEROSOLES FROM THE ALTIPLANO PLATO, AND SOMETIMES, FROM THE PACIFIC OCEAN.</a:t>
            </a:r>
          </a:p>
          <a:p>
            <a:r>
              <a:rPr lang="es-BO" baseline="0" dirty="0" smtClean="0"/>
              <a:t>THE STATION IS LOCATED IN A TROPICAL PLACE AND AT A VERY HIGH ALTITUDE. THE MAIN BUILDING IS AT 5240masl, AND WE ALSO HAVE SOME INSTRUMENTATION AT THE PEAK OF THE MOUNTAIN A LITTLE HIGHER.</a:t>
            </a:r>
            <a:endParaRPr lang="es-BO" dirty="0" smtClean="0"/>
          </a:p>
          <a:p>
            <a:endParaRPr lang="es-BO" dirty="0" smtClean="0"/>
          </a:p>
          <a:p>
            <a:endParaRPr lang="es-BO" dirty="0" smtClean="0"/>
          </a:p>
          <a:p>
            <a:r>
              <a:rPr lang="es-BO" dirty="0" smtClean="0"/>
              <a:t>PRESENTACION </a:t>
            </a:r>
            <a:r>
              <a:rPr lang="es-BO" dirty="0" smtClean="0"/>
              <a:t>DEL LUGAR</a:t>
            </a:r>
          </a:p>
          <a:p>
            <a:endParaRPr lang="es-BO" dirty="0" smtClean="0"/>
          </a:p>
          <a:p>
            <a:r>
              <a:rPr lang="es-BO" sz="1200" kern="1200" baseline="0" dirty="0" err="1" smtClean="0">
                <a:solidFill>
                  <a:schemeClr val="tx1"/>
                </a:solidFill>
                <a:latin typeface="+mn-lt"/>
                <a:ea typeface="+mn-ea"/>
                <a:cs typeface="+mn-cs"/>
              </a:rPr>
              <a:t>Unique</a:t>
            </a:r>
            <a:r>
              <a:rPr lang="es-BO" sz="1200" kern="1200" baseline="0" dirty="0" smtClean="0">
                <a:solidFill>
                  <a:schemeClr val="tx1"/>
                </a:solidFill>
                <a:latin typeface="+mn-lt"/>
                <a:ea typeface="+mn-ea"/>
                <a:cs typeface="+mn-cs"/>
              </a:rPr>
              <a:t> GAW </a:t>
            </a:r>
            <a:r>
              <a:rPr lang="es-BO" sz="1200" kern="1200" baseline="0" dirty="0" err="1" smtClean="0">
                <a:solidFill>
                  <a:schemeClr val="tx1"/>
                </a:solidFill>
                <a:latin typeface="+mn-lt"/>
                <a:ea typeface="+mn-ea"/>
                <a:cs typeface="+mn-cs"/>
              </a:rPr>
              <a:t>high</a:t>
            </a:r>
            <a:r>
              <a:rPr lang="es-BO"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altitude station over the Continent</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PRESENTACION DEL LUGAR</a:t>
            </a:r>
          </a:p>
          <a:p>
            <a:endParaRPr lang="es-BO" dirty="0" smtClean="0"/>
          </a:p>
          <a:p>
            <a:r>
              <a:rPr lang="es-BO" sz="1200" kern="1200" baseline="0" dirty="0" err="1" smtClean="0">
                <a:solidFill>
                  <a:schemeClr val="tx1"/>
                </a:solidFill>
                <a:latin typeface="+mn-lt"/>
                <a:ea typeface="+mn-ea"/>
                <a:cs typeface="+mn-cs"/>
              </a:rPr>
              <a:t>Unique</a:t>
            </a:r>
            <a:r>
              <a:rPr lang="es-BO" sz="1200" kern="1200" baseline="0" dirty="0" smtClean="0">
                <a:solidFill>
                  <a:schemeClr val="tx1"/>
                </a:solidFill>
                <a:latin typeface="+mn-lt"/>
                <a:ea typeface="+mn-ea"/>
                <a:cs typeface="+mn-cs"/>
              </a:rPr>
              <a:t> GAW </a:t>
            </a:r>
            <a:r>
              <a:rPr lang="es-BO" sz="1200" kern="1200" baseline="0" dirty="0" err="1" smtClean="0">
                <a:solidFill>
                  <a:schemeClr val="tx1"/>
                </a:solidFill>
                <a:latin typeface="+mn-lt"/>
                <a:ea typeface="+mn-ea"/>
                <a:cs typeface="+mn-cs"/>
              </a:rPr>
              <a:t>high</a:t>
            </a:r>
            <a:r>
              <a:rPr lang="es-BO"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altitude station over the Continent</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LET ME TALK ABOUT OUR GOALS:</a:t>
            </a:r>
          </a:p>
          <a:p>
            <a:r>
              <a:rPr lang="es-BO" dirty="0" smtClean="0"/>
              <a:t>OUR FIRST</a:t>
            </a:r>
            <a:r>
              <a:rPr lang="es-BO" baseline="0" dirty="0" smtClean="0"/>
              <a:t> GOAL IS TO TRY TO FILL THE GAPS IN THE GLOBAL OBSERVATION NETWORK IN SOUTH AMERICA.</a:t>
            </a:r>
          </a:p>
          <a:p>
            <a:endParaRPr lang="es-BO" dirty="0" smtClean="0"/>
          </a:p>
          <a:p>
            <a:r>
              <a:rPr lang="es-BO" dirty="0" smtClean="0"/>
              <a:t>THEN, WE WANT</a:t>
            </a:r>
            <a:r>
              <a:rPr lang="es-BO" baseline="0" dirty="0" smtClean="0"/>
              <a:t> TO MEASURE THE ATMOSPHERIC COMPOSITION AT THIS HIGH ALTITUDE LOCATION</a:t>
            </a:r>
          </a:p>
          <a:p>
            <a:endParaRPr lang="es-BO" baseline="0" dirty="0" smtClean="0"/>
          </a:p>
          <a:p>
            <a:r>
              <a:rPr lang="es-BO" baseline="0" dirty="0" smtClean="0"/>
              <a:t>WE ALSO INTEND TO CONTRIBUTE IN THE UNDERESTANDING OF THE BEHAVIOUR OF THE FREE TROPOSPHERE. WE CAN DO THIS, BECAUSE OF THE HIGH ALTITUDE OF OUR STATION.</a:t>
            </a:r>
          </a:p>
          <a:p>
            <a:endParaRPr lang="es-BO" baseline="0" dirty="0" smtClean="0"/>
          </a:p>
          <a:p>
            <a:r>
              <a:rPr lang="es-BO" baseline="0" dirty="0" smtClean="0"/>
              <a:t>OUR FINAL GOAL FOR THE MOMENT IS TO STUDY THE EFFECTS THAT THE AEROSOLS ARE HAVING OVER THE CHACALTAYA GLACIER.</a:t>
            </a:r>
          </a:p>
          <a:p>
            <a:endParaRPr lang="es-BO" baseline="0" dirty="0" smtClean="0"/>
          </a:p>
          <a:p>
            <a:endParaRPr lang="es-BO" dirty="0" smtClean="0"/>
          </a:p>
          <a:p>
            <a:endParaRPr lang="es-BO" dirty="0" smtClean="0"/>
          </a:p>
          <a:p>
            <a:endParaRPr lang="es-BO" dirty="0" smtClean="0"/>
          </a:p>
          <a:p>
            <a:r>
              <a:rPr lang="es-BO" dirty="0" smtClean="0"/>
              <a:t>METAS </a:t>
            </a:r>
            <a:r>
              <a:rPr lang="es-BO" dirty="0" smtClean="0"/>
              <a:t>DE LA ESTACION Y SU RELEVANCIA LOCAL Y REGIONAL</a:t>
            </a:r>
            <a:r>
              <a:rPr lang="es-BO" sz="1200" kern="1200" baseline="0" dirty="0" smtClean="0">
                <a:solidFill>
                  <a:schemeClr val="tx1"/>
                </a:solidFill>
                <a:latin typeface="+mn-lt"/>
                <a:ea typeface="+mn-ea"/>
                <a:cs typeface="+mn-cs"/>
              </a:rPr>
              <a:t>A </a:t>
            </a:r>
            <a:r>
              <a:rPr lang="es-BO" sz="1200" kern="1200" baseline="0" dirty="0" err="1" smtClean="0">
                <a:solidFill>
                  <a:schemeClr val="tx1"/>
                </a:solidFill>
                <a:latin typeface="+mn-lt"/>
                <a:ea typeface="+mn-ea"/>
                <a:cs typeface="+mn-cs"/>
              </a:rPr>
              <a:t>first</a:t>
            </a:r>
            <a:endParaRPr lang="es-BO" sz="1200" kern="1200" baseline="0" dirty="0" smtClean="0">
              <a:solidFill>
                <a:schemeClr val="tx1"/>
              </a:solidFill>
              <a:latin typeface="+mn-lt"/>
              <a:ea typeface="+mn-ea"/>
              <a:cs typeface="+mn-cs"/>
            </a:endParaRPr>
          </a:p>
          <a:p>
            <a:endParaRPr lang="es-BO" sz="1200" kern="1200" baseline="0" dirty="0" smtClean="0">
              <a:solidFill>
                <a:schemeClr val="tx1"/>
              </a:solidFill>
              <a:latin typeface="+mn-lt"/>
              <a:ea typeface="+mn-ea"/>
              <a:cs typeface="+mn-cs"/>
            </a:endParaRPr>
          </a:p>
          <a:p>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conclusion</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from</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working</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groups</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on</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atmospheric</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observation</a:t>
            </a:r>
            <a:r>
              <a:rPr lang="es-BO"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strategies points to the need for </a:t>
            </a:r>
            <a:r>
              <a:rPr lang="es-BO" sz="1200" kern="1200" baseline="0" dirty="0" err="1" smtClean="0">
                <a:solidFill>
                  <a:schemeClr val="tx1"/>
                </a:solidFill>
                <a:latin typeface="+mn-lt"/>
                <a:ea typeface="+mn-ea"/>
                <a:cs typeface="+mn-cs"/>
              </a:rPr>
              <a:t>additional</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information</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from</a:t>
            </a:r>
            <a:r>
              <a:rPr lang="es-BO" sz="1200" kern="1200" baseline="0" dirty="0" smtClean="0">
                <a:solidFill>
                  <a:schemeClr val="tx1"/>
                </a:solidFill>
                <a:latin typeface="+mn-lt"/>
                <a:ea typeface="+mn-ea"/>
                <a:cs typeface="+mn-cs"/>
              </a:rPr>
              <a:t> </a:t>
            </a:r>
            <a:r>
              <a:rPr lang="es-BO" sz="1200" kern="1200" baseline="0" dirty="0" err="1" smtClean="0">
                <a:solidFill>
                  <a:schemeClr val="tx1"/>
                </a:solidFill>
                <a:latin typeface="+mn-lt"/>
                <a:ea typeface="+mn-ea"/>
                <a:cs typeface="+mn-cs"/>
              </a:rPr>
              <a:t>the</a:t>
            </a:r>
            <a:endParaRPr lang="es-BO" sz="1200" kern="1200" baseline="0" dirty="0" smtClean="0">
              <a:solidFill>
                <a:schemeClr val="tx1"/>
              </a:solidFill>
              <a:latin typeface="+mn-lt"/>
              <a:ea typeface="+mn-ea"/>
              <a:cs typeface="+mn-cs"/>
            </a:endParaRPr>
          </a:p>
          <a:p>
            <a:r>
              <a:rPr lang="es-BO" sz="1200" kern="1200" baseline="0" dirty="0" smtClean="0">
                <a:solidFill>
                  <a:schemeClr val="tx1"/>
                </a:solidFill>
                <a:latin typeface="+mn-lt"/>
                <a:ea typeface="+mn-ea"/>
                <a:cs typeface="+mn-cs"/>
              </a:rPr>
              <a:t>free </a:t>
            </a:r>
            <a:r>
              <a:rPr lang="es-BO" sz="1200" kern="1200" baseline="0" dirty="0" err="1" smtClean="0">
                <a:solidFill>
                  <a:schemeClr val="tx1"/>
                </a:solidFill>
                <a:latin typeface="+mn-lt"/>
                <a:ea typeface="+mn-ea"/>
                <a:cs typeface="+mn-cs"/>
              </a:rPr>
              <a:t>troposphere</a:t>
            </a:r>
            <a:r>
              <a:rPr lang="es-BO" sz="1200" kern="1200" baseline="0" dirty="0" smtClean="0">
                <a:solidFill>
                  <a:schemeClr val="tx1"/>
                </a:solidFill>
                <a:latin typeface="+mn-lt"/>
                <a:ea typeface="+mn-ea"/>
                <a:cs typeface="+mn-cs"/>
              </a:rPr>
              <a:t>.</a:t>
            </a:r>
          </a:p>
          <a:p>
            <a:endParaRPr lang="es-BO"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Observations of the free troposphere are needed to understand long-range transport, climate</a:t>
            </a:r>
          </a:p>
          <a:p>
            <a:r>
              <a:rPr lang="en-US" sz="1200" kern="1200" baseline="0" dirty="0" smtClean="0">
                <a:solidFill>
                  <a:schemeClr val="tx1"/>
                </a:solidFill>
                <a:latin typeface="+mn-lt"/>
                <a:ea typeface="+mn-ea"/>
                <a:cs typeface="+mn-cs"/>
              </a:rPr>
              <a:t>change and trends in the oxidizing capacity of the atmosphere, as well as, to provide a</a:t>
            </a:r>
          </a:p>
          <a:p>
            <a:r>
              <a:rPr lang="en-US" sz="1200" kern="1200" baseline="0" dirty="0" smtClean="0">
                <a:solidFill>
                  <a:schemeClr val="tx1"/>
                </a:solidFill>
                <a:latin typeface="+mn-lt"/>
                <a:ea typeface="+mn-ea"/>
                <a:cs typeface="+mn-cs"/>
              </a:rPr>
              <a:t>‘baseline’ for the characterization of atmospheric chemistry and physics (IGACO Theme</a:t>
            </a:r>
          </a:p>
          <a:p>
            <a:r>
              <a:rPr lang="es-BO" sz="1200" kern="1200" baseline="0" dirty="0" err="1" smtClean="0">
                <a:solidFill>
                  <a:schemeClr val="tx1"/>
                </a:solidFill>
                <a:latin typeface="+mn-lt"/>
                <a:ea typeface="+mn-ea"/>
                <a:cs typeface="+mn-cs"/>
              </a:rPr>
              <a:t>Team</a:t>
            </a:r>
            <a:r>
              <a:rPr lang="es-BO" sz="1200" kern="1200" baseline="0" dirty="0" smtClean="0">
                <a:solidFill>
                  <a:schemeClr val="tx1"/>
                </a:solidFill>
                <a:latin typeface="+mn-lt"/>
                <a:ea typeface="+mn-ea"/>
                <a:cs typeface="+mn-cs"/>
              </a:rPr>
              <a:t>, 2004; WMO, 2007).</a:t>
            </a:r>
          </a:p>
          <a:p>
            <a:endParaRPr lang="es-BO"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a:r>
          </a:p>
          <a:p>
            <a:endParaRPr lang="es-BO" sz="1200" kern="1200" baseline="0" dirty="0" smtClean="0">
              <a:solidFill>
                <a:schemeClr val="tx1"/>
              </a:solidFill>
              <a:latin typeface="+mn-lt"/>
              <a:ea typeface="+mn-ea"/>
              <a:cs typeface="+mn-cs"/>
            </a:endParaRPr>
          </a:p>
          <a:p>
            <a:endParaRPr lang="es-BO" sz="1200" kern="1200" baseline="0" dirty="0" smtClean="0">
              <a:solidFill>
                <a:schemeClr val="tx1"/>
              </a:solidFill>
              <a:latin typeface="+mn-lt"/>
              <a:ea typeface="+mn-ea"/>
              <a:cs typeface="+mn-cs"/>
            </a:endParaRPr>
          </a:p>
          <a:p>
            <a:endParaRPr lang="es-BO" dirty="0" smtClean="0"/>
          </a:p>
          <a:p>
            <a:endParaRPr lang="es-BO" dirty="0" smtClean="0"/>
          </a:p>
          <a:p>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IN</a:t>
            </a:r>
            <a:r>
              <a:rPr lang="es-BO" baseline="0" dirty="0" smtClean="0"/>
              <a:t> THE NEXT SLIDES, LET ME SHOW YOU SOME OF OUR INSTRUMENTATION.</a:t>
            </a:r>
          </a:p>
          <a:p>
            <a:r>
              <a:rPr lang="es-BO" baseline="0" dirty="0" smtClean="0"/>
              <a:t>AS YOU CAN SEE IN THIS SLIDE, WE HAVE  MANY INSTRUMENTATION RELATED TO THE MEASUREMENTS OF THE AEROSOL PHYSICAL PROPERTIES.</a:t>
            </a:r>
          </a:p>
          <a:p>
            <a:r>
              <a:rPr lang="es-BO" baseline="0" dirty="0" smtClean="0"/>
              <a:t>WE HAVE PHOTOMETERS, NEPHELOMETERS…ETC….</a:t>
            </a:r>
          </a:p>
          <a:p>
            <a:endParaRPr lang="es-BO" dirty="0" smtClean="0"/>
          </a:p>
          <a:p>
            <a:endParaRPr lang="es-BO" dirty="0" smtClean="0"/>
          </a:p>
          <a:p>
            <a:endParaRPr lang="es-BO" dirty="0" smtClean="0"/>
          </a:p>
          <a:p>
            <a:endParaRPr lang="es-BO" dirty="0" smtClean="0"/>
          </a:p>
          <a:p>
            <a:endParaRPr lang="es-BO" dirty="0" smtClean="0"/>
          </a:p>
          <a:p>
            <a:r>
              <a:rPr lang="es-BO" dirty="0" smtClean="0"/>
              <a:t>INCLUIR </a:t>
            </a:r>
            <a:r>
              <a:rPr lang="es-BO" dirty="0" smtClean="0"/>
              <a:t>LOS NUEVOS EQUIPOS</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IN</a:t>
            </a:r>
            <a:r>
              <a:rPr lang="es-BO" baseline="0" dirty="0" smtClean="0"/>
              <a:t> ADDITION, WE HAVE SOME IMPACTORS AND GAS MONITORS SUCH AS THE OZONE, CO AND CO2 ANALYZERS</a:t>
            </a:r>
          </a:p>
          <a:p>
            <a:r>
              <a:rPr lang="es-BO" baseline="0" dirty="0" smtClean="0"/>
              <a:t>ALL THIS INSTRUMENTATION HAS TO FOLLOW THE STANDARD CALIBRATION PROCEDURES OF THE GAW STATIONS.</a:t>
            </a:r>
            <a:endParaRPr lang="es-BO" dirty="0" smtClean="0"/>
          </a:p>
          <a:p>
            <a:endParaRPr lang="es-BO" dirty="0" smtClean="0"/>
          </a:p>
          <a:p>
            <a:endParaRPr lang="es-BO" dirty="0" smtClean="0"/>
          </a:p>
          <a:p>
            <a:endParaRPr lang="es-BO" dirty="0" smtClean="0"/>
          </a:p>
          <a:p>
            <a:r>
              <a:rPr lang="es-BO" dirty="0" smtClean="0"/>
              <a:t>INCLUIR </a:t>
            </a:r>
            <a:r>
              <a:rPr lang="es-BO" dirty="0" smtClean="0"/>
              <a:t>LOS NUEVOS EQUIPOS (picarro)</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THESE IS</a:t>
            </a:r>
            <a:r>
              <a:rPr lang="es-BO" baseline="0" dirty="0" smtClean="0"/>
              <a:t> OUR NEWEST INSTRUMENTATION AT CHACALTAYA.</a:t>
            </a:r>
          </a:p>
          <a:p>
            <a:r>
              <a:rPr lang="es-BO" baseline="0" dirty="0" smtClean="0"/>
              <a:t>WE HAVE 2 PICARROS:</a:t>
            </a:r>
            <a:br>
              <a:rPr lang="es-BO" baseline="0" dirty="0" smtClean="0"/>
            </a:br>
            <a:r>
              <a:rPr lang="es-BO" baseline="0" dirty="0" smtClean="0"/>
              <a:t>ONE FOR THE WATER ANALYSIS AND THE OTHER ONE, FOR CO2 AND METHANE MEASUREMENTS</a:t>
            </a:r>
          </a:p>
          <a:p>
            <a:r>
              <a:rPr lang="es-BO" baseline="0" dirty="0" smtClean="0"/>
              <a:t>WE ALSO HAVE A TEKRAN INSTRUMENT FOR MERCURY MONITORING</a:t>
            </a:r>
            <a:endParaRPr lang="es-BO" dirty="0" smtClean="0"/>
          </a:p>
          <a:p>
            <a:endParaRPr lang="es-BO" dirty="0" smtClean="0"/>
          </a:p>
          <a:p>
            <a:endParaRPr lang="es-BO" dirty="0" smtClean="0"/>
          </a:p>
          <a:p>
            <a:endParaRPr lang="es-BO" dirty="0" smtClean="0"/>
          </a:p>
          <a:p>
            <a:r>
              <a:rPr lang="es-BO" dirty="0" smtClean="0"/>
              <a:t>INCLUIR </a:t>
            </a:r>
            <a:r>
              <a:rPr lang="es-BO" dirty="0" smtClean="0"/>
              <a:t>LOS NUEVOS EQUIPOS (picarro)</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BO" dirty="0" smtClean="0"/>
              <a:t>IN THIS GOOGLE MAP</a:t>
            </a:r>
            <a:r>
              <a:rPr lang="es-BO" baseline="0" dirty="0" smtClean="0"/>
              <a:t> PICTURE, YOU CAN SEE THE LOCATION OF OUR STATIONS. THE CHACALTAYA STATION IS HERE, AND THE LA PAZ CITY STATION IS HERE. THE DISTANCE BETWEEN THE TWO STATIONS IS 22KM.</a:t>
            </a:r>
          </a:p>
          <a:p>
            <a:r>
              <a:rPr lang="es-BO" baseline="0" dirty="0" smtClean="0"/>
              <a:t>SOMETIMES WE USE THE AIRPORT FACILITIES IN ORDER TO RUN SOME OBSERVATION CAMPAIGNES.</a:t>
            </a:r>
          </a:p>
          <a:p>
            <a:endParaRPr lang="es-BO" dirty="0" smtClean="0"/>
          </a:p>
          <a:p>
            <a:endParaRPr lang="es-BO" dirty="0" smtClean="0"/>
          </a:p>
          <a:p>
            <a:endParaRPr lang="es-BO" dirty="0" smtClean="0"/>
          </a:p>
          <a:p>
            <a:endParaRPr lang="es-BO" dirty="0" smtClean="0"/>
          </a:p>
          <a:p>
            <a:endParaRPr lang="es-BO" dirty="0" smtClean="0"/>
          </a:p>
          <a:p>
            <a:r>
              <a:rPr lang="es-BO" dirty="0" smtClean="0"/>
              <a:t>EXPLICAR </a:t>
            </a:r>
            <a:r>
              <a:rPr lang="es-BO" dirty="0" smtClean="0"/>
              <a:t>LA</a:t>
            </a:r>
            <a:r>
              <a:rPr lang="es-BO" baseline="0" dirty="0" smtClean="0"/>
              <a:t> IMPORTANCIA DE LAS MEDIDAS CON CEILOMETROS</a:t>
            </a:r>
            <a:endParaRPr lang="es-BO" dirty="0"/>
          </a:p>
        </p:txBody>
      </p:sp>
      <p:sp>
        <p:nvSpPr>
          <p:cNvPr id="4" name="3 Marcador de número de diapositiva"/>
          <p:cNvSpPr>
            <a:spLocks noGrp="1"/>
          </p:cNvSpPr>
          <p:nvPr>
            <p:ph type="sldNum" sz="quarter" idx="10"/>
          </p:nvPr>
        </p:nvSpPr>
        <p:spPr/>
        <p:txBody>
          <a:bodyPr/>
          <a:lstStyle/>
          <a:p>
            <a:fld id="{45E2FF09-E045-4EF1-AB0E-825C26DB1B1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7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Título"/>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19" name="18 Marcador de pie de página"/>
          <p:cNvSpPr>
            <a:spLocks noGrp="1"/>
          </p:cNvSpPr>
          <p:nvPr>
            <p:ph type="ftr" sz="quarter" idx="11"/>
          </p:nvPr>
        </p:nvSpPr>
        <p:spPr/>
        <p:txBody>
          <a:bodyPr/>
          <a:lstStyle/>
          <a:p>
            <a:endParaRPr lang="en-US"/>
          </a:p>
        </p:txBody>
      </p:sp>
      <p:sp>
        <p:nvSpPr>
          <p:cNvPr id="27" name="26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8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1 Título"/>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320"/>
            <a:ext cx="7470648" cy="1143000"/>
          </a:xfrm>
        </p:spPr>
        <p:txBody>
          <a:bodyPr anchor="ctr"/>
          <a:lstStyle>
            <a:lvl1pPr algn="l">
              <a:defRPr sz="4600"/>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8" name="7 Marcador de número de diapositiva"/>
          <p:cNvSpPr>
            <a:spLocks noGrp="1"/>
          </p:cNvSpPr>
          <p:nvPr>
            <p:ph type="sldNum" sz="quarter" idx="11"/>
          </p:nvPr>
        </p:nvSpPr>
        <p:spPr/>
        <p:txBody>
          <a:bodyPr/>
          <a:lstStyle/>
          <a:p>
            <a:fld id="{7AF1E75D-3D6B-4F3E-9C83-40C1A987EBB9}" type="slidenum">
              <a:rPr lang="en-US" smtClean="0"/>
              <a:pPr/>
              <a:t>‹Nº›</a:t>
            </a:fld>
            <a:endParaRPr lang="en-US"/>
          </a:p>
        </p:txBody>
      </p:sp>
      <p:sp>
        <p:nvSpPr>
          <p:cNvPr id="9" name="8 Marcador de pie de página"/>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2D46BC85-357B-43BD-BBAE-69841A81B210}" type="datetimeFigureOut">
              <a:rPr lang="en-US" smtClean="0"/>
              <a:pPr/>
              <a:t>4/3/2015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a:xfrm>
            <a:off x="8156448" y="6422064"/>
            <a:ext cx="762000" cy="365125"/>
          </a:xfrm>
        </p:spPr>
        <p:txBody>
          <a:bodyPr/>
          <a:lstStyle/>
          <a:p>
            <a:fld id="{7AF1E75D-3D6B-4F3E-9C83-40C1A987EBB9}"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457200" y="6422064"/>
            <a:ext cx="2133600" cy="365125"/>
          </a:xfrm>
        </p:spPr>
        <p:txBody>
          <a:bodyPr/>
          <a:lstStyle/>
          <a:p>
            <a:fld id="{2D46BC85-357B-43BD-BBAE-69841A81B210}" type="datetimeFigureOut">
              <a:rPr lang="en-US" smtClean="0"/>
              <a:pPr/>
              <a:t>4/3/2015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AF1E75D-3D6B-4F3E-9C83-40C1A987EBB9}"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11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15 Forma libre"/>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Marcador de título"/>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2D46BC85-357B-43BD-BBAE-69841A81B210}" type="datetimeFigureOut">
              <a:rPr lang="en-US" smtClean="0"/>
              <a:pPr/>
              <a:t>4/3/2015</a:t>
            </a:fld>
            <a:endParaRPr lang="en-US"/>
          </a:p>
        </p:txBody>
      </p:sp>
      <p:sp>
        <p:nvSpPr>
          <p:cNvPr id="22" name="21 Marcador de pie de página"/>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17 Marcador de número de diapositiva"/>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7AF1E75D-3D6B-4F3E-9C83-40C1A987EBB9}" type="slidenum">
              <a:rPr lang="en-US" smtClean="0"/>
              <a:pPr/>
              <a:t>‹Nº›</a:t>
            </a:fld>
            <a:endParaRPr lang="en-US"/>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wmf"/><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wmf"/><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14570" y="2864025"/>
            <a:ext cx="6480048" cy="957270"/>
          </a:xfrm>
        </p:spPr>
        <p:txBody>
          <a:bodyPr>
            <a:noAutofit/>
          </a:bodyPr>
          <a:lstStyle/>
          <a:p>
            <a:pPr algn="l"/>
            <a:r>
              <a:rPr sz="2800" smtClean="0">
                <a:solidFill>
                  <a:schemeClr val="tx2">
                    <a:lumMod val="75000"/>
                  </a:schemeClr>
                </a:solidFill>
              </a:rPr>
              <a:t>Angular Aerosol Profiling over the city of La Paz, Bolivia</a:t>
            </a:r>
            <a:br>
              <a:rPr sz="2800" smtClean="0">
                <a:solidFill>
                  <a:schemeClr val="tx2">
                    <a:lumMod val="75000"/>
                  </a:schemeClr>
                </a:solidFill>
              </a:rPr>
            </a:br>
            <a:r>
              <a:rPr sz="2800" smtClean="0">
                <a:latin typeface="Arial Unicode MS" pitchFamily="34" charset="-128"/>
                <a:ea typeface="Arial Unicode MS" pitchFamily="34" charset="-128"/>
                <a:cs typeface="Arial Unicode MS" pitchFamily="34" charset="-128"/>
              </a:rPr>
              <a:t/>
            </a:r>
            <a:br>
              <a:rPr sz="2800" smtClean="0">
                <a:latin typeface="Arial Unicode MS" pitchFamily="34" charset="-128"/>
                <a:ea typeface="Arial Unicode MS" pitchFamily="34" charset="-128"/>
                <a:cs typeface="Arial Unicode MS" pitchFamily="34" charset="-128"/>
              </a:rPr>
            </a:br>
            <a:endParaRPr lang="es-BO" sz="2800" dirty="0">
              <a:latin typeface="Arial Unicode MS" pitchFamily="34" charset="-128"/>
              <a:ea typeface="Arial Unicode MS" pitchFamily="34" charset="-128"/>
              <a:cs typeface="Arial Unicode MS" pitchFamily="34" charset="-128"/>
            </a:endParaRPr>
          </a:p>
        </p:txBody>
      </p:sp>
      <p:sp>
        <p:nvSpPr>
          <p:cNvPr id="3" name="2 Subtítulo"/>
          <p:cNvSpPr>
            <a:spLocks noGrp="1"/>
          </p:cNvSpPr>
          <p:nvPr>
            <p:ph type="subTitle" idx="1"/>
          </p:nvPr>
        </p:nvSpPr>
        <p:spPr>
          <a:xfrm>
            <a:off x="400050" y="0"/>
            <a:ext cx="6480048" cy="1752600"/>
          </a:xfrm>
        </p:spPr>
        <p:txBody>
          <a:bodyPr/>
          <a:lstStyle/>
          <a:p>
            <a:pPr algn="l"/>
            <a:r>
              <a:rPr lang="en-US" sz="2400" dirty="0" err="1" smtClean="0">
                <a:solidFill>
                  <a:schemeClr val="bg2">
                    <a:lumMod val="20000"/>
                    <a:lumOff val="80000"/>
                  </a:schemeClr>
                </a:solidFill>
              </a:rPr>
              <a:t>Laboratorio</a:t>
            </a:r>
            <a:r>
              <a:rPr lang="en-US" sz="2400" dirty="0" smtClean="0">
                <a:solidFill>
                  <a:schemeClr val="bg2">
                    <a:lumMod val="20000"/>
                    <a:lumOff val="80000"/>
                  </a:schemeClr>
                </a:solidFill>
              </a:rPr>
              <a:t> de F</a:t>
            </a:r>
            <a:r>
              <a:rPr lang="es-ES" sz="2400" dirty="0" err="1" smtClean="0">
                <a:solidFill>
                  <a:schemeClr val="bg2">
                    <a:lumMod val="20000"/>
                    <a:lumOff val="80000"/>
                  </a:schemeClr>
                </a:solidFill>
              </a:rPr>
              <a:t>ísica</a:t>
            </a:r>
            <a:r>
              <a:rPr lang="es-ES" sz="2400" dirty="0" smtClean="0">
                <a:solidFill>
                  <a:schemeClr val="bg2">
                    <a:lumMod val="20000"/>
                    <a:lumOff val="80000"/>
                  </a:schemeClr>
                </a:solidFill>
              </a:rPr>
              <a:t> de la Atmósfera </a:t>
            </a:r>
          </a:p>
          <a:p>
            <a:pPr algn="l"/>
            <a:r>
              <a:rPr lang="es-ES" sz="2400" dirty="0" smtClean="0">
                <a:solidFill>
                  <a:schemeClr val="bg2">
                    <a:lumMod val="20000"/>
                    <a:lumOff val="80000"/>
                  </a:schemeClr>
                </a:solidFill>
              </a:rPr>
              <a:t>Universidad Mayor de San Andrés</a:t>
            </a:r>
          </a:p>
          <a:p>
            <a:pPr algn="l"/>
            <a:endParaRPr lang="en-US" dirty="0"/>
          </a:p>
        </p:txBody>
      </p:sp>
      <p:sp>
        <p:nvSpPr>
          <p:cNvPr id="5" name="4 CuadroTexto"/>
          <p:cNvSpPr txBox="1"/>
          <p:nvPr/>
        </p:nvSpPr>
        <p:spPr>
          <a:xfrm>
            <a:off x="6471409" y="6309340"/>
            <a:ext cx="2672591" cy="369332"/>
          </a:xfrm>
          <a:prstGeom prst="rect">
            <a:avLst/>
          </a:prstGeom>
          <a:noFill/>
        </p:spPr>
        <p:txBody>
          <a:bodyPr wrap="none" rtlCol="0">
            <a:spAutoFit/>
          </a:bodyPr>
          <a:lstStyle/>
          <a:p>
            <a:r>
              <a:rPr lang="es-BO" dirty="0" smtClean="0">
                <a:solidFill>
                  <a:schemeClr val="bg2">
                    <a:lumMod val="20000"/>
                    <a:lumOff val="80000"/>
                  </a:schemeClr>
                </a:solidFill>
              </a:rPr>
              <a:t>Cayo Coco – </a:t>
            </a:r>
            <a:r>
              <a:rPr lang="es-BO" dirty="0" err="1" smtClean="0">
                <a:solidFill>
                  <a:schemeClr val="bg2">
                    <a:lumMod val="20000"/>
                    <a:lumOff val="80000"/>
                  </a:schemeClr>
                </a:solidFill>
              </a:rPr>
              <a:t>April</a:t>
            </a:r>
            <a:r>
              <a:rPr lang="es-BO" dirty="0" smtClean="0">
                <a:solidFill>
                  <a:schemeClr val="bg2">
                    <a:lumMod val="20000"/>
                    <a:lumOff val="80000"/>
                  </a:schemeClr>
                </a:solidFill>
              </a:rPr>
              <a:t> 2015 </a:t>
            </a:r>
            <a:endParaRPr lang="en-US" dirty="0">
              <a:solidFill>
                <a:schemeClr val="bg2">
                  <a:lumMod val="20000"/>
                  <a:lumOff val="80000"/>
                </a:schemeClr>
              </a:solidFill>
            </a:endParaRPr>
          </a:p>
        </p:txBody>
      </p:sp>
      <p:sp>
        <p:nvSpPr>
          <p:cNvPr id="6" name="5 CuadroTexto"/>
          <p:cNvSpPr txBox="1"/>
          <p:nvPr/>
        </p:nvSpPr>
        <p:spPr>
          <a:xfrm>
            <a:off x="653143" y="3811979"/>
            <a:ext cx="2992166" cy="461665"/>
          </a:xfrm>
          <a:prstGeom prst="rect">
            <a:avLst/>
          </a:prstGeom>
          <a:noFill/>
        </p:spPr>
        <p:txBody>
          <a:bodyPr wrap="none" rtlCol="0">
            <a:spAutoFit/>
          </a:bodyPr>
          <a:lstStyle/>
          <a:p>
            <a:r>
              <a:rPr lang="es-BO" sz="2400" dirty="0" smtClean="0">
                <a:solidFill>
                  <a:schemeClr val="tx2">
                    <a:lumMod val="75000"/>
                  </a:schemeClr>
                </a:solidFill>
              </a:rPr>
              <a:t>(A </a:t>
            </a:r>
            <a:r>
              <a:rPr lang="es-BO" sz="2400" dirty="0" err="1" smtClean="0">
                <a:solidFill>
                  <a:schemeClr val="tx2">
                    <a:lumMod val="75000"/>
                  </a:schemeClr>
                </a:solidFill>
              </a:rPr>
              <a:t>preliminary</a:t>
            </a:r>
            <a:r>
              <a:rPr lang="es-BO" sz="2400" dirty="0" smtClean="0">
                <a:solidFill>
                  <a:schemeClr val="tx2">
                    <a:lumMod val="75000"/>
                  </a:schemeClr>
                </a:solidFill>
              </a:rPr>
              <a:t> </a:t>
            </a:r>
            <a:r>
              <a:rPr lang="es-BO" sz="2400" dirty="0" err="1" smtClean="0">
                <a:solidFill>
                  <a:schemeClr val="tx2">
                    <a:lumMod val="75000"/>
                  </a:schemeClr>
                </a:solidFill>
              </a:rPr>
              <a:t>study</a:t>
            </a:r>
            <a:r>
              <a:rPr lang="es-BO" sz="2400" dirty="0" smtClean="0">
                <a:solidFill>
                  <a:schemeClr val="tx2">
                    <a:lumMod val="75000"/>
                  </a:schemeClr>
                </a:solidFill>
              </a:rPr>
              <a:t>)</a:t>
            </a:r>
            <a:endParaRPr lang="es-BO" sz="24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3512" y="-1812174"/>
            <a:ext cx="8601106" cy="1143000"/>
          </a:xfrm>
        </p:spPr>
        <p:txBody>
          <a:bodyPr>
            <a:normAutofit/>
          </a:bodyPr>
          <a:lstStyle/>
          <a:p>
            <a:pPr lvl="1" algn="l" rtl="0">
              <a:spcBef>
                <a:spcPct val="0"/>
              </a:spcBef>
            </a:pPr>
            <a:r>
              <a:rPr lang="en-US" sz="3200" dirty="0" smtClean="0">
                <a:solidFill>
                  <a:schemeClr val="tx2">
                    <a:lumMod val="75000"/>
                  </a:schemeClr>
                </a:solidFill>
              </a:rPr>
              <a:t>  Instrumentation: </a:t>
            </a:r>
            <a:r>
              <a:rPr lang="en-US" sz="2400" dirty="0" err="1" smtClean="0">
                <a:solidFill>
                  <a:schemeClr val="tx2">
                    <a:lumMod val="75000"/>
                  </a:schemeClr>
                </a:solidFill>
              </a:rPr>
              <a:t>Cota-Cota</a:t>
            </a:r>
            <a:endParaRPr lang="en-US" sz="3200" dirty="0">
              <a:solidFill>
                <a:schemeClr val="tx2">
                  <a:lumMod val="75000"/>
                </a:schemeClr>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21" name="20 CuadroTexto"/>
          <p:cNvSpPr txBox="1"/>
          <p:nvPr/>
        </p:nvSpPr>
        <p:spPr>
          <a:xfrm>
            <a:off x="2131755" y="5974824"/>
            <a:ext cx="4966226" cy="261610"/>
          </a:xfrm>
          <a:prstGeom prst="rect">
            <a:avLst/>
          </a:prstGeom>
          <a:solidFill>
            <a:schemeClr val="bg1"/>
          </a:solidFill>
        </p:spPr>
        <p:txBody>
          <a:bodyPr wrap="square" rtlCol="0">
            <a:spAutoFit/>
          </a:bodyPr>
          <a:lstStyle/>
          <a:p>
            <a:pPr algn="ctr"/>
            <a:r>
              <a:rPr lang="es-BO" sz="1100" b="1" dirty="0" err="1" smtClean="0"/>
              <a:t>Brewer</a:t>
            </a:r>
            <a:r>
              <a:rPr lang="es-BO" sz="1100" b="1" dirty="0" smtClean="0"/>
              <a:t> / UVB </a:t>
            </a:r>
            <a:r>
              <a:rPr lang="es-BO" sz="1100" b="1" dirty="0" err="1" smtClean="0"/>
              <a:t>radiometers</a:t>
            </a:r>
            <a:r>
              <a:rPr lang="es-BO" sz="1100" b="1" dirty="0" smtClean="0"/>
              <a:t> </a:t>
            </a:r>
          </a:p>
        </p:txBody>
      </p:sp>
      <p:pic>
        <p:nvPicPr>
          <p:cNvPr id="23" name="4 Imagen" descr="Equipos_LP.jpg"/>
          <p:cNvPicPr>
            <a:picLocks noChangeAspect="1"/>
          </p:cNvPicPr>
          <p:nvPr/>
        </p:nvPicPr>
        <p:blipFill>
          <a:blip r:embed="rId3">
            <a:lum bright="28000" contrast="38000"/>
          </a:blip>
          <a:srcRect t="19524" r="1370" b="2731"/>
          <a:stretch>
            <a:fillRect/>
          </a:stretch>
        </p:blipFill>
        <p:spPr bwMode="auto">
          <a:xfrm>
            <a:off x="2153947" y="3678033"/>
            <a:ext cx="4944034" cy="2210637"/>
          </a:xfrm>
          <a:prstGeom prst="rect">
            <a:avLst/>
          </a:prstGeom>
          <a:noFill/>
          <a:ln w="9525">
            <a:noFill/>
            <a:miter lim="800000"/>
            <a:headEnd/>
            <a:tailEnd/>
          </a:ln>
        </p:spPr>
      </p:pic>
      <p:pic>
        <p:nvPicPr>
          <p:cNvPr id="26" name="10 Imagen" descr="SSA50068.JPG"/>
          <p:cNvPicPr>
            <a:picLocks noChangeAspect="1"/>
          </p:cNvPicPr>
          <p:nvPr/>
        </p:nvPicPr>
        <p:blipFill>
          <a:blip r:embed="rId4" cstate="print"/>
          <a:srcRect l="12263" t="24623" r="40771"/>
          <a:stretch>
            <a:fillRect/>
          </a:stretch>
        </p:blipFill>
        <p:spPr bwMode="auto">
          <a:xfrm>
            <a:off x="5470128" y="1115704"/>
            <a:ext cx="1589443" cy="1999622"/>
          </a:xfrm>
          <a:prstGeom prst="rect">
            <a:avLst/>
          </a:prstGeom>
          <a:noFill/>
          <a:ln w="9525">
            <a:noFill/>
            <a:miter lim="800000"/>
            <a:headEnd/>
            <a:tailEnd/>
          </a:ln>
        </p:spPr>
      </p:pic>
      <p:sp>
        <p:nvSpPr>
          <p:cNvPr id="27" name="26 CuadroTexto"/>
          <p:cNvSpPr txBox="1"/>
          <p:nvPr/>
        </p:nvSpPr>
        <p:spPr>
          <a:xfrm>
            <a:off x="5440004" y="3169904"/>
            <a:ext cx="1627810" cy="261610"/>
          </a:xfrm>
          <a:prstGeom prst="rect">
            <a:avLst/>
          </a:prstGeom>
          <a:solidFill>
            <a:schemeClr val="bg1"/>
          </a:solidFill>
        </p:spPr>
        <p:txBody>
          <a:bodyPr wrap="square" rtlCol="0">
            <a:spAutoFit/>
          </a:bodyPr>
          <a:lstStyle/>
          <a:p>
            <a:pPr algn="ctr"/>
            <a:r>
              <a:rPr lang="es-BO" sz="1100" b="1" dirty="0" smtClean="0"/>
              <a:t>CIMEL- AERONET</a:t>
            </a:r>
          </a:p>
        </p:txBody>
      </p:sp>
      <p:sp>
        <p:nvSpPr>
          <p:cNvPr id="29" name="28 CuadroTexto"/>
          <p:cNvSpPr txBox="1"/>
          <p:nvPr/>
        </p:nvSpPr>
        <p:spPr>
          <a:xfrm>
            <a:off x="2163574" y="3169904"/>
            <a:ext cx="2703673" cy="261610"/>
          </a:xfrm>
          <a:prstGeom prst="rect">
            <a:avLst/>
          </a:prstGeom>
          <a:solidFill>
            <a:schemeClr val="bg1"/>
          </a:solidFill>
        </p:spPr>
        <p:txBody>
          <a:bodyPr wrap="square" rtlCol="0">
            <a:spAutoFit/>
          </a:bodyPr>
          <a:lstStyle/>
          <a:p>
            <a:pPr algn="ctr"/>
            <a:r>
              <a:rPr lang="es-BO" sz="1100" b="1" dirty="0" err="1" smtClean="0"/>
              <a:t>Radiosoundings</a:t>
            </a:r>
            <a:r>
              <a:rPr lang="es-BO" sz="1100" b="1" dirty="0" smtClean="0"/>
              <a:t> </a:t>
            </a:r>
          </a:p>
        </p:txBody>
      </p:sp>
      <p:sp>
        <p:nvSpPr>
          <p:cNvPr id="12" name="1 Título"/>
          <p:cNvSpPr txBox="1">
            <a:spLocks/>
          </p:cNvSpPr>
          <p:nvPr/>
        </p:nvSpPr>
        <p:spPr>
          <a:xfrm>
            <a:off x="542894" y="0"/>
            <a:ext cx="8601106" cy="1143000"/>
          </a:xfrm>
          <a:prstGeom prst="rect">
            <a:avLst/>
          </a:prstGeom>
        </p:spPr>
        <p:txBody>
          <a:bodyPr vert="horz" lIns="45720" rIns="45720" anchor="ctr">
            <a:norm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dirty="0" smtClean="0">
                <a:ln>
                  <a:noFill/>
                </a:ln>
                <a:solidFill>
                  <a:schemeClr val="tx2">
                    <a:lumMod val="75000"/>
                  </a:schemeClr>
                </a:solidFill>
                <a:effectLst/>
                <a:uLnTx/>
                <a:uFillTx/>
              </a:rPr>
              <a:t> </a:t>
            </a:r>
            <a:r>
              <a:rPr kumimoji="0" lang="en-US" sz="2400" b="0" i="0" u="none" strike="noStrike" kern="0" cap="none" spc="0" normalizeH="0" baseline="0" noProof="0" dirty="0" smtClean="0">
                <a:ln>
                  <a:noFill/>
                </a:ln>
                <a:solidFill>
                  <a:schemeClr val="tx2">
                    <a:lumMod val="75000"/>
                  </a:schemeClr>
                </a:solidFill>
                <a:effectLst/>
                <a:uLnTx/>
                <a:uFillTx/>
              </a:rPr>
              <a:t>La</a:t>
            </a:r>
            <a:r>
              <a:rPr kumimoji="0" lang="en-US" sz="2400" b="0" i="0" u="none" strike="noStrike" kern="0" cap="none" spc="0" normalizeH="0" noProof="0" dirty="0" smtClean="0">
                <a:ln>
                  <a:noFill/>
                </a:ln>
                <a:solidFill>
                  <a:schemeClr val="tx2">
                    <a:lumMod val="75000"/>
                  </a:schemeClr>
                </a:solidFill>
                <a:effectLst/>
                <a:uLnTx/>
                <a:uFillTx/>
              </a:rPr>
              <a:t> Paz station</a:t>
            </a:r>
            <a:r>
              <a:rPr kumimoji="0" lang="en-US" sz="2400" b="0" i="0" u="none" strike="noStrike" kern="0" cap="none" spc="0" normalizeH="0" baseline="0" noProof="0" dirty="0" smtClean="0">
                <a:ln>
                  <a:noFill/>
                </a:ln>
                <a:solidFill>
                  <a:schemeClr val="tx2">
                    <a:lumMod val="75000"/>
                  </a:schemeClr>
                </a:solidFill>
                <a:effectLst/>
                <a:uLnTx/>
                <a:uFillTx/>
              </a:rPr>
              <a:t>:</a:t>
            </a:r>
            <a:r>
              <a:rPr kumimoji="0" lang="en-US" sz="2400" b="0" i="0" u="none" strike="noStrike" kern="0" cap="none" spc="0" normalizeH="0" noProof="0" dirty="0" smtClean="0">
                <a:ln>
                  <a:noFill/>
                </a:ln>
                <a:solidFill>
                  <a:schemeClr val="tx2">
                    <a:lumMod val="75000"/>
                  </a:schemeClr>
                </a:solidFill>
                <a:effectLst/>
                <a:uLnTx/>
                <a:uFillTx/>
              </a:rPr>
              <a:t> Instrumentation</a:t>
            </a:r>
            <a:endParaRPr kumimoji="0" lang="en-US" sz="2400" b="0" i="0" u="none" strike="noStrike" kern="0" cap="none" spc="0" normalizeH="0" baseline="0" noProof="0" dirty="0">
              <a:ln>
                <a:noFill/>
              </a:ln>
              <a:solidFill>
                <a:schemeClr val="tx2">
                  <a:lumMod val="75000"/>
                </a:schemeClr>
              </a:solidFill>
              <a:effectLst/>
              <a:uLnTx/>
              <a:uFillTx/>
            </a:endParaRPr>
          </a:p>
        </p:txBody>
      </p:sp>
      <p:pic>
        <p:nvPicPr>
          <p:cNvPr id="13" name="12 Imagen" descr="2015-01-19 10.27.21.jpg"/>
          <p:cNvPicPr>
            <a:picLocks noChangeAspect="1"/>
          </p:cNvPicPr>
          <p:nvPr/>
        </p:nvPicPr>
        <p:blipFill>
          <a:blip r:embed="rId5" cstate="print"/>
          <a:srcRect l="7292" t="3241" b="6019"/>
          <a:stretch>
            <a:fillRect/>
          </a:stretch>
        </p:blipFill>
        <p:spPr>
          <a:xfrm>
            <a:off x="2152381" y="1103818"/>
            <a:ext cx="2695683" cy="2005017"/>
          </a:xfrm>
          <a:prstGeom prst="rect">
            <a:avLst/>
          </a:prstGeom>
        </p:spPr>
      </p:pic>
      <p:sp>
        <p:nvSpPr>
          <p:cNvPr id="14" name="13 CuadroTexto"/>
          <p:cNvSpPr txBox="1"/>
          <p:nvPr/>
        </p:nvSpPr>
        <p:spPr>
          <a:xfrm rot="16200000">
            <a:off x="-1954910" y="4451689"/>
            <a:ext cx="4412513" cy="400110"/>
          </a:xfrm>
          <a:prstGeom prst="rect">
            <a:avLst/>
          </a:prstGeom>
          <a:noFill/>
        </p:spPr>
        <p:txBody>
          <a:bodyPr wrap="square" rtlCol="0">
            <a:spAutoFit/>
          </a:bodyPr>
          <a:lstStyle/>
          <a:p>
            <a:r>
              <a:rPr lang="es-BO" sz="2000" b="1" dirty="0" smtClean="0">
                <a:solidFill>
                  <a:schemeClr val="bg2">
                    <a:lumMod val="60000"/>
                    <a:lumOff val="40000"/>
                  </a:schemeClr>
                </a:solidFill>
              </a:rPr>
              <a:t>     La Paz </a:t>
            </a:r>
            <a:r>
              <a:rPr lang="es-BO" sz="2000" b="1" dirty="0" err="1" smtClean="0">
                <a:solidFill>
                  <a:schemeClr val="bg2">
                    <a:lumMod val="60000"/>
                    <a:lumOff val="40000"/>
                  </a:schemeClr>
                </a:solidFill>
              </a:rPr>
              <a:t>Station</a:t>
            </a:r>
            <a:endParaRPr lang="es-BO" sz="2000" b="1"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title"/>
          </p:nvPr>
        </p:nvSpPr>
        <p:spPr>
          <a:xfrm>
            <a:off x="665018" y="0"/>
            <a:ext cx="6084917" cy="638175"/>
          </a:xfrm>
        </p:spPr>
        <p:txBody>
          <a:bodyPr>
            <a:normAutofit/>
          </a:bodyPr>
          <a:lstStyle/>
          <a:p>
            <a:r>
              <a:rPr lang="en-US" sz="2400" kern="0" dirty="0">
                <a:solidFill>
                  <a:schemeClr val="tx2">
                    <a:lumMod val="75000"/>
                  </a:schemeClr>
                </a:solidFill>
                <a:latin typeface="+mn-lt"/>
                <a:ea typeface="+mn-ea"/>
                <a:cs typeface="+mn-cs"/>
              </a:rPr>
              <a:t>Mean particle size distribution</a:t>
            </a:r>
          </a:p>
        </p:txBody>
      </p:sp>
      <p:pic>
        <p:nvPicPr>
          <p:cNvPr id="121860" name="Picture 4" descr="diurnal_seasons_SMPS_2"/>
          <p:cNvPicPr>
            <a:picLocks noChangeAspect="1" noChangeArrowheads="1"/>
          </p:cNvPicPr>
          <p:nvPr/>
        </p:nvPicPr>
        <p:blipFill>
          <a:blip r:embed="rId3"/>
          <a:srcRect/>
          <a:stretch>
            <a:fillRect/>
          </a:stretch>
        </p:blipFill>
        <p:spPr bwMode="auto">
          <a:xfrm>
            <a:off x="674630" y="607906"/>
            <a:ext cx="5194155" cy="6025650"/>
          </a:xfrm>
          <a:prstGeom prst="rect">
            <a:avLst/>
          </a:prstGeom>
          <a:noFill/>
        </p:spPr>
      </p:pic>
      <p:sp>
        <p:nvSpPr>
          <p:cNvPr id="121861" name="Text Box 5"/>
          <p:cNvSpPr txBox="1">
            <a:spLocks noChangeArrowheads="1"/>
          </p:cNvSpPr>
          <p:nvPr/>
        </p:nvSpPr>
        <p:spPr bwMode="auto">
          <a:xfrm>
            <a:off x="4406092" y="3975706"/>
            <a:ext cx="444500" cy="304800"/>
          </a:xfrm>
          <a:prstGeom prst="rect">
            <a:avLst/>
          </a:prstGeom>
          <a:solidFill>
            <a:schemeClr val="bg1"/>
          </a:solidFill>
          <a:ln w="9525">
            <a:noFill/>
            <a:miter lim="800000"/>
            <a:headEnd/>
            <a:tailEnd/>
          </a:ln>
          <a:effectLst/>
        </p:spPr>
        <p:txBody>
          <a:bodyPr wrap="none">
            <a:spAutoFit/>
          </a:bodyPr>
          <a:lstStyle/>
          <a:p>
            <a:r>
              <a:rPr lang="en-US" sz="1400" b="1">
                <a:latin typeface="Calibri" pitchFamily="34" charset="0"/>
              </a:rPr>
              <a:t>Dry</a:t>
            </a:r>
          </a:p>
        </p:txBody>
      </p:sp>
      <p:sp>
        <p:nvSpPr>
          <p:cNvPr id="121862" name="Text Box 6"/>
          <p:cNvSpPr txBox="1">
            <a:spLocks noChangeArrowheads="1"/>
          </p:cNvSpPr>
          <p:nvPr/>
        </p:nvSpPr>
        <p:spPr bwMode="auto">
          <a:xfrm>
            <a:off x="4423555" y="1111856"/>
            <a:ext cx="554037" cy="304800"/>
          </a:xfrm>
          <a:prstGeom prst="rect">
            <a:avLst/>
          </a:prstGeom>
          <a:solidFill>
            <a:schemeClr val="bg1"/>
          </a:solidFill>
          <a:ln w="9525">
            <a:noFill/>
            <a:miter lim="800000"/>
            <a:headEnd/>
            <a:tailEnd/>
          </a:ln>
          <a:effectLst/>
        </p:spPr>
        <p:txBody>
          <a:bodyPr>
            <a:spAutoFit/>
          </a:bodyPr>
          <a:lstStyle/>
          <a:p>
            <a:r>
              <a:rPr lang="en-US" sz="1400" b="1">
                <a:latin typeface="Calibri" pitchFamily="34" charset="0"/>
              </a:rPr>
              <a:t>Wet</a:t>
            </a:r>
          </a:p>
        </p:txBody>
      </p:sp>
      <p:sp>
        <p:nvSpPr>
          <p:cNvPr id="121864" name="Text Box 8"/>
          <p:cNvSpPr txBox="1">
            <a:spLocks noChangeArrowheads="1"/>
          </p:cNvSpPr>
          <p:nvPr/>
        </p:nvSpPr>
        <p:spPr bwMode="auto">
          <a:xfrm>
            <a:off x="5665787" y="2038148"/>
            <a:ext cx="3478213" cy="822325"/>
          </a:xfrm>
          <a:prstGeom prst="rect">
            <a:avLst/>
          </a:prstGeom>
          <a:noFill/>
          <a:ln w="9525">
            <a:noFill/>
            <a:miter lim="800000"/>
            <a:headEnd/>
            <a:tailEnd/>
          </a:ln>
          <a:effectLst/>
        </p:spPr>
        <p:txBody>
          <a:bodyPr>
            <a:spAutoFit/>
          </a:bodyPr>
          <a:lstStyle/>
          <a:p>
            <a:pPr algn="ctr"/>
            <a:r>
              <a:rPr lang="en-US" sz="2400" b="1" dirty="0">
                <a:latin typeface="Calibri" pitchFamily="34" charset="0"/>
              </a:rPr>
              <a:t>Mobility Particle Size Spectrometer</a:t>
            </a:r>
          </a:p>
        </p:txBody>
      </p:sp>
      <p:sp>
        <p:nvSpPr>
          <p:cNvPr id="121865" name="Line 9"/>
          <p:cNvSpPr>
            <a:spLocks noChangeShapeType="1"/>
          </p:cNvSpPr>
          <p:nvPr/>
        </p:nvSpPr>
        <p:spPr bwMode="auto">
          <a:xfrm>
            <a:off x="2880505" y="3778856"/>
            <a:ext cx="0" cy="2500312"/>
          </a:xfrm>
          <a:prstGeom prst="line">
            <a:avLst/>
          </a:prstGeom>
          <a:noFill/>
          <a:ln w="9525">
            <a:solidFill>
              <a:schemeClr val="tx1"/>
            </a:solidFill>
            <a:round/>
            <a:headEnd/>
            <a:tailEnd/>
          </a:ln>
          <a:effectLst/>
        </p:spPr>
        <p:txBody>
          <a:bodyPr/>
          <a:lstStyle/>
          <a:p>
            <a:endParaRPr lang="es-BO"/>
          </a:p>
        </p:txBody>
      </p:sp>
      <p:sp>
        <p:nvSpPr>
          <p:cNvPr id="121867" name="Line 11"/>
          <p:cNvSpPr>
            <a:spLocks noChangeShapeType="1"/>
          </p:cNvSpPr>
          <p:nvPr/>
        </p:nvSpPr>
        <p:spPr bwMode="auto">
          <a:xfrm>
            <a:off x="2804305" y="856268"/>
            <a:ext cx="0" cy="2500313"/>
          </a:xfrm>
          <a:prstGeom prst="line">
            <a:avLst/>
          </a:prstGeom>
          <a:noFill/>
          <a:ln w="9525">
            <a:solidFill>
              <a:schemeClr val="tx1"/>
            </a:solidFill>
            <a:round/>
            <a:headEnd/>
            <a:tailEnd/>
          </a:ln>
          <a:effectLst/>
        </p:spPr>
        <p:txBody>
          <a:bodyPr/>
          <a:lstStyle/>
          <a:p>
            <a:endParaRPr lang="es-BO"/>
          </a:p>
        </p:txBody>
      </p:sp>
      <p:pic>
        <p:nvPicPr>
          <p:cNvPr id="121876" name="Picture 20" descr="Vista_gral 184"/>
          <p:cNvPicPr>
            <a:picLocks noChangeAspect="1" noChangeArrowheads="1"/>
          </p:cNvPicPr>
          <p:nvPr/>
        </p:nvPicPr>
        <p:blipFill>
          <a:blip r:embed="rId4"/>
          <a:srcRect/>
          <a:stretch>
            <a:fillRect/>
          </a:stretch>
        </p:blipFill>
        <p:spPr bwMode="auto">
          <a:xfrm>
            <a:off x="6069392" y="3275209"/>
            <a:ext cx="2747348" cy="3358342"/>
          </a:xfrm>
          <a:prstGeom prst="rect">
            <a:avLst/>
          </a:prstGeom>
          <a:noFill/>
          <a:ln w="9525">
            <a:solidFill>
              <a:schemeClr val="tx1"/>
            </a:solidFill>
            <a:miter lim="800000"/>
            <a:headEnd/>
            <a:tailEnd/>
          </a:ln>
        </p:spPr>
      </p:pic>
      <p:sp>
        <p:nvSpPr>
          <p:cNvPr id="11" name="10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3" name="12 CuadroTexto"/>
          <p:cNvSpPr txBox="1"/>
          <p:nvPr/>
        </p:nvSpPr>
        <p:spPr>
          <a:xfrm rot="16200000">
            <a:off x="-2833343" y="3573256"/>
            <a:ext cx="6169379" cy="400110"/>
          </a:xfrm>
          <a:prstGeom prst="rect">
            <a:avLst/>
          </a:prstGeom>
          <a:noFill/>
        </p:spPr>
        <p:txBody>
          <a:bodyPr wrap="square" rtlCol="0">
            <a:spAutoFit/>
          </a:bodyPr>
          <a:lstStyle/>
          <a:p>
            <a:r>
              <a:rPr lang="en-US" sz="2000" b="1" dirty="0" smtClean="0">
                <a:solidFill>
                  <a:schemeClr val="bg2">
                    <a:lumMod val="60000"/>
                    <a:lumOff val="40000"/>
                  </a:schemeClr>
                </a:solidFill>
              </a:rPr>
              <a:t>     </a:t>
            </a:r>
            <a:r>
              <a:rPr lang="en-US" sz="2000" b="1" dirty="0" err="1" smtClean="0">
                <a:solidFill>
                  <a:schemeClr val="bg2">
                    <a:lumMod val="60000"/>
                    <a:lumOff val="40000"/>
                  </a:schemeClr>
                </a:solidFill>
              </a:rPr>
              <a:t>Chacaltaya</a:t>
            </a:r>
            <a:r>
              <a:rPr lang="en-US" sz="2000" b="1" dirty="0" smtClean="0">
                <a:solidFill>
                  <a:schemeClr val="bg2">
                    <a:lumMod val="60000"/>
                    <a:lumOff val="40000"/>
                  </a:schemeClr>
                </a:solidFill>
              </a:rPr>
              <a:t> GAW Station: some </a:t>
            </a:r>
            <a:r>
              <a:rPr lang="en-US" sz="2000" b="1" dirty="0" err="1" smtClean="0">
                <a:solidFill>
                  <a:schemeClr val="bg2">
                    <a:lumMod val="60000"/>
                    <a:lumOff val="40000"/>
                  </a:schemeClr>
                </a:solidFill>
              </a:rPr>
              <a:t>resoults</a:t>
            </a:r>
            <a:endParaRPr lang="en-US" sz="2000" b="1" dirty="0">
              <a:solidFill>
                <a:schemeClr val="bg2">
                  <a:lumMod val="60000"/>
                  <a:lumOff val="40000"/>
                </a:schemeClr>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6" name="15 CuadroTexto"/>
          <p:cNvSpPr txBox="1"/>
          <p:nvPr/>
        </p:nvSpPr>
        <p:spPr>
          <a:xfrm rot="16200000">
            <a:off x="-3179070" y="3228945"/>
            <a:ext cx="6858000" cy="400110"/>
          </a:xfrm>
          <a:prstGeom prst="rect">
            <a:avLst/>
          </a:prstGeom>
          <a:noFill/>
        </p:spPr>
        <p:txBody>
          <a:bodyPr wrap="square" rtlCol="0">
            <a:spAutoFit/>
          </a:bodyPr>
          <a:lstStyle/>
          <a:p>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Smoke</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over</a:t>
            </a:r>
            <a:r>
              <a:rPr lang="es-BO" sz="2000" b="1" dirty="0" smtClean="0">
                <a:solidFill>
                  <a:schemeClr val="bg2">
                    <a:lumMod val="60000"/>
                    <a:lumOff val="40000"/>
                  </a:schemeClr>
                </a:solidFill>
              </a:rPr>
              <a:t> Bolivia</a:t>
            </a:r>
          </a:p>
        </p:txBody>
      </p:sp>
      <p:sp>
        <p:nvSpPr>
          <p:cNvPr id="19" name="Text Box 3"/>
          <p:cNvSpPr txBox="1">
            <a:spLocks noChangeArrowheads="1"/>
          </p:cNvSpPr>
          <p:nvPr/>
        </p:nvSpPr>
        <p:spPr bwMode="auto">
          <a:xfrm>
            <a:off x="844550" y="304800"/>
            <a:ext cx="1955800" cy="679290"/>
          </a:xfrm>
          <a:prstGeom prst="rect">
            <a:avLst/>
          </a:prstGeom>
          <a:noFill/>
          <a:ln w="9525">
            <a:noFill/>
            <a:round/>
            <a:headEnd/>
            <a:tailEnd/>
          </a:ln>
          <a:effectLst/>
        </p:spPr>
        <p:txBody>
          <a:bodyPr wrap="square" lIns="90000" tIns="46800" rIns="90000" bIns="4680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kern="0" dirty="0" smtClean="0">
                <a:solidFill>
                  <a:schemeClr val="tx2">
                    <a:lumMod val="75000"/>
                  </a:schemeClr>
                </a:solidFill>
              </a:rPr>
              <a:t>Smoke over Bolivia</a:t>
            </a: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400" b="1" dirty="0">
              <a:solidFill>
                <a:schemeClr val="accent2"/>
              </a:solidFill>
              <a:ea typeface="MS PGothic" pitchFamily="34" charset="-128"/>
            </a:endParaRPr>
          </a:p>
        </p:txBody>
      </p:sp>
      <p:sp>
        <p:nvSpPr>
          <p:cNvPr id="20" name="Text Box 4"/>
          <p:cNvSpPr txBox="1">
            <a:spLocks noChangeArrowheads="1"/>
          </p:cNvSpPr>
          <p:nvPr/>
        </p:nvSpPr>
        <p:spPr bwMode="auto">
          <a:xfrm>
            <a:off x="657226" y="839278"/>
            <a:ext cx="2743200" cy="256097"/>
          </a:xfrm>
          <a:prstGeom prst="rect">
            <a:avLst/>
          </a:prstGeom>
          <a:noFill/>
          <a:ln w="9525">
            <a:noFill/>
            <a:round/>
            <a:headEnd/>
            <a:tailEnd/>
          </a:ln>
          <a:effectLst/>
        </p:spPr>
        <p:txBody>
          <a:bodyPr wrap="square" lIns="90000" tIns="46800" rIns="90000" bIns="4680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BO" sz="1050" kern="0" dirty="0" err="1" smtClean="0">
                <a:solidFill>
                  <a:schemeClr val="tx2">
                    <a:lumMod val="75000"/>
                  </a:schemeClr>
                </a:solidFill>
              </a:rPr>
              <a:t>From</a:t>
            </a:r>
            <a:r>
              <a:rPr lang="es-BO" sz="1050" kern="0" dirty="0" smtClean="0">
                <a:solidFill>
                  <a:schemeClr val="tx2">
                    <a:lumMod val="75000"/>
                  </a:schemeClr>
                </a:solidFill>
              </a:rPr>
              <a:t> MODIS </a:t>
            </a:r>
            <a:r>
              <a:rPr lang="es-BO" sz="1050" kern="0" dirty="0" err="1" smtClean="0">
                <a:solidFill>
                  <a:schemeClr val="tx2">
                    <a:lumMod val="75000"/>
                  </a:schemeClr>
                </a:solidFill>
              </a:rPr>
              <a:t>on-board</a:t>
            </a:r>
            <a:r>
              <a:rPr lang="es-BO" sz="1050" kern="0" dirty="0" smtClean="0">
                <a:solidFill>
                  <a:schemeClr val="tx2">
                    <a:lumMod val="75000"/>
                  </a:schemeClr>
                </a:solidFill>
              </a:rPr>
              <a:t> of Terra</a:t>
            </a:r>
          </a:p>
        </p:txBody>
      </p:sp>
      <p:sp>
        <p:nvSpPr>
          <p:cNvPr id="21" name="Text Box 5"/>
          <p:cNvSpPr txBox="1">
            <a:spLocks noChangeArrowheads="1"/>
          </p:cNvSpPr>
          <p:nvPr/>
        </p:nvSpPr>
        <p:spPr bwMode="auto">
          <a:xfrm>
            <a:off x="931863" y="560388"/>
            <a:ext cx="1485000" cy="309958"/>
          </a:xfrm>
          <a:prstGeom prst="rect">
            <a:avLst/>
          </a:prstGeom>
          <a:noFill/>
          <a:ln w="9525">
            <a:noFill/>
            <a:round/>
            <a:headEnd/>
            <a:tailEnd/>
          </a:ln>
          <a:effectLst/>
        </p:spPr>
        <p:txBody>
          <a:bodyPr wrap="none" lIns="90000" tIns="46800" rIns="90000" bIns="4680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kern="0" dirty="0" smtClean="0">
                <a:solidFill>
                  <a:schemeClr val="tx2">
                    <a:lumMod val="75000"/>
                  </a:schemeClr>
                </a:solidFill>
              </a:rPr>
              <a:t>August 19, 2010</a:t>
            </a:r>
          </a:p>
        </p:txBody>
      </p:sp>
      <p:grpSp>
        <p:nvGrpSpPr>
          <p:cNvPr id="9" name="8 Grupo"/>
          <p:cNvGrpSpPr/>
          <p:nvPr/>
        </p:nvGrpSpPr>
        <p:grpSpPr>
          <a:xfrm>
            <a:off x="3305175" y="152400"/>
            <a:ext cx="5638165" cy="6505575"/>
            <a:chOff x="3305175" y="152400"/>
            <a:chExt cx="5638165" cy="6505575"/>
          </a:xfrm>
        </p:grpSpPr>
        <p:pic>
          <p:nvPicPr>
            <p:cNvPr id="18" name="Picture 2"/>
            <p:cNvPicPr>
              <a:picLocks noChangeAspect="1" noChangeArrowheads="1"/>
            </p:cNvPicPr>
            <p:nvPr/>
          </p:nvPicPr>
          <p:blipFill>
            <a:blip r:embed="rId3"/>
            <a:srcRect/>
            <a:stretch>
              <a:fillRect/>
            </a:stretch>
          </p:blipFill>
          <p:spPr bwMode="auto">
            <a:xfrm>
              <a:off x="3305175" y="152400"/>
              <a:ext cx="5638165" cy="6505575"/>
            </a:xfrm>
            <a:prstGeom prst="rect">
              <a:avLst/>
            </a:prstGeom>
            <a:noFill/>
            <a:ln w="19080">
              <a:solidFill>
                <a:srgbClr val="EAEAEA"/>
              </a:solidFill>
              <a:miter lim="800000"/>
              <a:headEnd/>
              <a:tailEnd/>
            </a:ln>
            <a:effectLst/>
          </p:spPr>
        </p:pic>
        <p:sp>
          <p:nvSpPr>
            <p:cNvPr id="22" name="Rectangle 6"/>
            <p:cNvSpPr>
              <a:spLocks noChangeArrowheads="1"/>
            </p:cNvSpPr>
            <p:nvPr/>
          </p:nvSpPr>
          <p:spPr bwMode="auto">
            <a:xfrm>
              <a:off x="3429000" y="2971800"/>
              <a:ext cx="1066800" cy="1066800"/>
            </a:xfrm>
            <a:prstGeom prst="rect">
              <a:avLst/>
            </a:prstGeom>
            <a:noFill/>
            <a:ln w="12600">
              <a:solidFill>
                <a:srgbClr val="FF0000"/>
              </a:solidFill>
              <a:miter lim="800000"/>
              <a:headEnd/>
              <a:tailEnd/>
            </a:ln>
            <a:effectLst/>
          </p:spPr>
          <p:txBody>
            <a:bodyPr wrap="none" anchor="ctr"/>
            <a:lstStyle/>
            <a:p>
              <a:endParaRPr lang="es-BO"/>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9" name="Text Box 3"/>
          <p:cNvSpPr txBox="1">
            <a:spLocks noChangeArrowheads="1"/>
          </p:cNvSpPr>
          <p:nvPr/>
        </p:nvSpPr>
        <p:spPr bwMode="auto">
          <a:xfrm>
            <a:off x="711200" y="238125"/>
            <a:ext cx="5784850" cy="309958"/>
          </a:xfrm>
          <a:prstGeom prst="rect">
            <a:avLst/>
          </a:prstGeom>
          <a:noFill/>
          <a:ln w="9525">
            <a:noFill/>
            <a:round/>
            <a:headEnd/>
            <a:tailEnd/>
          </a:ln>
          <a:effectLst/>
        </p:spPr>
        <p:txBody>
          <a:bodyPr wrap="square" lIns="90000" tIns="46800" rIns="90000" bIns="4680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kern="0" dirty="0" smtClean="0">
                <a:solidFill>
                  <a:schemeClr val="tx2">
                    <a:lumMod val="75000"/>
                  </a:schemeClr>
                </a:solidFill>
              </a:rPr>
              <a:t>Smoke transported above Andean mountains</a:t>
            </a:r>
            <a:endParaRPr lang="en-US" sz="2400" b="1" dirty="0">
              <a:solidFill>
                <a:schemeClr val="accent2"/>
              </a:solidFill>
              <a:ea typeface="MS PGothic" pitchFamily="34" charset="-128"/>
            </a:endParaRPr>
          </a:p>
        </p:txBody>
      </p:sp>
      <p:sp>
        <p:nvSpPr>
          <p:cNvPr id="9" name="Text Box 2"/>
          <p:cNvSpPr txBox="1">
            <a:spLocks noChangeArrowheads="1"/>
          </p:cNvSpPr>
          <p:nvPr/>
        </p:nvSpPr>
        <p:spPr bwMode="auto">
          <a:xfrm>
            <a:off x="457200" y="0"/>
            <a:ext cx="8226425" cy="1143000"/>
          </a:xfrm>
          <a:prstGeom prst="rect">
            <a:avLst/>
          </a:prstGeom>
          <a:noFill/>
          <a:ln w="9525">
            <a:noFill/>
            <a:round/>
            <a:headEnd/>
            <a:tailEnd/>
          </a:ln>
          <a:effectLst/>
        </p:spPr>
        <p:txBody>
          <a:bodyPr anchor="ctr" anchorCtr="1"/>
          <a:lstStyle/>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400" kern="0" dirty="0" smtClean="0">
              <a:solidFill>
                <a:schemeClr val="tx2">
                  <a:lumMod val="75000"/>
                </a:schemeClr>
              </a:solidFill>
            </a:endParaRPr>
          </a:p>
        </p:txBody>
      </p:sp>
      <p:pic>
        <p:nvPicPr>
          <p:cNvPr id="10" name="Picture 3"/>
          <p:cNvPicPr>
            <a:picLocks noChangeAspect="1" noChangeArrowheads="1"/>
          </p:cNvPicPr>
          <p:nvPr/>
        </p:nvPicPr>
        <p:blipFill>
          <a:blip r:embed="rId3"/>
          <a:srcRect/>
          <a:stretch>
            <a:fillRect/>
          </a:stretch>
        </p:blipFill>
        <p:spPr bwMode="auto">
          <a:xfrm>
            <a:off x="2076450" y="1012825"/>
            <a:ext cx="5410200" cy="5027613"/>
          </a:xfrm>
          <a:prstGeom prst="rect">
            <a:avLst/>
          </a:prstGeom>
          <a:noFill/>
          <a:ln w="9525">
            <a:solidFill>
              <a:srgbClr val="800000"/>
            </a:solidFill>
            <a:miter lim="800000"/>
            <a:headEnd/>
            <a:tailEnd/>
          </a:ln>
          <a:effectLst/>
        </p:spPr>
      </p:pic>
      <p:grpSp>
        <p:nvGrpSpPr>
          <p:cNvPr id="11" name="Group 13"/>
          <p:cNvGrpSpPr>
            <a:grpSpLocks/>
          </p:cNvGrpSpPr>
          <p:nvPr/>
        </p:nvGrpSpPr>
        <p:grpSpPr bwMode="auto">
          <a:xfrm>
            <a:off x="873126" y="1089025"/>
            <a:ext cx="7904163" cy="3663950"/>
            <a:chOff x="394" y="980"/>
            <a:chExt cx="4979" cy="2308"/>
          </a:xfrm>
        </p:grpSpPr>
        <p:sp>
          <p:nvSpPr>
            <p:cNvPr id="12" name="Text Box 5"/>
            <p:cNvSpPr txBox="1">
              <a:spLocks noChangeArrowheads="1"/>
            </p:cNvSpPr>
            <p:nvPr/>
          </p:nvSpPr>
          <p:spPr bwMode="auto">
            <a:xfrm>
              <a:off x="542" y="3046"/>
              <a:ext cx="486" cy="231"/>
            </a:xfrm>
            <a:prstGeom prst="rect">
              <a:avLst/>
            </a:prstGeom>
            <a:noFill/>
            <a:ln w="9525">
              <a:noFill/>
              <a:miter lim="800000"/>
              <a:headEnd/>
              <a:tailEnd/>
            </a:ln>
            <a:effectLst/>
          </p:spPr>
          <p:txBody>
            <a:bodyPr wrap="none">
              <a:spAutoFit/>
            </a:bodyPr>
            <a:lstStyle/>
            <a:p>
              <a:r>
                <a:rPr lang="en-US" b="1" dirty="0">
                  <a:latin typeface="Calibri" pitchFamily="34" charset="0"/>
                </a:rPr>
                <a:t>La</a:t>
              </a:r>
              <a:r>
                <a:rPr lang="en-US" b="1" dirty="0">
                  <a:solidFill>
                    <a:schemeClr val="bg1"/>
                  </a:solidFill>
                  <a:latin typeface="Calibri" pitchFamily="34" charset="0"/>
                </a:rPr>
                <a:t> </a:t>
              </a:r>
              <a:r>
                <a:rPr lang="en-US" b="1" dirty="0">
                  <a:latin typeface="Calibri" pitchFamily="34" charset="0"/>
                </a:rPr>
                <a:t>Paz</a:t>
              </a:r>
            </a:p>
          </p:txBody>
        </p:sp>
        <p:sp>
          <p:nvSpPr>
            <p:cNvPr id="13" name="Line 6"/>
            <p:cNvSpPr>
              <a:spLocks noChangeShapeType="1"/>
            </p:cNvSpPr>
            <p:nvPr/>
          </p:nvSpPr>
          <p:spPr bwMode="auto">
            <a:xfrm flipV="1">
              <a:off x="888" y="3156"/>
              <a:ext cx="1656" cy="132"/>
            </a:xfrm>
            <a:prstGeom prst="line">
              <a:avLst/>
            </a:prstGeom>
            <a:noFill/>
            <a:ln w="9525">
              <a:solidFill>
                <a:srgbClr val="FF9900"/>
              </a:solidFill>
              <a:round/>
              <a:headEnd/>
              <a:tailEnd type="triangle" w="med" len="med"/>
            </a:ln>
            <a:effectLst/>
          </p:spPr>
          <p:txBody>
            <a:bodyPr/>
            <a:lstStyle/>
            <a:p>
              <a:endParaRPr lang="es-BO"/>
            </a:p>
          </p:txBody>
        </p:sp>
        <p:sp>
          <p:nvSpPr>
            <p:cNvPr id="14" name="Text Box 7"/>
            <p:cNvSpPr txBox="1">
              <a:spLocks noChangeArrowheads="1"/>
            </p:cNvSpPr>
            <p:nvPr/>
          </p:nvSpPr>
          <p:spPr bwMode="auto">
            <a:xfrm>
              <a:off x="394" y="2493"/>
              <a:ext cx="766" cy="231"/>
            </a:xfrm>
            <a:prstGeom prst="rect">
              <a:avLst/>
            </a:prstGeom>
            <a:noFill/>
            <a:ln w="9525">
              <a:noFill/>
              <a:miter lim="800000"/>
              <a:headEnd/>
              <a:tailEnd/>
            </a:ln>
            <a:effectLst/>
          </p:spPr>
          <p:txBody>
            <a:bodyPr wrap="none">
              <a:spAutoFit/>
            </a:bodyPr>
            <a:lstStyle/>
            <a:p>
              <a:r>
                <a:rPr lang="en-US" b="1" dirty="0" err="1">
                  <a:latin typeface="Calibri" pitchFamily="34" charset="0"/>
                </a:rPr>
                <a:t>Chacaltaya</a:t>
              </a:r>
              <a:endParaRPr lang="en-US" b="1" dirty="0">
                <a:latin typeface="Calibri" pitchFamily="34" charset="0"/>
              </a:endParaRPr>
            </a:p>
          </p:txBody>
        </p:sp>
        <p:sp>
          <p:nvSpPr>
            <p:cNvPr id="15" name="Line 8"/>
            <p:cNvSpPr>
              <a:spLocks noChangeShapeType="1"/>
            </p:cNvSpPr>
            <p:nvPr/>
          </p:nvSpPr>
          <p:spPr bwMode="auto">
            <a:xfrm>
              <a:off x="941" y="2747"/>
              <a:ext cx="1587" cy="168"/>
            </a:xfrm>
            <a:prstGeom prst="line">
              <a:avLst/>
            </a:prstGeom>
            <a:noFill/>
            <a:ln w="9525">
              <a:solidFill>
                <a:srgbClr val="FF9900"/>
              </a:solidFill>
              <a:round/>
              <a:headEnd/>
              <a:tailEnd type="triangle" w="med" len="med"/>
            </a:ln>
            <a:effectLst/>
          </p:spPr>
          <p:txBody>
            <a:bodyPr/>
            <a:lstStyle/>
            <a:p>
              <a:endParaRPr lang="es-BO"/>
            </a:p>
          </p:txBody>
        </p:sp>
        <p:sp>
          <p:nvSpPr>
            <p:cNvPr id="23" name="Text Box 9"/>
            <p:cNvSpPr txBox="1">
              <a:spLocks noChangeArrowheads="1"/>
            </p:cNvSpPr>
            <p:nvPr/>
          </p:nvSpPr>
          <p:spPr bwMode="auto">
            <a:xfrm>
              <a:off x="4651" y="980"/>
              <a:ext cx="722" cy="231"/>
            </a:xfrm>
            <a:prstGeom prst="rect">
              <a:avLst/>
            </a:prstGeom>
            <a:noFill/>
            <a:ln w="9525">
              <a:noFill/>
              <a:miter lim="800000"/>
              <a:headEnd/>
              <a:tailEnd/>
            </a:ln>
            <a:effectLst/>
          </p:spPr>
          <p:txBody>
            <a:bodyPr wrap="none">
              <a:spAutoFit/>
            </a:bodyPr>
            <a:lstStyle/>
            <a:p>
              <a:r>
                <a:rPr lang="en-US" b="1" dirty="0">
                  <a:latin typeface="Calibri" pitchFamily="34" charset="0"/>
                </a:rPr>
                <a:t>Low-lands</a:t>
              </a:r>
            </a:p>
          </p:txBody>
        </p:sp>
        <p:sp>
          <p:nvSpPr>
            <p:cNvPr id="24" name="Line 10"/>
            <p:cNvSpPr>
              <a:spLocks noChangeShapeType="1"/>
            </p:cNvSpPr>
            <p:nvPr/>
          </p:nvSpPr>
          <p:spPr bwMode="auto">
            <a:xfrm flipH="1">
              <a:off x="4279" y="1252"/>
              <a:ext cx="501" cy="222"/>
            </a:xfrm>
            <a:prstGeom prst="line">
              <a:avLst/>
            </a:prstGeom>
            <a:noFill/>
            <a:ln w="9525">
              <a:solidFill>
                <a:srgbClr val="FF9900"/>
              </a:solidFill>
              <a:round/>
              <a:headEnd/>
              <a:tailEnd type="triangle" w="med" len="med"/>
            </a:ln>
            <a:effectLst/>
          </p:spPr>
          <p:txBody>
            <a:bodyPr/>
            <a:lstStyle/>
            <a:p>
              <a:endParaRPr lang="es-BO"/>
            </a:p>
          </p:txBody>
        </p:sp>
        <p:sp>
          <p:nvSpPr>
            <p:cNvPr id="25" name="Text Box 11"/>
            <p:cNvSpPr txBox="1">
              <a:spLocks noChangeArrowheads="1"/>
            </p:cNvSpPr>
            <p:nvPr/>
          </p:nvSpPr>
          <p:spPr bwMode="auto">
            <a:xfrm>
              <a:off x="511" y="1745"/>
              <a:ext cx="587" cy="231"/>
            </a:xfrm>
            <a:prstGeom prst="rect">
              <a:avLst/>
            </a:prstGeom>
            <a:noFill/>
            <a:ln w="9525">
              <a:noFill/>
              <a:miter lim="800000"/>
              <a:headEnd/>
              <a:tailEnd/>
            </a:ln>
            <a:effectLst/>
          </p:spPr>
          <p:txBody>
            <a:bodyPr wrap="none">
              <a:spAutoFit/>
            </a:bodyPr>
            <a:lstStyle/>
            <a:p>
              <a:r>
                <a:rPr lang="en-US" b="1" dirty="0" err="1">
                  <a:latin typeface="Calibri" pitchFamily="34" charset="0"/>
                </a:rPr>
                <a:t>Titikaka</a:t>
              </a:r>
              <a:endParaRPr lang="en-US" b="1" dirty="0">
                <a:latin typeface="Calibri" pitchFamily="34" charset="0"/>
              </a:endParaRPr>
            </a:p>
          </p:txBody>
        </p:sp>
        <p:sp>
          <p:nvSpPr>
            <p:cNvPr id="26" name="Line 12"/>
            <p:cNvSpPr>
              <a:spLocks noChangeShapeType="1"/>
            </p:cNvSpPr>
            <p:nvPr/>
          </p:nvSpPr>
          <p:spPr bwMode="auto">
            <a:xfrm>
              <a:off x="747" y="1969"/>
              <a:ext cx="543" cy="305"/>
            </a:xfrm>
            <a:prstGeom prst="line">
              <a:avLst/>
            </a:prstGeom>
            <a:noFill/>
            <a:ln w="9525">
              <a:solidFill>
                <a:srgbClr val="FF9900"/>
              </a:solidFill>
              <a:round/>
              <a:headEnd/>
              <a:tailEnd type="triangle" w="med" len="med"/>
            </a:ln>
            <a:effectLst/>
          </p:spPr>
          <p:txBody>
            <a:bodyPr/>
            <a:lstStyle/>
            <a:p>
              <a:endParaRPr lang="es-BO"/>
            </a:p>
          </p:txBody>
        </p:sp>
      </p:grpSp>
      <p:sp>
        <p:nvSpPr>
          <p:cNvPr id="18" name="17 CuadroTexto"/>
          <p:cNvSpPr txBox="1"/>
          <p:nvPr/>
        </p:nvSpPr>
        <p:spPr>
          <a:xfrm rot="16200000">
            <a:off x="-3179070" y="3228945"/>
            <a:ext cx="6858000" cy="400110"/>
          </a:xfrm>
          <a:prstGeom prst="rect">
            <a:avLst/>
          </a:prstGeom>
          <a:noFill/>
        </p:spPr>
        <p:txBody>
          <a:bodyPr wrap="square" rtlCol="0">
            <a:spAutoFit/>
          </a:bodyPr>
          <a:lstStyle/>
          <a:p>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Smoke</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over</a:t>
            </a:r>
            <a:r>
              <a:rPr lang="es-BO" sz="2000" b="1" dirty="0" smtClean="0">
                <a:solidFill>
                  <a:schemeClr val="bg2">
                    <a:lumMod val="60000"/>
                    <a:lumOff val="40000"/>
                  </a:schemeClr>
                </a:solidFill>
              </a:rPr>
              <a:t> Bolivia</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0081" y="3017838"/>
            <a:ext cx="7467600" cy="1143000"/>
          </a:xfrm>
          <a:solidFill>
            <a:schemeClr val="bg2">
              <a:lumMod val="75000"/>
            </a:schemeClr>
          </a:solidFill>
        </p:spPr>
        <p:txBody>
          <a:bodyPr>
            <a:normAutofit fontScale="90000"/>
          </a:bodyPr>
          <a:lstStyle/>
          <a:p>
            <a:r>
              <a:rPr lang="en-US" sz="4800" dirty="0" smtClean="0">
                <a:solidFill>
                  <a:schemeClr val="tx2">
                    <a:lumMod val="75000"/>
                  </a:schemeClr>
                </a:solidFill>
              </a:rPr>
              <a:t>How our </a:t>
            </a:r>
            <a:r>
              <a:rPr lang="en-US" sz="4800" dirty="0" err="1" smtClean="0">
                <a:solidFill>
                  <a:schemeClr val="tx2">
                    <a:lumMod val="75000"/>
                  </a:schemeClr>
                </a:solidFill>
              </a:rPr>
              <a:t>lidar</a:t>
            </a:r>
            <a:r>
              <a:rPr lang="en-US" sz="4800" dirty="0" smtClean="0">
                <a:solidFill>
                  <a:schemeClr val="tx2">
                    <a:lumMod val="75000"/>
                  </a:schemeClr>
                </a:solidFill>
              </a:rPr>
              <a:t> system can help?</a:t>
            </a:r>
            <a:r>
              <a:rPr lang="es-BO" sz="4800" dirty="0" smtClean="0">
                <a:solidFill>
                  <a:schemeClr val="tx2">
                    <a:lumMod val="75000"/>
                  </a:schemeClr>
                </a:solidFill>
              </a:rPr>
              <a:t> </a:t>
            </a:r>
            <a:endParaRPr lang="es-BO"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6" name="5 CuadroTexto"/>
          <p:cNvSpPr txBox="1"/>
          <p:nvPr/>
        </p:nvSpPr>
        <p:spPr>
          <a:xfrm rot="16200000">
            <a:off x="-2036765" y="4369836"/>
            <a:ext cx="4576221" cy="400110"/>
          </a:xfrm>
          <a:prstGeom prst="rect">
            <a:avLst/>
          </a:prstGeom>
          <a:noFill/>
        </p:spPr>
        <p:txBody>
          <a:bodyPr wrap="square" rtlCol="0">
            <a:spAutoFit/>
          </a:bodyPr>
          <a:lstStyle/>
          <a:p>
            <a:r>
              <a:rPr lang="en-US" sz="2000" b="1" dirty="0" smtClean="0">
                <a:solidFill>
                  <a:schemeClr val="bg2">
                    <a:lumMod val="60000"/>
                    <a:lumOff val="40000"/>
                  </a:schemeClr>
                </a:solidFill>
              </a:rPr>
              <a:t>     How our </a:t>
            </a:r>
            <a:r>
              <a:rPr lang="en-US" sz="2000" b="1" dirty="0" err="1" smtClean="0">
                <a:solidFill>
                  <a:schemeClr val="bg2">
                    <a:lumMod val="60000"/>
                    <a:lumOff val="40000"/>
                  </a:schemeClr>
                </a:solidFill>
              </a:rPr>
              <a:t>lidar</a:t>
            </a:r>
            <a:r>
              <a:rPr lang="en-US" sz="2000" b="1" dirty="0" smtClean="0">
                <a:solidFill>
                  <a:schemeClr val="bg2">
                    <a:lumMod val="60000"/>
                    <a:lumOff val="40000"/>
                  </a:schemeClr>
                </a:solidFill>
              </a:rPr>
              <a:t> system can help?</a:t>
            </a:r>
            <a:endParaRPr lang="es-BO" sz="2000" b="1" dirty="0">
              <a:solidFill>
                <a:schemeClr val="bg2">
                  <a:lumMod val="60000"/>
                  <a:lumOff val="40000"/>
                </a:schemeClr>
              </a:solidFill>
            </a:endParaRPr>
          </a:p>
        </p:txBody>
      </p:sp>
      <p:pic>
        <p:nvPicPr>
          <p:cNvPr id="10" name="9 Imagen" descr="La Paz_topo.jpg"/>
          <p:cNvPicPr>
            <a:picLocks noChangeAspect="1"/>
          </p:cNvPicPr>
          <p:nvPr/>
        </p:nvPicPr>
        <p:blipFill>
          <a:blip r:embed="rId3"/>
          <a:stretch>
            <a:fillRect/>
          </a:stretch>
        </p:blipFill>
        <p:spPr>
          <a:xfrm>
            <a:off x="717938" y="767045"/>
            <a:ext cx="8281681" cy="534544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894" y="0"/>
            <a:ext cx="8601106" cy="1143000"/>
          </a:xfrm>
        </p:spPr>
        <p:txBody>
          <a:bodyPr>
            <a:normAutofit/>
          </a:bodyPr>
          <a:lstStyle/>
          <a:p>
            <a:pPr lvl="2" algn="l" rtl="0">
              <a:spcBef>
                <a:spcPct val="0"/>
              </a:spcBef>
            </a:pPr>
            <a:r>
              <a:rPr lang="en-US" sz="3200" dirty="0" smtClean="0">
                <a:solidFill>
                  <a:schemeClr val="tx2">
                    <a:lumMod val="75000"/>
                  </a:schemeClr>
                </a:solidFill>
                <a:latin typeface="+mn-lt"/>
                <a:ea typeface="+mn-ea"/>
                <a:cs typeface="+mn-cs"/>
              </a:rPr>
              <a:t>   </a:t>
            </a:r>
            <a:r>
              <a:rPr lang="en-US" sz="3200" dirty="0" err="1" smtClean="0">
                <a:solidFill>
                  <a:schemeClr val="tx2">
                    <a:lumMod val="75000"/>
                  </a:schemeClr>
                </a:solidFill>
                <a:latin typeface="+mn-lt"/>
                <a:ea typeface="+mn-ea"/>
                <a:cs typeface="+mn-cs"/>
              </a:rPr>
              <a:t>Lidar</a:t>
            </a:r>
            <a:r>
              <a:rPr lang="en-US" sz="3200" dirty="0" smtClean="0">
                <a:solidFill>
                  <a:schemeClr val="tx2">
                    <a:lumMod val="75000"/>
                  </a:schemeClr>
                </a:solidFill>
                <a:latin typeface="+mn-lt"/>
                <a:ea typeface="+mn-ea"/>
                <a:cs typeface="+mn-cs"/>
              </a:rPr>
              <a:t> </a:t>
            </a:r>
            <a:r>
              <a:rPr lang="en-US" sz="3200" dirty="0">
                <a:solidFill>
                  <a:schemeClr val="tx2">
                    <a:lumMod val="75000"/>
                  </a:schemeClr>
                </a:solidFill>
                <a:latin typeface="+mn-lt"/>
                <a:ea typeface="+mn-ea"/>
                <a:cs typeface="+mn-cs"/>
              </a:rPr>
              <a:t>system</a:t>
            </a: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graphicFrame>
        <p:nvGraphicFramePr>
          <p:cNvPr id="7" name="6 Tabla"/>
          <p:cNvGraphicFramePr>
            <a:graphicFrameLocks noGrp="1"/>
          </p:cNvGraphicFramePr>
          <p:nvPr/>
        </p:nvGraphicFramePr>
        <p:xfrm>
          <a:off x="5250296" y="4351006"/>
          <a:ext cx="3566851" cy="2138192"/>
        </p:xfrm>
        <a:graphic>
          <a:graphicData uri="http://schemas.openxmlformats.org/drawingml/2006/table">
            <a:tbl>
              <a:tblPr firstRow="1" bandRow="1">
                <a:tableStyleId>{3C2FFA5D-87B4-456A-9821-1D502468CF0F}</a:tableStyleId>
              </a:tblPr>
              <a:tblGrid>
                <a:gridCol w="1536843"/>
                <a:gridCol w="2030008"/>
              </a:tblGrid>
              <a:tr h="305456">
                <a:tc gridSpan="2">
                  <a:txBody>
                    <a:bodyPr/>
                    <a:lstStyle/>
                    <a:p>
                      <a:r>
                        <a:rPr lang="es-BO" sz="1200" baseline="0" dirty="0" smtClean="0">
                          <a:solidFill>
                            <a:sysClr val="windowText" lastClr="000000"/>
                          </a:solidFill>
                        </a:rPr>
                        <a:t>CHARACTERISTICS</a:t>
                      </a:r>
                      <a:endParaRPr lang="es-BO" sz="1200" dirty="0">
                        <a:solidFill>
                          <a:sysClr val="windowText" lastClr="000000"/>
                        </a:solidFill>
                      </a:endParaRPr>
                    </a:p>
                  </a:txBody>
                  <a:tcPr/>
                </a:tc>
                <a:tc hMerge="1">
                  <a:txBody>
                    <a:bodyPr/>
                    <a:lstStyle/>
                    <a:p>
                      <a:endParaRPr lang="es-BO" sz="1200" dirty="0">
                        <a:solidFill>
                          <a:sysClr val="windowText" lastClr="000000"/>
                        </a:solidFill>
                      </a:endParaRPr>
                    </a:p>
                  </a:txBody>
                  <a:tcPr/>
                </a:tc>
              </a:tr>
              <a:tr h="3054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BO" sz="1200" dirty="0" err="1" smtClean="0"/>
                        <a:t>Configuration</a:t>
                      </a:r>
                      <a:endParaRPr lang="es-BO" sz="1200" dirty="0" smtClean="0">
                        <a:solidFill>
                          <a:sysClr val="windowText" lastClr="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BO" sz="1200" dirty="0" smtClean="0"/>
                        <a:t>Coaxial</a:t>
                      </a:r>
                      <a:r>
                        <a:rPr lang="es-BO" sz="1200" baseline="0" dirty="0" smtClean="0"/>
                        <a:t> – </a:t>
                      </a:r>
                      <a:r>
                        <a:rPr lang="es-BO" sz="1200" baseline="0" dirty="0" err="1" smtClean="0"/>
                        <a:t>elastic</a:t>
                      </a:r>
                      <a:r>
                        <a:rPr lang="es-BO" sz="1200" baseline="0" dirty="0" smtClean="0"/>
                        <a:t> (532nm)</a:t>
                      </a:r>
                      <a:endParaRPr lang="es-BO" sz="1200" dirty="0" smtClean="0">
                        <a:solidFill>
                          <a:sysClr val="windowText" lastClr="000000"/>
                        </a:solidFill>
                      </a:endParaRPr>
                    </a:p>
                  </a:txBody>
                  <a:tcPr/>
                </a:tc>
              </a:tr>
              <a:tr h="305456">
                <a:tc>
                  <a:txBody>
                    <a:bodyPr/>
                    <a:lstStyle/>
                    <a:p>
                      <a:r>
                        <a:rPr lang="es-BO" sz="1200" dirty="0" err="1" smtClean="0"/>
                        <a:t>Telescope</a:t>
                      </a:r>
                      <a:endParaRPr lang="es-BO" sz="1200" dirty="0">
                        <a:solidFill>
                          <a:sysClr val="windowText" lastClr="000000"/>
                        </a:solidFill>
                      </a:endParaRPr>
                    </a:p>
                  </a:txBody>
                  <a:tcPr/>
                </a:tc>
                <a:tc>
                  <a:txBody>
                    <a:bodyPr/>
                    <a:lstStyle/>
                    <a:p>
                      <a:r>
                        <a:rPr lang="es-BO" sz="1200" dirty="0" err="1" smtClean="0"/>
                        <a:t>Newtonian</a:t>
                      </a:r>
                      <a:endParaRPr lang="es-BO" sz="1200" dirty="0">
                        <a:solidFill>
                          <a:sysClr val="windowText" lastClr="000000"/>
                        </a:solidFill>
                      </a:endParaRPr>
                    </a:p>
                  </a:txBody>
                  <a:tcPr/>
                </a:tc>
              </a:tr>
              <a:tr h="305456">
                <a:tc>
                  <a:txBody>
                    <a:bodyPr/>
                    <a:lstStyle/>
                    <a:p>
                      <a:r>
                        <a:rPr lang="es-BO" sz="1200" dirty="0" err="1" smtClean="0"/>
                        <a:t>Main</a:t>
                      </a:r>
                      <a:r>
                        <a:rPr lang="es-BO" sz="1200" dirty="0" smtClean="0"/>
                        <a:t> </a:t>
                      </a:r>
                      <a:r>
                        <a:rPr lang="es-BO" sz="1200" dirty="0" err="1" smtClean="0"/>
                        <a:t>mirror</a:t>
                      </a:r>
                      <a:r>
                        <a:rPr lang="es-BO" sz="1200" dirty="0" smtClean="0"/>
                        <a:t> f(mm)</a:t>
                      </a:r>
                      <a:endParaRPr lang="es-BO" sz="1200" dirty="0">
                        <a:solidFill>
                          <a:sysClr val="windowText" lastClr="000000"/>
                        </a:solidFill>
                      </a:endParaRPr>
                    </a:p>
                  </a:txBody>
                  <a:tcPr/>
                </a:tc>
                <a:tc>
                  <a:txBody>
                    <a:bodyPr/>
                    <a:lstStyle/>
                    <a:p>
                      <a:r>
                        <a:rPr lang="es-BO" sz="1200" dirty="0" smtClean="0"/>
                        <a:t>250</a:t>
                      </a:r>
                      <a:endParaRPr lang="es-BO" sz="1200" dirty="0">
                        <a:solidFill>
                          <a:sysClr val="windowText" lastClr="000000"/>
                        </a:solidFill>
                      </a:endParaRPr>
                    </a:p>
                  </a:txBody>
                  <a:tcPr/>
                </a:tc>
              </a:tr>
              <a:tr h="305456">
                <a:tc>
                  <a:txBody>
                    <a:bodyPr/>
                    <a:lstStyle/>
                    <a:p>
                      <a:r>
                        <a:rPr lang="es-BO" sz="1200" dirty="0" smtClean="0"/>
                        <a:t>Focal </a:t>
                      </a:r>
                      <a:r>
                        <a:rPr lang="es-BO" sz="1200" dirty="0" err="1" smtClean="0"/>
                        <a:t>length</a:t>
                      </a:r>
                      <a:r>
                        <a:rPr lang="es-BO" sz="1200" dirty="0" smtClean="0"/>
                        <a:t> (mm)</a:t>
                      </a:r>
                      <a:endParaRPr lang="es-BO" sz="1200" dirty="0">
                        <a:solidFill>
                          <a:sysClr val="windowText" lastClr="000000"/>
                        </a:solidFill>
                      </a:endParaRPr>
                    </a:p>
                  </a:txBody>
                  <a:tcPr/>
                </a:tc>
                <a:tc>
                  <a:txBody>
                    <a:bodyPr/>
                    <a:lstStyle/>
                    <a:p>
                      <a:r>
                        <a:rPr lang="es-BO" sz="1200" dirty="0" smtClean="0"/>
                        <a:t>700</a:t>
                      </a:r>
                      <a:endParaRPr lang="es-BO" sz="1200" dirty="0">
                        <a:solidFill>
                          <a:sysClr val="windowText" lastClr="000000"/>
                        </a:solidFill>
                      </a:endParaRPr>
                    </a:p>
                  </a:txBody>
                  <a:tcPr/>
                </a:tc>
              </a:tr>
              <a:tr h="305456">
                <a:tc>
                  <a:txBody>
                    <a:bodyPr/>
                    <a:lstStyle/>
                    <a:p>
                      <a:r>
                        <a:rPr lang="es-BO" sz="1200" dirty="0" err="1" smtClean="0"/>
                        <a:t>Pinhole</a:t>
                      </a:r>
                      <a:r>
                        <a:rPr lang="es-BO" sz="1200" dirty="0" smtClean="0"/>
                        <a:t> (mm)</a:t>
                      </a:r>
                      <a:endParaRPr lang="es-BO" sz="1200" dirty="0">
                        <a:solidFill>
                          <a:sysClr val="windowText" lastClr="000000"/>
                        </a:solidFill>
                      </a:endParaRPr>
                    </a:p>
                  </a:txBody>
                  <a:tcPr/>
                </a:tc>
                <a:tc>
                  <a:txBody>
                    <a:bodyPr/>
                    <a:lstStyle/>
                    <a:p>
                      <a:r>
                        <a:rPr lang="es-BO" sz="1200" dirty="0" smtClean="0"/>
                        <a:t>0.8</a:t>
                      </a:r>
                      <a:endParaRPr lang="es-BO" sz="1200" dirty="0">
                        <a:solidFill>
                          <a:sysClr val="windowText" lastClr="000000"/>
                        </a:solidFill>
                      </a:endParaRPr>
                    </a:p>
                  </a:txBody>
                  <a:tcPr/>
                </a:tc>
              </a:tr>
              <a:tr h="305456">
                <a:tc>
                  <a:txBody>
                    <a:bodyPr/>
                    <a:lstStyle/>
                    <a:p>
                      <a:r>
                        <a:rPr lang="es-BO" sz="1200" dirty="0" err="1" smtClean="0"/>
                        <a:t>Field</a:t>
                      </a:r>
                      <a:r>
                        <a:rPr lang="es-BO" sz="1200" baseline="0" dirty="0" smtClean="0"/>
                        <a:t> of </a:t>
                      </a:r>
                      <a:r>
                        <a:rPr lang="es-BO" sz="1200" baseline="0" dirty="0" err="1" smtClean="0"/>
                        <a:t>view</a:t>
                      </a:r>
                      <a:endParaRPr lang="es-BO" sz="1200" dirty="0">
                        <a:solidFill>
                          <a:sysClr val="windowText" lastClr="000000"/>
                        </a:solidFill>
                      </a:endParaRPr>
                    </a:p>
                  </a:txBody>
                  <a:tcPr/>
                </a:tc>
                <a:tc>
                  <a:txBody>
                    <a:bodyPr/>
                    <a:lstStyle/>
                    <a:p>
                      <a:r>
                        <a:rPr lang="es-BO" sz="1200" dirty="0" smtClean="0"/>
                        <a:t>0.6 </a:t>
                      </a:r>
                      <a:r>
                        <a:rPr lang="es-BO" sz="1200" dirty="0" err="1" smtClean="0"/>
                        <a:t>mrad</a:t>
                      </a:r>
                      <a:endParaRPr lang="es-BO" sz="1200" dirty="0">
                        <a:solidFill>
                          <a:sysClr val="windowText" lastClr="000000"/>
                        </a:solidFill>
                      </a:endParaRPr>
                    </a:p>
                  </a:txBody>
                  <a:tcPr/>
                </a:tc>
              </a:tr>
            </a:tbl>
          </a:graphicData>
        </a:graphic>
      </p:graphicFrame>
      <p:grpSp>
        <p:nvGrpSpPr>
          <p:cNvPr id="13" name="12 Grupo"/>
          <p:cNvGrpSpPr/>
          <p:nvPr/>
        </p:nvGrpSpPr>
        <p:grpSpPr>
          <a:xfrm>
            <a:off x="5218072" y="2885330"/>
            <a:ext cx="3647749" cy="1305830"/>
            <a:chOff x="4952071" y="2603108"/>
            <a:chExt cx="3647749" cy="1305830"/>
          </a:xfrm>
        </p:grpSpPr>
        <p:sp>
          <p:nvSpPr>
            <p:cNvPr id="10" name="9 Rectángulo"/>
            <p:cNvSpPr/>
            <p:nvPr/>
          </p:nvSpPr>
          <p:spPr>
            <a:xfrm>
              <a:off x="4952130" y="2985608"/>
              <a:ext cx="3647690" cy="923330"/>
            </a:xfrm>
            <a:prstGeom prst="rect">
              <a:avLst/>
            </a:prstGeom>
            <a:solidFill>
              <a:schemeClr val="bg2">
                <a:lumMod val="75000"/>
              </a:schemeClr>
            </a:solidFill>
          </p:spPr>
          <p:txBody>
            <a:bodyPr wrap="square">
              <a:spAutoFit/>
            </a:bodyPr>
            <a:lstStyle/>
            <a:p>
              <a:pPr marL="257175" lvl="1" indent="241300">
                <a:buClr>
                  <a:srgbClr val="FFFF00"/>
                </a:buClr>
                <a:buFont typeface="Arial" pitchFamily="34" charset="0"/>
                <a:buChar char="•"/>
              </a:pPr>
              <a:r>
                <a:rPr lang="en-US" dirty="0" smtClean="0"/>
                <a:t>Better stability</a:t>
              </a:r>
            </a:p>
            <a:p>
              <a:pPr marL="257175" lvl="1" indent="241300">
                <a:buClr>
                  <a:srgbClr val="FFFF00"/>
                </a:buClr>
                <a:buFont typeface="Arial" pitchFamily="34" charset="0"/>
                <a:buChar char="•"/>
              </a:pPr>
              <a:r>
                <a:rPr lang="en-US" dirty="0" smtClean="0"/>
                <a:t>New location</a:t>
              </a:r>
            </a:p>
            <a:p>
              <a:pPr marL="257175" lvl="1" indent="241300">
                <a:buClr>
                  <a:srgbClr val="FFFF00"/>
                </a:buClr>
                <a:buFont typeface="Arial" pitchFamily="34" charset="0"/>
                <a:buChar char="•"/>
              </a:pPr>
              <a:r>
                <a:rPr lang="en-US" dirty="0" smtClean="0"/>
                <a:t>New algorithms</a:t>
              </a:r>
            </a:p>
          </p:txBody>
        </p:sp>
        <p:sp>
          <p:nvSpPr>
            <p:cNvPr id="9" name="8 CuadroTexto"/>
            <p:cNvSpPr txBox="1"/>
            <p:nvPr/>
          </p:nvSpPr>
          <p:spPr>
            <a:xfrm>
              <a:off x="4952071" y="2603108"/>
              <a:ext cx="3647749" cy="369332"/>
            </a:xfrm>
            <a:prstGeom prst="rect">
              <a:avLst/>
            </a:prstGeom>
            <a:solidFill>
              <a:schemeClr val="bg2">
                <a:lumMod val="50000"/>
              </a:schemeClr>
            </a:solidFill>
          </p:spPr>
          <p:txBody>
            <a:bodyPr wrap="square" rtlCol="0">
              <a:spAutoFit/>
            </a:bodyPr>
            <a:lstStyle/>
            <a:p>
              <a:pPr algn="ctr"/>
              <a:r>
                <a:rPr lang="es-BO" dirty="0" err="1" smtClean="0"/>
                <a:t>Improvements</a:t>
              </a:r>
              <a:r>
                <a:rPr lang="es-BO" dirty="0" smtClean="0"/>
                <a:t> </a:t>
              </a:r>
            </a:p>
          </p:txBody>
        </p:sp>
      </p:grpSp>
      <p:sp>
        <p:nvSpPr>
          <p:cNvPr id="14" name="13 CuadroTexto"/>
          <p:cNvSpPr txBox="1"/>
          <p:nvPr/>
        </p:nvSpPr>
        <p:spPr>
          <a:xfrm rot="16200000">
            <a:off x="-2036765" y="4369836"/>
            <a:ext cx="4576221" cy="400110"/>
          </a:xfrm>
          <a:prstGeom prst="rect">
            <a:avLst/>
          </a:prstGeom>
          <a:noFill/>
        </p:spPr>
        <p:txBody>
          <a:bodyPr wrap="square" rtlCol="0">
            <a:spAutoFit/>
          </a:bodyPr>
          <a:lstStyle/>
          <a:p>
            <a:r>
              <a:rPr lang="en-US" sz="2000" b="1" dirty="0" smtClean="0">
                <a:solidFill>
                  <a:schemeClr val="bg2">
                    <a:lumMod val="60000"/>
                    <a:lumOff val="40000"/>
                  </a:schemeClr>
                </a:solidFill>
              </a:rPr>
              <a:t>     How our </a:t>
            </a:r>
            <a:r>
              <a:rPr lang="en-US" sz="2000" b="1" dirty="0" err="1" smtClean="0">
                <a:solidFill>
                  <a:schemeClr val="bg2">
                    <a:lumMod val="60000"/>
                    <a:lumOff val="40000"/>
                  </a:schemeClr>
                </a:solidFill>
              </a:rPr>
              <a:t>lidar</a:t>
            </a:r>
            <a:r>
              <a:rPr lang="en-US" sz="2000" b="1" dirty="0" smtClean="0">
                <a:solidFill>
                  <a:schemeClr val="bg2">
                    <a:lumMod val="60000"/>
                    <a:lumOff val="40000"/>
                  </a:schemeClr>
                </a:solidFill>
              </a:rPr>
              <a:t> system can help?</a:t>
            </a:r>
            <a:endParaRPr lang="es-BO" sz="2000" b="1" dirty="0">
              <a:solidFill>
                <a:schemeClr val="bg2">
                  <a:lumMod val="60000"/>
                  <a:lumOff val="40000"/>
                </a:schemeClr>
              </a:solidFill>
            </a:endParaRPr>
          </a:p>
        </p:txBody>
      </p:sp>
      <p:pic>
        <p:nvPicPr>
          <p:cNvPr id="15" name="14 Imagen" descr="IMG_0221.JPG"/>
          <p:cNvPicPr>
            <a:picLocks noChangeAspect="1"/>
          </p:cNvPicPr>
          <p:nvPr/>
        </p:nvPicPr>
        <p:blipFill>
          <a:blip r:embed="rId3" cstate="print"/>
          <a:srcRect l="16754" r="19110"/>
          <a:stretch>
            <a:fillRect/>
          </a:stretch>
        </p:blipFill>
        <p:spPr>
          <a:xfrm>
            <a:off x="781397" y="1097280"/>
            <a:ext cx="4073236" cy="542820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894" y="0"/>
            <a:ext cx="8601106" cy="1143000"/>
          </a:xfrm>
        </p:spPr>
        <p:txBody>
          <a:bodyPr>
            <a:normAutofit/>
          </a:bodyPr>
          <a:lstStyle/>
          <a:p>
            <a:pPr lvl="2" algn="l" rtl="0">
              <a:spcBef>
                <a:spcPct val="0"/>
              </a:spcBef>
            </a:pPr>
            <a:r>
              <a:rPr lang="en-US" sz="3200" dirty="0" smtClean="0">
                <a:solidFill>
                  <a:srgbClr val="FFFF00"/>
                </a:solidFill>
              </a:rPr>
              <a:t>  </a:t>
            </a:r>
            <a:r>
              <a:rPr lang="en-US" sz="2400" dirty="0" smtClean="0">
                <a:solidFill>
                  <a:schemeClr val="tx2">
                    <a:lumMod val="75000"/>
                  </a:schemeClr>
                </a:solidFill>
              </a:rPr>
              <a:t>Angular Aerosol Profiling over La Paz (34°)</a:t>
            </a:r>
            <a:endParaRPr lang="en-US" sz="3200" dirty="0">
              <a:solidFill>
                <a:srgbClr val="FFFF00"/>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5" name="14 CuadroTexto"/>
          <p:cNvSpPr txBox="1"/>
          <p:nvPr/>
        </p:nvSpPr>
        <p:spPr>
          <a:xfrm rot="16200000">
            <a:off x="-2343404" y="4124913"/>
            <a:ext cx="5189498" cy="400110"/>
          </a:xfrm>
          <a:prstGeom prst="rect">
            <a:avLst/>
          </a:prstGeom>
          <a:noFill/>
        </p:spPr>
        <p:txBody>
          <a:bodyPr wrap="none" rtlCol="0">
            <a:spAutoFit/>
          </a:bodyPr>
          <a:lstStyle/>
          <a:p>
            <a:r>
              <a:rPr lang="es-BO" sz="2000" b="1" dirty="0" smtClean="0">
                <a:solidFill>
                  <a:schemeClr val="bg2">
                    <a:lumMod val="60000"/>
                    <a:lumOff val="40000"/>
                  </a:schemeClr>
                </a:solidFill>
              </a:rPr>
              <a:t>     Angular Aerosol </a:t>
            </a:r>
            <a:r>
              <a:rPr lang="es-BO" sz="2000" b="1" dirty="0" err="1" smtClean="0">
                <a:solidFill>
                  <a:schemeClr val="bg2">
                    <a:lumMod val="60000"/>
                    <a:lumOff val="40000"/>
                  </a:schemeClr>
                </a:solidFill>
              </a:rPr>
              <a:t>Profiling</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over</a:t>
            </a:r>
            <a:r>
              <a:rPr lang="es-BO" sz="2000" b="1" dirty="0" smtClean="0">
                <a:solidFill>
                  <a:schemeClr val="bg2">
                    <a:lumMod val="60000"/>
                    <a:lumOff val="40000"/>
                  </a:schemeClr>
                </a:solidFill>
              </a:rPr>
              <a:t> La Paz </a:t>
            </a:r>
            <a:endParaRPr lang="es-BO" sz="2000" b="1" dirty="0">
              <a:solidFill>
                <a:schemeClr val="bg2">
                  <a:lumMod val="60000"/>
                  <a:lumOff val="40000"/>
                </a:schemeClr>
              </a:solidFill>
            </a:endParaRPr>
          </a:p>
        </p:txBody>
      </p:sp>
      <p:pic>
        <p:nvPicPr>
          <p:cNvPr id="7" name="6 Imagen" descr="2014_12_01_noBL_sinNorm.jpg"/>
          <p:cNvPicPr>
            <a:picLocks noChangeAspect="1"/>
          </p:cNvPicPr>
          <p:nvPr/>
        </p:nvPicPr>
        <p:blipFill>
          <a:blip r:embed="rId3"/>
          <a:stretch>
            <a:fillRect/>
          </a:stretch>
        </p:blipFill>
        <p:spPr>
          <a:xfrm>
            <a:off x="1031443" y="1476680"/>
            <a:ext cx="7598700" cy="414594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descr="angular_lidar_13_03_15_first.tif"/>
          <p:cNvPicPr>
            <a:picLocks noChangeAspect="1"/>
          </p:cNvPicPr>
          <p:nvPr/>
        </p:nvPicPr>
        <p:blipFill>
          <a:blip r:embed="rId3"/>
          <a:srcRect l="13497" r="12115"/>
          <a:stretch>
            <a:fillRect/>
          </a:stretch>
        </p:blipFill>
        <p:spPr>
          <a:xfrm>
            <a:off x="1049868" y="1194422"/>
            <a:ext cx="7533525" cy="4833845"/>
          </a:xfrm>
          <a:prstGeom prst="rect">
            <a:avLst/>
          </a:prstGeom>
        </p:spPr>
      </p:pic>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8" name="1 Título"/>
          <p:cNvSpPr txBox="1">
            <a:spLocks/>
          </p:cNvSpPr>
          <p:nvPr/>
        </p:nvSpPr>
        <p:spPr>
          <a:xfrm>
            <a:off x="542894" y="0"/>
            <a:ext cx="8601106" cy="1143000"/>
          </a:xfrm>
          <a:prstGeom prst="rect">
            <a:avLst/>
          </a:prstGeom>
        </p:spPr>
        <p:txBody>
          <a:bodyPr vert="horz" lIns="45720" rIns="45720" anchor="ctr">
            <a:normAutofit/>
          </a:bodyPr>
          <a:lstStyle/>
          <a:p>
            <a:pPr marL="0" lvl="2">
              <a:spcBef>
                <a:spcPct val="0"/>
              </a:spcBef>
            </a:pPr>
            <a:r>
              <a:rPr kumimoji="0" lang="en-US" sz="3200" b="0" i="0" u="none" strike="noStrike" kern="0" cap="none" spc="0" normalizeH="0" baseline="0" noProof="0" dirty="0" smtClean="0">
                <a:ln>
                  <a:noFill/>
                </a:ln>
                <a:solidFill>
                  <a:srgbClr val="FFFF00"/>
                </a:solidFill>
                <a:effectLst/>
                <a:uLnTx/>
                <a:uFillTx/>
              </a:rPr>
              <a:t>  </a:t>
            </a:r>
            <a:r>
              <a:rPr kumimoji="0" lang="en-US" sz="2400" b="0" i="0" u="none" strike="noStrike" kern="0" cap="none" spc="0" normalizeH="0" baseline="0" noProof="0" dirty="0" smtClean="0">
                <a:ln>
                  <a:noFill/>
                </a:ln>
                <a:solidFill>
                  <a:schemeClr val="tx2">
                    <a:lumMod val="75000"/>
                  </a:schemeClr>
                </a:solidFill>
                <a:effectLst/>
                <a:uLnTx/>
                <a:uFillTx/>
              </a:rPr>
              <a:t>Angular Aerosol Profiling over La Paz (</a:t>
            </a:r>
            <a:r>
              <a:rPr lang="en-US" sz="2400" kern="0" dirty="0" smtClean="0">
                <a:solidFill>
                  <a:schemeClr val="tx2">
                    <a:lumMod val="75000"/>
                  </a:schemeClr>
                </a:solidFill>
              </a:rPr>
              <a:t>°  to °)</a:t>
            </a:r>
            <a:endParaRPr kumimoji="0" lang="en-US" sz="3200" b="0" i="0" u="none" strike="noStrike" kern="0" cap="none" spc="0" normalizeH="0" baseline="0" noProof="0" dirty="0">
              <a:ln>
                <a:noFill/>
              </a:ln>
              <a:solidFill>
                <a:srgbClr val="FFFF00"/>
              </a:solidFill>
              <a:effectLst/>
              <a:uLnTx/>
              <a:uFillTx/>
            </a:endParaRPr>
          </a:p>
        </p:txBody>
      </p:sp>
      <p:sp>
        <p:nvSpPr>
          <p:cNvPr id="6" name="5 CuadroTexto"/>
          <p:cNvSpPr txBox="1"/>
          <p:nvPr/>
        </p:nvSpPr>
        <p:spPr>
          <a:xfrm rot="16200000">
            <a:off x="-2343404" y="4124913"/>
            <a:ext cx="5189498" cy="400110"/>
          </a:xfrm>
          <a:prstGeom prst="rect">
            <a:avLst/>
          </a:prstGeom>
          <a:noFill/>
        </p:spPr>
        <p:txBody>
          <a:bodyPr wrap="none" rtlCol="0">
            <a:spAutoFit/>
          </a:bodyPr>
          <a:lstStyle/>
          <a:p>
            <a:r>
              <a:rPr lang="es-BO" sz="2000" b="1" dirty="0" smtClean="0">
                <a:solidFill>
                  <a:schemeClr val="bg2">
                    <a:lumMod val="60000"/>
                    <a:lumOff val="40000"/>
                  </a:schemeClr>
                </a:solidFill>
              </a:rPr>
              <a:t>     Angular Aerosol </a:t>
            </a:r>
            <a:r>
              <a:rPr lang="es-BO" sz="2000" b="1" dirty="0" err="1" smtClean="0">
                <a:solidFill>
                  <a:schemeClr val="bg2">
                    <a:lumMod val="60000"/>
                    <a:lumOff val="40000"/>
                  </a:schemeClr>
                </a:solidFill>
              </a:rPr>
              <a:t>Profiling</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over</a:t>
            </a:r>
            <a:r>
              <a:rPr lang="es-BO" sz="2000" b="1" dirty="0" smtClean="0">
                <a:solidFill>
                  <a:schemeClr val="bg2">
                    <a:lumMod val="60000"/>
                    <a:lumOff val="40000"/>
                  </a:schemeClr>
                </a:solidFill>
              </a:rPr>
              <a:t> La Paz </a:t>
            </a:r>
            <a:endParaRPr lang="es-BO" sz="2000" b="1"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0081" y="3017838"/>
            <a:ext cx="7467600" cy="1143000"/>
          </a:xfrm>
          <a:solidFill>
            <a:schemeClr val="bg2">
              <a:lumMod val="75000"/>
            </a:schemeClr>
          </a:solidFill>
        </p:spPr>
        <p:txBody>
          <a:bodyPr>
            <a:normAutofit/>
          </a:bodyPr>
          <a:lstStyle/>
          <a:p>
            <a:pPr algn="ctr"/>
            <a:r>
              <a:rPr lang="en-US" sz="4800" dirty="0" smtClean="0">
                <a:solidFill>
                  <a:schemeClr val="tx2">
                    <a:lumMod val="75000"/>
                  </a:schemeClr>
                </a:solidFill>
              </a:rPr>
              <a:t>Future challenges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grpSp>
        <p:nvGrpSpPr>
          <p:cNvPr id="9" name="8 Grupo"/>
          <p:cNvGrpSpPr/>
          <p:nvPr/>
        </p:nvGrpSpPr>
        <p:grpSpPr>
          <a:xfrm>
            <a:off x="1253363" y="1542261"/>
            <a:ext cx="7142482" cy="3323987"/>
            <a:chOff x="1244661" y="1247775"/>
            <a:chExt cx="4931526" cy="3451807"/>
          </a:xfrm>
        </p:grpSpPr>
        <p:sp>
          <p:nvSpPr>
            <p:cNvPr id="10" name="9 CuadroTexto"/>
            <p:cNvSpPr txBox="1"/>
            <p:nvPr/>
          </p:nvSpPr>
          <p:spPr>
            <a:xfrm>
              <a:off x="1261287" y="1247775"/>
              <a:ext cx="4914900" cy="3451807"/>
            </a:xfrm>
            <a:prstGeom prst="rect">
              <a:avLst/>
            </a:prstGeom>
            <a:solidFill>
              <a:schemeClr val="bg2">
                <a:lumMod val="75000"/>
              </a:schemeClr>
            </a:solidFill>
            <a:ln>
              <a:noFill/>
            </a:ln>
          </p:spPr>
          <p:txBody>
            <a:bodyPr wrap="square" rtlCol="0">
              <a:spAutoFit/>
            </a:bodyPr>
            <a:lstStyle/>
            <a:p>
              <a:pPr algn="ctr"/>
              <a:r>
                <a:rPr lang="es-BO" sz="2800" dirty="0" smtClean="0">
                  <a:solidFill>
                    <a:schemeClr val="tx2">
                      <a:lumMod val="75000"/>
                    </a:schemeClr>
                  </a:solidFill>
                </a:rPr>
                <a:t>OUTLINE</a:t>
              </a:r>
            </a:p>
            <a:p>
              <a:pPr algn="ctr"/>
              <a:endParaRPr lang="es-BO" sz="1000" dirty="0" smtClean="0"/>
            </a:p>
            <a:p>
              <a:r>
                <a:rPr lang="en-US" sz="2400" dirty="0" smtClean="0">
                  <a:solidFill>
                    <a:schemeClr val="tx2">
                      <a:lumMod val="75000"/>
                    </a:schemeClr>
                  </a:solidFill>
                </a:rPr>
                <a:t>The</a:t>
              </a:r>
              <a:r>
                <a:rPr lang="es-BO" sz="2400" dirty="0" smtClean="0">
                  <a:solidFill>
                    <a:schemeClr val="tx2">
                      <a:lumMod val="75000"/>
                    </a:schemeClr>
                  </a:solidFill>
                </a:rPr>
                <a:t> </a:t>
              </a:r>
              <a:r>
                <a:rPr lang="es-BO" sz="2400" dirty="0" err="1" smtClean="0">
                  <a:solidFill>
                    <a:schemeClr val="tx2">
                      <a:lumMod val="75000"/>
                    </a:schemeClr>
                  </a:solidFill>
                </a:rPr>
                <a:t>Chacaltaya</a:t>
              </a:r>
              <a:r>
                <a:rPr lang="es-BO" sz="2400" dirty="0" smtClean="0">
                  <a:solidFill>
                    <a:schemeClr val="tx2">
                      <a:lumMod val="75000"/>
                    </a:schemeClr>
                  </a:solidFill>
                </a:rPr>
                <a:t> GAW </a:t>
              </a:r>
              <a:r>
                <a:rPr lang="es-BO" sz="2400" dirty="0" err="1" smtClean="0">
                  <a:solidFill>
                    <a:schemeClr val="tx2">
                      <a:lumMod val="75000"/>
                    </a:schemeClr>
                  </a:solidFill>
                </a:rPr>
                <a:t>station</a:t>
              </a:r>
              <a:endParaRPr lang="es-BO" sz="2000" dirty="0" smtClean="0">
                <a:solidFill>
                  <a:schemeClr val="bg2">
                    <a:lumMod val="20000"/>
                    <a:lumOff val="80000"/>
                  </a:schemeClr>
                </a:solidFill>
              </a:endParaRPr>
            </a:p>
            <a:p>
              <a:pPr marL="712788" lvl="1" indent="-169863">
                <a:buFont typeface="Arial" pitchFamily="34" charset="0"/>
                <a:buChar char="•"/>
              </a:pPr>
              <a:r>
                <a:rPr lang="es-BO" sz="2000" dirty="0" err="1" smtClean="0">
                  <a:solidFill>
                    <a:schemeClr val="bg2">
                      <a:lumMod val="20000"/>
                      <a:lumOff val="80000"/>
                    </a:schemeClr>
                  </a:solidFill>
                </a:rPr>
                <a:t>Overview</a:t>
              </a:r>
              <a:endParaRPr lang="es-BO" sz="2000" dirty="0" smtClean="0">
                <a:solidFill>
                  <a:schemeClr val="bg2">
                    <a:lumMod val="20000"/>
                    <a:lumOff val="80000"/>
                  </a:schemeClr>
                </a:solidFill>
              </a:endParaRPr>
            </a:p>
            <a:p>
              <a:pPr marL="712788" lvl="1" indent="-169863">
                <a:buFont typeface="Arial" pitchFamily="34" charset="0"/>
                <a:buChar char="•"/>
              </a:pPr>
              <a:r>
                <a:rPr lang="es-BO" sz="2000" dirty="0" err="1" smtClean="0">
                  <a:solidFill>
                    <a:schemeClr val="bg2">
                      <a:lumMod val="20000"/>
                      <a:lumOff val="80000"/>
                    </a:schemeClr>
                  </a:solidFill>
                </a:rPr>
                <a:t>Goals</a:t>
              </a:r>
              <a:r>
                <a:rPr lang="es-BO" sz="2000" dirty="0" smtClean="0">
                  <a:solidFill>
                    <a:schemeClr val="bg2">
                      <a:lumMod val="20000"/>
                      <a:lumOff val="80000"/>
                    </a:schemeClr>
                  </a:solidFill>
                </a:rPr>
                <a:t> </a:t>
              </a:r>
            </a:p>
            <a:p>
              <a:pPr marL="712788" lvl="1" indent="-169863">
                <a:buFont typeface="Arial" pitchFamily="34" charset="0"/>
                <a:buChar char="•"/>
              </a:pPr>
              <a:r>
                <a:rPr lang="en-US" sz="2000" dirty="0" smtClean="0">
                  <a:solidFill>
                    <a:schemeClr val="bg2">
                      <a:lumMod val="20000"/>
                      <a:lumOff val="80000"/>
                    </a:schemeClr>
                  </a:solidFill>
                </a:rPr>
                <a:t>Instrumentation</a:t>
              </a:r>
            </a:p>
            <a:p>
              <a:pPr marL="712788" lvl="1" indent="-169863">
                <a:buFont typeface="Arial" pitchFamily="34" charset="0"/>
                <a:buChar char="•"/>
              </a:pPr>
              <a:r>
                <a:rPr lang="en-US" sz="2000" dirty="0" smtClean="0">
                  <a:solidFill>
                    <a:schemeClr val="bg2">
                      <a:lumMod val="20000"/>
                      <a:lumOff val="80000"/>
                    </a:schemeClr>
                  </a:solidFill>
                </a:rPr>
                <a:t>Some results</a:t>
              </a:r>
              <a:endParaRPr lang="es-BO" sz="2800" dirty="0" smtClean="0">
                <a:solidFill>
                  <a:schemeClr val="tx2">
                    <a:lumMod val="75000"/>
                  </a:schemeClr>
                </a:solidFill>
              </a:endParaRPr>
            </a:p>
            <a:p>
              <a:r>
                <a:rPr lang="es-BO" sz="2400" dirty="0" err="1" smtClean="0">
                  <a:solidFill>
                    <a:schemeClr val="tx2">
                      <a:lumMod val="75000"/>
                    </a:schemeClr>
                  </a:solidFill>
                </a:rPr>
                <a:t>How</a:t>
              </a:r>
              <a:r>
                <a:rPr lang="es-BO" sz="2400" dirty="0" smtClean="0">
                  <a:solidFill>
                    <a:schemeClr val="tx2">
                      <a:lumMod val="75000"/>
                    </a:schemeClr>
                  </a:solidFill>
                </a:rPr>
                <a:t>  </a:t>
              </a:r>
              <a:r>
                <a:rPr lang="es-BO" sz="2400" dirty="0" err="1" smtClean="0">
                  <a:solidFill>
                    <a:schemeClr val="tx2">
                      <a:lumMod val="75000"/>
                    </a:schemeClr>
                  </a:solidFill>
                </a:rPr>
                <a:t>our</a:t>
              </a:r>
              <a:r>
                <a:rPr lang="es-BO" sz="2400" dirty="0" smtClean="0">
                  <a:solidFill>
                    <a:schemeClr val="tx2">
                      <a:lumMod val="75000"/>
                    </a:schemeClr>
                  </a:solidFill>
                </a:rPr>
                <a:t> </a:t>
              </a:r>
              <a:r>
                <a:rPr lang="es-BO" sz="2400" dirty="0" err="1" smtClean="0">
                  <a:solidFill>
                    <a:schemeClr val="tx2">
                      <a:lumMod val="75000"/>
                    </a:schemeClr>
                  </a:solidFill>
                </a:rPr>
                <a:t>lidar</a:t>
              </a:r>
              <a:r>
                <a:rPr lang="es-BO" sz="2400" dirty="0" smtClean="0">
                  <a:solidFill>
                    <a:schemeClr val="tx2">
                      <a:lumMod val="75000"/>
                    </a:schemeClr>
                  </a:solidFill>
                </a:rPr>
                <a:t> </a:t>
              </a:r>
              <a:r>
                <a:rPr lang="es-BO" sz="2400" dirty="0" err="1" smtClean="0">
                  <a:solidFill>
                    <a:schemeClr val="tx2">
                      <a:lumMod val="75000"/>
                    </a:schemeClr>
                  </a:solidFill>
                </a:rPr>
                <a:t>system</a:t>
              </a:r>
              <a:r>
                <a:rPr lang="es-BO" sz="2400" dirty="0" smtClean="0">
                  <a:solidFill>
                    <a:schemeClr val="tx2">
                      <a:lumMod val="75000"/>
                    </a:schemeClr>
                  </a:solidFill>
                </a:rPr>
                <a:t> can </a:t>
              </a:r>
              <a:r>
                <a:rPr lang="es-BO" sz="2400" dirty="0" err="1" smtClean="0">
                  <a:solidFill>
                    <a:schemeClr val="tx2">
                      <a:lumMod val="75000"/>
                    </a:schemeClr>
                  </a:solidFill>
                </a:rPr>
                <a:t>help</a:t>
              </a:r>
              <a:r>
                <a:rPr lang="es-BO" sz="2400" dirty="0" smtClean="0">
                  <a:solidFill>
                    <a:schemeClr val="tx2">
                      <a:lumMod val="75000"/>
                    </a:schemeClr>
                  </a:solidFill>
                </a:rPr>
                <a:t> </a:t>
              </a:r>
              <a:r>
                <a:rPr lang="es-BO" sz="2400" dirty="0" err="1" smtClean="0">
                  <a:solidFill>
                    <a:schemeClr val="tx2">
                      <a:lumMod val="75000"/>
                    </a:schemeClr>
                  </a:solidFill>
                </a:rPr>
                <a:t>to</a:t>
              </a:r>
              <a:r>
                <a:rPr lang="es-BO" sz="2400" dirty="0" smtClean="0">
                  <a:solidFill>
                    <a:schemeClr val="tx2">
                      <a:lumMod val="75000"/>
                    </a:schemeClr>
                  </a:solidFill>
                </a:rPr>
                <a:t> GAW </a:t>
              </a:r>
              <a:r>
                <a:rPr lang="es-BO" sz="2400" dirty="0" err="1" smtClean="0">
                  <a:solidFill>
                    <a:schemeClr val="tx2">
                      <a:lumMod val="75000"/>
                    </a:schemeClr>
                  </a:solidFill>
                </a:rPr>
                <a:t>station</a:t>
              </a:r>
              <a:endParaRPr lang="es-BO" sz="2400" dirty="0" smtClean="0">
                <a:solidFill>
                  <a:schemeClr val="tx2">
                    <a:lumMod val="75000"/>
                  </a:schemeClr>
                </a:solidFill>
              </a:endParaRPr>
            </a:p>
            <a:p>
              <a:pPr marL="542925" lvl="1" indent="169863">
                <a:buFont typeface="Arial" pitchFamily="34" charset="0"/>
                <a:buChar char="•"/>
              </a:pPr>
              <a:r>
                <a:rPr lang="es-BO" sz="2000" dirty="0" err="1" smtClean="0">
                  <a:solidFill>
                    <a:schemeClr val="bg2">
                      <a:lumMod val="20000"/>
                      <a:lumOff val="80000"/>
                    </a:schemeClr>
                  </a:solidFill>
                </a:rPr>
                <a:t>Boundary</a:t>
              </a:r>
              <a:r>
                <a:rPr lang="es-BO" sz="2000" dirty="0" smtClean="0">
                  <a:solidFill>
                    <a:schemeClr val="bg2">
                      <a:lumMod val="20000"/>
                      <a:lumOff val="80000"/>
                    </a:schemeClr>
                  </a:solidFill>
                </a:rPr>
                <a:t> </a:t>
              </a:r>
              <a:r>
                <a:rPr lang="es-BO" sz="2000" dirty="0" err="1" smtClean="0">
                  <a:solidFill>
                    <a:schemeClr val="bg2">
                      <a:lumMod val="20000"/>
                      <a:lumOff val="80000"/>
                    </a:schemeClr>
                  </a:solidFill>
                </a:rPr>
                <a:t>layer</a:t>
              </a:r>
              <a:r>
                <a:rPr lang="es-BO" sz="2000" dirty="0" smtClean="0">
                  <a:solidFill>
                    <a:schemeClr val="bg2">
                      <a:lumMod val="20000"/>
                      <a:lumOff val="80000"/>
                    </a:schemeClr>
                  </a:solidFill>
                </a:rPr>
                <a:t> </a:t>
              </a:r>
              <a:r>
                <a:rPr lang="es-BO" sz="2000" dirty="0" err="1" smtClean="0">
                  <a:solidFill>
                    <a:schemeClr val="bg2">
                      <a:lumMod val="20000"/>
                      <a:lumOff val="80000"/>
                    </a:schemeClr>
                  </a:solidFill>
                </a:rPr>
                <a:t>studies</a:t>
              </a:r>
              <a:endParaRPr lang="es-BO" sz="2000" dirty="0" smtClean="0">
                <a:solidFill>
                  <a:schemeClr val="bg2">
                    <a:lumMod val="20000"/>
                    <a:lumOff val="80000"/>
                  </a:schemeClr>
                </a:solidFill>
              </a:endParaRPr>
            </a:p>
            <a:p>
              <a:pPr marL="3175" indent="-3175"/>
              <a:r>
                <a:rPr lang="es-BO" sz="2400" dirty="0" err="1" smtClean="0">
                  <a:solidFill>
                    <a:schemeClr val="tx2">
                      <a:lumMod val="75000"/>
                    </a:schemeClr>
                  </a:solidFill>
                </a:rPr>
                <a:t>Future</a:t>
              </a:r>
              <a:r>
                <a:rPr lang="es-BO" sz="2400" dirty="0" smtClean="0">
                  <a:solidFill>
                    <a:schemeClr val="tx2">
                      <a:lumMod val="75000"/>
                    </a:schemeClr>
                  </a:solidFill>
                </a:rPr>
                <a:t> </a:t>
              </a:r>
              <a:r>
                <a:rPr lang="es-BO" sz="2400" dirty="0" err="1" smtClean="0">
                  <a:solidFill>
                    <a:schemeClr val="tx2">
                      <a:lumMod val="75000"/>
                    </a:schemeClr>
                  </a:solidFill>
                </a:rPr>
                <a:t>challenges</a:t>
              </a:r>
              <a:endParaRPr lang="en-US" sz="2000" dirty="0" smtClean="0">
                <a:solidFill>
                  <a:schemeClr val="bg2">
                    <a:lumMod val="20000"/>
                    <a:lumOff val="80000"/>
                  </a:schemeClr>
                </a:solidFill>
              </a:endParaRPr>
            </a:p>
          </p:txBody>
        </p:sp>
        <p:cxnSp>
          <p:nvCxnSpPr>
            <p:cNvPr id="11" name="10 Conector recto"/>
            <p:cNvCxnSpPr/>
            <p:nvPr/>
          </p:nvCxnSpPr>
          <p:spPr>
            <a:xfrm flipV="1">
              <a:off x="1244661" y="1812502"/>
              <a:ext cx="4921975" cy="386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894" y="0"/>
            <a:ext cx="8601106" cy="1143000"/>
          </a:xfrm>
        </p:spPr>
        <p:txBody>
          <a:bodyPr>
            <a:normAutofit/>
          </a:bodyPr>
          <a:lstStyle/>
          <a:p>
            <a:r>
              <a:rPr lang="en-US" sz="3200" dirty="0" smtClean="0">
                <a:solidFill>
                  <a:schemeClr val="tx2">
                    <a:lumMod val="75000"/>
                  </a:schemeClr>
                </a:solidFill>
              </a:rPr>
              <a:t>  Ceilometers</a:t>
            </a:r>
            <a:endParaRPr lang="en-US" sz="3200" dirty="0">
              <a:solidFill>
                <a:schemeClr val="tx2">
                  <a:lumMod val="75000"/>
                </a:schemeClr>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9" name="8 CuadroTexto"/>
          <p:cNvSpPr txBox="1"/>
          <p:nvPr/>
        </p:nvSpPr>
        <p:spPr>
          <a:xfrm rot="16200000">
            <a:off x="-1330048" y="5074679"/>
            <a:ext cx="3166534" cy="400110"/>
          </a:xfrm>
          <a:prstGeom prst="rect">
            <a:avLst/>
          </a:prstGeom>
          <a:noFill/>
        </p:spPr>
        <p:txBody>
          <a:bodyPr wrap="square" rtlCol="0">
            <a:spAutoFit/>
          </a:bodyPr>
          <a:lstStyle/>
          <a:p>
            <a:r>
              <a:rPr lang="en-US" sz="2000" b="1" dirty="0" smtClean="0">
                <a:solidFill>
                  <a:schemeClr val="bg2">
                    <a:lumMod val="60000"/>
                    <a:lumOff val="40000"/>
                  </a:schemeClr>
                </a:solidFill>
              </a:rPr>
              <a:t>     Future challenges</a:t>
            </a:r>
            <a:endParaRPr lang="en-US" sz="2000" b="1" dirty="0">
              <a:solidFill>
                <a:schemeClr val="bg2">
                  <a:lumMod val="60000"/>
                  <a:lumOff val="40000"/>
                </a:schemeClr>
              </a:solidFill>
            </a:endParaRPr>
          </a:p>
        </p:txBody>
      </p:sp>
      <p:pic>
        <p:nvPicPr>
          <p:cNvPr id="6" name="5 Imagen" descr="IMG_0197.jpg"/>
          <p:cNvPicPr>
            <a:picLocks noChangeAspect="1"/>
          </p:cNvPicPr>
          <p:nvPr/>
        </p:nvPicPr>
        <p:blipFill>
          <a:blip r:embed="rId3"/>
          <a:stretch>
            <a:fillRect/>
          </a:stretch>
        </p:blipFill>
        <p:spPr>
          <a:xfrm>
            <a:off x="1061357" y="964061"/>
            <a:ext cx="7263493" cy="545189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0081" y="3017838"/>
            <a:ext cx="7467600" cy="1143000"/>
          </a:xfrm>
          <a:solidFill>
            <a:schemeClr val="bg2">
              <a:lumMod val="75000"/>
            </a:schemeClr>
          </a:solidFill>
        </p:spPr>
        <p:txBody>
          <a:bodyPr>
            <a:normAutofit/>
          </a:bodyPr>
          <a:lstStyle/>
          <a:p>
            <a:pPr algn="ctr"/>
            <a:r>
              <a:rPr lang="en-US" sz="4800" dirty="0" smtClean="0">
                <a:solidFill>
                  <a:schemeClr val="tx2">
                    <a:lumMod val="75000"/>
                  </a:schemeClr>
                </a:solidFill>
              </a:rPr>
              <a:t>Future </a:t>
            </a:r>
            <a:r>
              <a:rPr lang="en-US" sz="4800" dirty="0" smtClean="0">
                <a:solidFill>
                  <a:schemeClr val="tx2">
                    <a:lumMod val="75000"/>
                  </a:schemeClr>
                </a:solidFill>
              </a:rPr>
              <a:t>Goals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descr="luna 011.jpg"/>
          <p:cNvPicPr>
            <a:picLocks noChangeAspect="1"/>
          </p:cNvPicPr>
          <p:nvPr/>
        </p:nvPicPr>
        <p:blipFill>
          <a:blip r:embed="rId3"/>
          <a:srcRect b="8342"/>
          <a:stretch>
            <a:fillRect/>
          </a:stretch>
        </p:blipFill>
        <p:spPr>
          <a:xfrm>
            <a:off x="570016" y="890649"/>
            <a:ext cx="8573984" cy="5967351"/>
          </a:xfrm>
          <a:prstGeom prst="rect">
            <a:avLst/>
          </a:prstGeom>
        </p:spPr>
      </p:pic>
      <p:sp>
        <p:nvSpPr>
          <p:cNvPr id="2" name="1 Título"/>
          <p:cNvSpPr>
            <a:spLocks noGrp="1"/>
          </p:cNvSpPr>
          <p:nvPr>
            <p:ph type="title"/>
          </p:nvPr>
        </p:nvSpPr>
        <p:spPr>
          <a:xfrm>
            <a:off x="542894" y="0"/>
            <a:ext cx="8601106" cy="1143000"/>
          </a:xfrm>
        </p:spPr>
        <p:txBody>
          <a:bodyPr>
            <a:normAutofit/>
          </a:bodyPr>
          <a:lstStyle/>
          <a:p>
            <a:r>
              <a:rPr lang="en-US" sz="2800" dirty="0" smtClean="0">
                <a:solidFill>
                  <a:srgbClr val="FFFF00"/>
                </a:solidFill>
              </a:rPr>
              <a:t>  </a:t>
            </a:r>
            <a:r>
              <a:rPr lang="en-US" sz="2800" dirty="0" smtClean="0">
                <a:solidFill>
                  <a:schemeClr val="tx2">
                    <a:lumMod val="75000"/>
                  </a:schemeClr>
                </a:solidFill>
                <a:latin typeface="+mn-lt"/>
                <a:ea typeface="+mn-ea"/>
                <a:cs typeface="+mn-cs"/>
              </a:rPr>
              <a:t>Future goals</a:t>
            </a:r>
            <a:endParaRPr lang="en-US" sz="2800" dirty="0">
              <a:solidFill>
                <a:schemeClr val="tx2">
                  <a:lumMod val="75000"/>
                </a:schemeClr>
              </a:solidFill>
              <a:latin typeface="+mn-lt"/>
              <a:ea typeface="+mn-ea"/>
              <a:cs typeface="+mn-cs"/>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5" name="4 Rectángulo"/>
          <p:cNvSpPr/>
          <p:nvPr/>
        </p:nvSpPr>
        <p:spPr>
          <a:xfrm>
            <a:off x="764435" y="3730648"/>
            <a:ext cx="4186948" cy="1323439"/>
          </a:xfrm>
          <a:prstGeom prst="rect">
            <a:avLst/>
          </a:prstGeom>
          <a:solidFill>
            <a:schemeClr val="bg2">
              <a:lumMod val="75000"/>
            </a:schemeClr>
          </a:solidFill>
        </p:spPr>
        <p:txBody>
          <a:bodyPr wrap="square">
            <a:spAutoFit/>
          </a:bodyPr>
          <a:lstStyle/>
          <a:p>
            <a:pPr marL="0" lvl="2">
              <a:buClr>
                <a:schemeClr val="tx2">
                  <a:lumMod val="75000"/>
                </a:schemeClr>
              </a:buClr>
              <a:buFont typeface="Arial" pitchFamily="34" charset="0"/>
              <a:buChar char="•"/>
            </a:pPr>
            <a:r>
              <a:rPr lang="en-US" sz="1600" dirty="0" smtClean="0"/>
              <a:t> Improve retrieval algorithms</a:t>
            </a:r>
          </a:p>
          <a:p>
            <a:pPr marL="0" lvl="2">
              <a:buClr>
                <a:schemeClr val="tx2">
                  <a:lumMod val="75000"/>
                </a:schemeClr>
              </a:buClr>
              <a:buFont typeface="Arial" pitchFamily="34" charset="0"/>
              <a:buChar char="•"/>
            </a:pPr>
            <a:r>
              <a:rPr lang="en-US" sz="1600" dirty="0" smtClean="0"/>
              <a:t> Move the </a:t>
            </a:r>
            <a:r>
              <a:rPr lang="en-US" sz="1600" dirty="0" err="1" smtClean="0"/>
              <a:t>lidar</a:t>
            </a:r>
            <a:r>
              <a:rPr lang="en-US" sz="1600" dirty="0" smtClean="0"/>
              <a:t> system to different locations</a:t>
            </a:r>
          </a:p>
          <a:p>
            <a:pPr marL="0" lvl="2">
              <a:buClr>
                <a:schemeClr val="tx2">
                  <a:lumMod val="75000"/>
                </a:schemeClr>
              </a:buClr>
              <a:buFont typeface="Arial" pitchFamily="34" charset="0"/>
              <a:buChar char="•"/>
            </a:pPr>
            <a:r>
              <a:rPr lang="en-US" sz="1600" dirty="0" smtClean="0"/>
              <a:t> Decrease electronic noise</a:t>
            </a:r>
          </a:p>
          <a:p>
            <a:pPr marL="0" lvl="2">
              <a:buClr>
                <a:schemeClr val="tx2">
                  <a:lumMod val="75000"/>
                </a:schemeClr>
              </a:buClr>
              <a:buFont typeface="Arial" pitchFamily="34" charset="0"/>
              <a:buChar char="•"/>
            </a:pPr>
            <a:r>
              <a:rPr lang="en-US" sz="1600" dirty="0" smtClean="0"/>
              <a:t> Photon counting board</a:t>
            </a:r>
          </a:p>
          <a:p>
            <a:pPr marL="0" lvl="2">
              <a:buClr>
                <a:schemeClr val="tx2">
                  <a:lumMod val="75000"/>
                </a:schemeClr>
              </a:buClr>
              <a:buFont typeface="Arial" pitchFamily="34" charset="0"/>
              <a:buChar char="•"/>
            </a:pPr>
            <a:r>
              <a:rPr lang="en-US" sz="1600" dirty="0" smtClean="0"/>
              <a:t> Depolarization ratio</a:t>
            </a:r>
          </a:p>
        </p:txBody>
      </p:sp>
      <p:sp>
        <p:nvSpPr>
          <p:cNvPr id="14" name="13 Rectángulo"/>
          <p:cNvSpPr/>
          <p:nvPr/>
        </p:nvSpPr>
        <p:spPr>
          <a:xfrm>
            <a:off x="760486" y="5724360"/>
            <a:ext cx="4185411" cy="584775"/>
          </a:xfrm>
          <a:prstGeom prst="rect">
            <a:avLst/>
          </a:prstGeom>
          <a:solidFill>
            <a:schemeClr val="bg2">
              <a:lumMod val="75000"/>
            </a:schemeClr>
          </a:solidFill>
        </p:spPr>
        <p:txBody>
          <a:bodyPr wrap="square">
            <a:spAutoFit/>
          </a:bodyPr>
          <a:lstStyle/>
          <a:p>
            <a:pPr marL="0" lvl="2">
              <a:buClr>
                <a:schemeClr val="tx2">
                  <a:lumMod val="75000"/>
                </a:schemeClr>
              </a:buClr>
              <a:buFont typeface="Arial" pitchFamily="34" charset="0"/>
              <a:buChar char="•"/>
            </a:pPr>
            <a:r>
              <a:rPr lang="en-US" sz="1600" dirty="0" smtClean="0"/>
              <a:t> Raman </a:t>
            </a:r>
            <a:r>
              <a:rPr lang="en-US" sz="1600" dirty="0" err="1" smtClean="0"/>
              <a:t>lidar</a:t>
            </a:r>
            <a:endParaRPr lang="en-US" sz="1600" dirty="0"/>
          </a:p>
          <a:p>
            <a:pPr marL="0" lvl="2">
              <a:buClr>
                <a:schemeClr val="tx2">
                  <a:lumMod val="75000"/>
                </a:schemeClr>
              </a:buClr>
              <a:buFont typeface="Arial" pitchFamily="34" charset="0"/>
              <a:buChar char="•"/>
            </a:pPr>
            <a:r>
              <a:rPr lang="en-US" sz="1600" dirty="0" smtClean="0"/>
              <a:t> Network of brand new </a:t>
            </a:r>
            <a:r>
              <a:rPr lang="en-US" sz="1600" dirty="0" err="1" smtClean="0"/>
              <a:t>ceilometer</a:t>
            </a:r>
            <a:endParaRPr lang="en-US" sz="1600" dirty="0" smtClean="0"/>
          </a:p>
        </p:txBody>
      </p:sp>
      <p:sp>
        <p:nvSpPr>
          <p:cNvPr id="15" name="14 CuadroTexto"/>
          <p:cNvSpPr txBox="1"/>
          <p:nvPr/>
        </p:nvSpPr>
        <p:spPr>
          <a:xfrm>
            <a:off x="767499" y="3301445"/>
            <a:ext cx="4183420" cy="369332"/>
          </a:xfrm>
          <a:prstGeom prst="rect">
            <a:avLst/>
          </a:prstGeom>
          <a:solidFill>
            <a:schemeClr val="bg2">
              <a:lumMod val="50000"/>
            </a:schemeClr>
          </a:solidFill>
        </p:spPr>
        <p:txBody>
          <a:bodyPr wrap="square" rtlCol="0">
            <a:spAutoFit/>
          </a:bodyPr>
          <a:lstStyle/>
          <a:p>
            <a:pPr algn="ctr"/>
            <a:r>
              <a:rPr lang="es-BO" dirty="0" smtClean="0"/>
              <a:t>Short </a:t>
            </a:r>
            <a:r>
              <a:rPr lang="es-BO" dirty="0" err="1" smtClean="0"/>
              <a:t>term</a:t>
            </a:r>
            <a:endParaRPr lang="es-BO" dirty="0"/>
          </a:p>
        </p:txBody>
      </p:sp>
      <p:sp>
        <p:nvSpPr>
          <p:cNvPr id="17" name="16 CuadroTexto"/>
          <p:cNvSpPr txBox="1"/>
          <p:nvPr/>
        </p:nvSpPr>
        <p:spPr>
          <a:xfrm>
            <a:off x="762743" y="5284022"/>
            <a:ext cx="4183155" cy="369332"/>
          </a:xfrm>
          <a:prstGeom prst="rect">
            <a:avLst/>
          </a:prstGeom>
          <a:solidFill>
            <a:schemeClr val="bg2">
              <a:lumMod val="50000"/>
            </a:schemeClr>
          </a:solidFill>
        </p:spPr>
        <p:txBody>
          <a:bodyPr wrap="square" rtlCol="0">
            <a:spAutoFit/>
          </a:bodyPr>
          <a:lstStyle/>
          <a:p>
            <a:pPr algn="ctr"/>
            <a:r>
              <a:rPr lang="es-BO" dirty="0" smtClean="0"/>
              <a:t>Long </a:t>
            </a:r>
            <a:r>
              <a:rPr lang="es-BO" dirty="0" err="1" smtClean="0"/>
              <a:t>term</a:t>
            </a:r>
            <a:endParaRPr lang="es-BO"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82895" y="833224"/>
            <a:ext cx="7545952" cy="5293757"/>
          </a:xfrm>
          <a:prstGeom prst="rect">
            <a:avLst/>
          </a:prstGeom>
          <a:solidFill>
            <a:schemeClr val="bg2">
              <a:lumMod val="75000"/>
            </a:schemeClr>
          </a:solidFill>
          <a:ln>
            <a:noFill/>
          </a:ln>
        </p:spPr>
        <p:txBody>
          <a:bodyPr wrap="square" rtlCol="0">
            <a:spAutoFit/>
          </a:bodyPr>
          <a:lstStyle/>
          <a:p>
            <a:pPr algn="ctr"/>
            <a:r>
              <a:rPr lang="en-US" sz="2800" dirty="0" smtClean="0">
                <a:solidFill>
                  <a:schemeClr val="tx2">
                    <a:lumMod val="75000"/>
                  </a:schemeClr>
                </a:solidFill>
              </a:rPr>
              <a:t>Summary</a:t>
            </a:r>
            <a:endParaRPr lang="es-BO" sz="2800" dirty="0" smtClean="0">
              <a:solidFill>
                <a:schemeClr val="tx2">
                  <a:lumMod val="75000"/>
                </a:schemeClr>
              </a:solidFill>
            </a:endParaRPr>
          </a:p>
          <a:p>
            <a:pPr algn="ctr"/>
            <a:endParaRPr lang="es-BO" sz="1000" dirty="0" smtClean="0"/>
          </a:p>
          <a:p>
            <a:pPr marL="361950" indent="-276225">
              <a:spcAft>
                <a:spcPts val="1200"/>
              </a:spcAft>
              <a:buClr>
                <a:srgbClr val="FFFF00"/>
              </a:buClr>
              <a:buFont typeface="Arial" pitchFamily="34" charset="0"/>
              <a:buChar char="•"/>
            </a:pPr>
            <a:r>
              <a:rPr lang="en-US" sz="2000" dirty="0" smtClean="0">
                <a:solidFill>
                  <a:schemeClr val="bg2">
                    <a:lumMod val="20000"/>
                    <a:lumOff val="80000"/>
                  </a:schemeClr>
                </a:solidFill>
              </a:rPr>
              <a:t>Aerosols properties as well as gas concentrations are measured at CHC since the end of 2011  </a:t>
            </a:r>
          </a:p>
          <a:p>
            <a:pPr marL="531813" indent="-315913">
              <a:spcBef>
                <a:spcPct val="0"/>
              </a:spcBef>
              <a:spcAft>
                <a:spcPct val="25000"/>
              </a:spcAft>
              <a:buClr>
                <a:srgbClr val="FFFF00"/>
              </a:buClr>
              <a:buFont typeface="Arial" pitchFamily="34" charset="0"/>
              <a:buChar char="•"/>
            </a:pPr>
            <a:r>
              <a:rPr lang="en-US" sz="2000" dirty="0" smtClean="0">
                <a:solidFill>
                  <a:schemeClr val="bg2">
                    <a:lumMod val="20000"/>
                    <a:lumOff val="80000"/>
                  </a:schemeClr>
                </a:solidFill>
              </a:rPr>
              <a:t>There is a clear influence of La Paz city during daytime</a:t>
            </a:r>
          </a:p>
          <a:p>
            <a:pPr marL="531813" lvl="1" indent="-315913">
              <a:spcBef>
                <a:spcPct val="0"/>
              </a:spcBef>
              <a:spcAft>
                <a:spcPct val="25000"/>
              </a:spcAft>
              <a:buClr>
                <a:srgbClr val="FFFF00"/>
              </a:buClr>
              <a:buFont typeface="Arial" pitchFamily="34" charset="0"/>
              <a:buChar char="•"/>
            </a:pPr>
            <a:r>
              <a:rPr lang="en-US" sz="2000" dirty="0" err="1" smtClean="0">
                <a:solidFill>
                  <a:schemeClr val="bg2">
                    <a:lumMod val="20000"/>
                    <a:lumOff val="80000"/>
                  </a:schemeClr>
                </a:solidFill>
              </a:rPr>
              <a:t>Lidar</a:t>
            </a:r>
            <a:r>
              <a:rPr lang="en-US" sz="2000" dirty="0" smtClean="0">
                <a:solidFill>
                  <a:schemeClr val="bg2">
                    <a:lumMod val="20000"/>
                    <a:lumOff val="80000"/>
                  </a:schemeClr>
                </a:solidFill>
              </a:rPr>
              <a:t> measurements at La Paz </a:t>
            </a:r>
            <a:r>
              <a:rPr lang="en-US" sz="2000" dirty="0" smtClean="0">
                <a:solidFill>
                  <a:schemeClr val="bg2">
                    <a:lumMod val="20000"/>
                    <a:lumOff val="80000"/>
                  </a:schemeClr>
                </a:solidFill>
              </a:rPr>
              <a:t>city </a:t>
            </a:r>
            <a:r>
              <a:rPr lang="en-US" sz="2000" dirty="0" smtClean="0">
                <a:solidFill>
                  <a:schemeClr val="bg2">
                    <a:lumMod val="20000"/>
                    <a:lumOff val="80000"/>
                  </a:schemeClr>
                </a:solidFill>
              </a:rPr>
              <a:t>suggest </a:t>
            </a:r>
            <a:r>
              <a:rPr lang="en-US" sz="2000" dirty="0" smtClean="0">
                <a:solidFill>
                  <a:schemeClr val="bg2">
                    <a:lumMod val="20000"/>
                    <a:lumOff val="80000"/>
                  </a:schemeClr>
                </a:solidFill>
              </a:rPr>
              <a:t>that the GAW station is:</a:t>
            </a:r>
          </a:p>
          <a:p>
            <a:pPr marL="989013" lvl="2" indent="-315913">
              <a:spcBef>
                <a:spcPct val="0"/>
              </a:spcBef>
              <a:spcAft>
                <a:spcPct val="25000"/>
              </a:spcAft>
              <a:buClr>
                <a:srgbClr val="FFFF00"/>
              </a:buClr>
              <a:buSzPct val="65000"/>
              <a:buFont typeface="Courier New" pitchFamily="49" charset="0"/>
              <a:buChar char="o"/>
            </a:pPr>
            <a:r>
              <a:rPr lang="en-US" sz="2000" dirty="0" smtClean="0">
                <a:solidFill>
                  <a:schemeClr val="bg2">
                    <a:lumMod val="20000"/>
                    <a:lumOff val="80000"/>
                  </a:schemeClr>
                </a:solidFill>
              </a:rPr>
              <a:t>within the PBL during some of the daytime</a:t>
            </a:r>
          </a:p>
          <a:p>
            <a:pPr marL="989013" lvl="2" indent="-315913">
              <a:spcBef>
                <a:spcPct val="0"/>
              </a:spcBef>
              <a:spcAft>
                <a:spcPct val="25000"/>
              </a:spcAft>
              <a:buClr>
                <a:srgbClr val="FFFF00"/>
              </a:buClr>
              <a:buSzPct val="65000"/>
              <a:buFont typeface="Courier New" pitchFamily="49" charset="0"/>
              <a:buChar char="o"/>
            </a:pPr>
            <a:r>
              <a:rPr lang="en-US" sz="2000" dirty="0" smtClean="0">
                <a:solidFill>
                  <a:schemeClr val="bg2">
                    <a:lumMod val="20000"/>
                    <a:lumOff val="80000"/>
                  </a:schemeClr>
                </a:solidFill>
              </a:rPr>
              <a:t>in the lower free troposphere during nighttime</a:t>
            </a:r>
          </a:p>
          <a:p>
            <a:pPr marL="531813" indent="-315913">
              <a:spcBef>
                <a:spcPct val="0"/>
              </a:spcBef>
              <a:spcAft>
                <a:spcPct val="25000"/>
              </a:spcAft>
              <a:buClr>
                <a:srgbClr val="FFFF00"/>
              </a:buClr>
              <a:buFont typeface="Arial" pitchFamily="34" charset="0"/>
              <a:buChar char="•"/>
            </a:pPr>
            <a:r>
              <a:rPr lang="en-US" sz="2000" dirty="0" smtClean="0">
                <a:solidFill>
                  <a:schemeClr val="bg2">
                    <a:lumMod val="20000"/>
                    <a:lumOff val="80000"/>
                  </a:schemeClr>
                </a:solidFill>
              </a:rPr>
              <a:t>Observations show a clear signal during biomass burning season</a:t>
            </a:r>
          </a:p>
          <a:p>
            <a:pPr marL="531813" indent="-315913">
              <a:spcBef>
                <a:spcPct val="0"/>
              </a:spcBef>
              <a:spcAft>
                <a:spcPct val="25000"/>
              </a:spcAft>
              <a:buClr>
                <a:srgbClr val="FFFF00"/>
              </a:buClr>
              <a:buFont typeface="Arial" pitchFamily="34" charset="0"/>
              <a:buChar char="•"/>
            </a:pPr>
            <a:r>
              <a:rPr lang="en-US" sz="2000" dirty="0" smtClean="0">
                <a:solidFill>
                  <a:schemeClr val="bg2">
                    <a:lumMod val="20000"/>
                    <a:lumOff val="80000"/>
                  </a:schemeClr>
                </a:solidFill>
              </a:rPr>
              <a:t>Preliminary data from angular measurements suggests that spatial behavior of the PBL could be studied </a:t>
            </a:r>
            <a:r>
              <a:rPr lang="en-US" sz="2000" dirty="0" smtClean="0">
                <a:solidFill>
                  <a:schemeClr val="bg2">
                    <a:lumMod val="20000"/>
                    <a:lumOff val="80000"/>
                  </a:schemeClr>
                </a:solidFill>
              </a:rPr>
              <a:t>through</a:t>
            </a:r>
            <a:r>
              <a:rPr lang="en-US" sz="2000" dirty="0" smtClean="0">
                <a:solidFill>
                  <a:schemeClr val="bg2">
                    <a:lumMod val="20000"/>
                    <a:lumOff val="80000"/>
                  </a:schemeClr>
                </a:solidFill>
              </a:rPr>
              <a:t> </a:t>
            </a:r>
            <a:r>
              <a:rPr lang="en-US" sz="2000" dirty="0" smtClean="0">
                <a:solidFill>
                  <a:schemeClr val="bg2">
                    <a:lumMod val="20000"/>
                    <a:lumOff val="80000"/>
                  </a:schemeClr>
                </a:solidFill>
              </a:rPr>
              <a:t>this method.</a:t>
            </a:r>
          </a:p>
          <a:p>
            <a:pPr marL="989013" lvl="1" indent="-315913">
              <a:spcBef>
                <a:spcPct val="0"/>
              </a:spcBef>
              <a:spcAft>
                <a:spcPct val="25000"/>
              </a:spcAft>
              <a:buClr>
                <a:srgbClr val="FFFF00"/>
              </a:buClr>
              <a:buSzPct val="65000"/>
              <a:buFont typeface="Courier New" pitchFamily="49" charset="0"/>
              <a:buChar char="o"/>
            </a:pPr>
            <a:r>
              <a:rPr lang="en-US" sz="2000" dirty="0" smtClean="0">
                <a:solidFill>
                  <a:schemeClr val="bg2">
                    <a:lumMod val="20000"/>
                    <a:lumOff val="80000"/>
                  </a:schemeClr>
                </a:solidFill>
              </a:rPr>
              <a:t>More measurements must be </a:t>
            </a:r>
            <a:r>
              <a:rPr lang="en-US" sz="2000" dirty="0" smtClean="0">
                <a:solidFill>
                  <a:schemeClr val="bg2">
                    <a:lumMod val="20000"/>
                    <a:lumOff val="80000"/>
                  </a:schemeClr>
                </a:solidFill>
              </a:rPr>
              <a:t>taken.</a:t>
            </a:r>
            <a:endParaRPr lang="en-US" sz="2000" dirty="0" smtClean="0">
              <a:solidFill>
                <a:schemeClr val="bg2">
                  <a:lumMod val="20000"/>
                  <a:lumOff val="8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122 CuadroTexto"/>
          <p:cNvSpPr txBox="1"/>
          <p:nvPr/>
        </p:nvSpPr>
        <p:spPr>
          <a:xfrm>
            <a:off x="5715443" y="5827498"/>
            <a:ext cx="3428557" cy="830997"/>
          </a:xfrm>
          <a:prstGeom prst="rect">
            <a:avLst/>
          </a:prstGeom>
          <a:noFill/>
          <a:ln>
            <a:noFill/>
          </a:ln>
        </p:spPr>
        <p:txBody>
          <a:bodyPr wrap="square" rtlCol="0">
            <a:spAutoFit/>
          </a:bodyPr>
          <a:lstStyle/>
          <a:p>
            <a:pPr algn="ctr"/>
            <a:r>
              <a:rPr lang="es-BO" sz="4800" dirty="0" err="1" smtClean="0">
                <a:solidFill>
                  <a:schemeClr val="bg2">
                    <a:lumMod val="40000"/>
                    <a:lumOff val="60000"/>
                  </a:schemeClr>
                </a:solidFill>
              </a:rPr>
              <a:t>Thank</a:t>
            </a:r>
            <a:r>
              <a:rPr lang="es-BO" sz="4800" dirty="0" smtClean="0">
                <a:solidFill>
                  <a:schemeClr val="bg2">
                    <a:lumMod val="40000"/>
                    <a:lumOff val="60000"/>
                  </a:schemeClr>
                </a:solidFill>
              </a:rPr>
              <a:t> </a:t>
            </a:r>
            <a:r>
              <a:rPr lang="es-BO" sz="4800" dirty="0" err="1" smtClean="0">
                <a:solidFill>
                  <a:schemeClr val="bg2">
                    <a:lumMod val="40000"/>
                    <a:lumOff val="60000"/>
                  </a:schemeClr>
                </a:solidFill>
              </a:rPr>
              <a:t>you</a:t>
            </a:r>
            <a:r>
              <a:rPr lang="en-US" sz="4000" dirty="0" smtClean="0">
                <a:solidFill>
                  <a:schemeClr val="bg2">
                    <a:lumMod val="40000"/>
                    <a:lumOff val="60000"/>
                  </a:schemeClr>
                </a:solidFill>
              </a:rPr>
              <a:t> </a:t>
            </a:r>
          </a:p>
        </p:txBody>
      </p:sp>
      <p:pic>
        <p:nvPicPr>
          <p:cNvPr id="3" name="Picture 28"/>
          <p:cNvPicPr>
            <a:picLocks noChangeAspect="1" noChangeArrowheads="1"/>
          </p:cNvPicPr>
          <p:nvPr/>
        </p:nvPicPr>
        <p:blipFill>
          <a:blip r:embed="rId3"/>
          <a:srcRect/>
          <a:stretch>
            <a:fillRect/>
          </a:stretch>
        </p:blipFill>
        <p:spPr bwMode="auto">
          <a:xfrm>
            <a:off x="676886" y="3680960"/>
            <a:ext cx="846137" cy="908050"/>
          </a:xfrm>
          <a:prstGeom prst="rect">
            <a:avLst/>
          </a:prstGeom>
          <a:noFill/>
          <a:ln w="9525">
            <a:noFill/>
            <a:miter lim="800000"/>
            <a:headEnd/>
            <a:tailEnd/>
          </a:ln>
        </p:spPr>
      </p:pic>
      <p:pic>
        <p:nvPicPr>
          <p:cNvPr id="4" name="Picture 29"/>
          <p:cNvPicPr>
            <a:picLocks noChangeAspect="1" noChangeArrowheads="1"/>
          </p:cNvPicPr>
          <p:nvPr/>
        </p:nvPicPr>
        <p:blipFill>
          <a:blip r:embed="rId4"/>
          <a:srcRect/>
          <a:stretch>
            <a:fillRect/>
          </a:stretch>
        </p:blipFill>
        <p:spPr bwMode="auto">
          <a:xfrm>
            <a:off x="689586" y="350525"/>
            <a:ext cx="1540777" cy="453343"/>
          </a:xfrm>
          <a:prstGeom prst="rect">
            <a:avLst/>
          </a:prstGeom>
          <a:noFill/>
          <a:ln w="9525">
            <a:noFill/>
            <a:miter lim="800000"/>
            <a:headEnd/>
            <a:tailEnd/>
          </a:ln>
        </p:spPr>
      </p:pic>
      <p:pic>
        <p:nvPicPr>
          <p:cNvPr id="5" name="Picture 30"/>
          <p:cNvPicPr>
            <a:picLocks noChangeAspect="1" noChangeArrowheads="1"/>
          </p:cNvPicPr>
          <p:nvPr/>
        </p:nvPicPr>
        <p:blipFill>
          <a:blip r:embed="rId5"/>
          <a:srcRect/>
          <a:stretch>
            <a:fillRect/>
          </a:stretch>
        </p:blipFill>
        <p:spPr bwMode="auto">
          <a:xfrm>
            <a:off x="689586" y="5322435"/>
            <a:ext cx="836612" cy="517525"/>
          </a:xfrm>
          <a:prstGeom prst="rect">
            <a:avLst/>
          </a:prstGeom>
          <a:noFill/>
          <a:ln w="9525">
            <a:noFill/>
            <a:miter lim="800000"/>
            <a:headEnd/>
            <a:tailEnd/>
          </a:ln>
        </p:spPr>
      </p:pic>
      <p:pic>
        <p:nvPicPr>
          <p:cNvPr id="6" name="Picture 34"/>
          <p:cNvPicPr>
            <a:picLocks noChangeAspect="1" noChangeArrowheads="1"/>
          </p:cNvPicPr>
          <p:nvPr/>
        </p:nvPicPr>
        <p:blipFill>
          <a:blip r:embed="rId6"/>
          <a:srcRect/>
          <a:stretch>
            <a:fillRect/>
          </a:stretch>
        </p:blipFill>
        <p:spPr bwMode="auto">
          <a:xfrm>
            <a:off x="689586" y="1337810"/>
            <a:ext cx="819150" cy="665162"/>
          </a:xfrm>
          <a:prstGeom prst="rect">
            <a:avLst/>
          </a:prstGeom>
          <a:noFill/>
          <a:ln w="9525">
            <a:noFill/>
            <a:miter lim="800000"/>
            <a:headEnd/>
            <a:tailEnd/>
          </a:ln>
        </p:spPr>
      </p:pic>
      <p:pic>
        <p:nvPicPr>
          <p:cNvPr id="7" name="Picture 36"/>
          <p:cNvPicPr>
            <a:picLocks noChangeAspect="1" noChangeArrowheads="1"/>
          </p:cNvPicPr>
          <p:nvPr/>
        </p:nvPicPr>
        <p:blipFill>
          <a:blip r:embed="rId7"/>
          <a:srcRect/>
          <a:stretch>
            <a:fillRect/>
          </a:stretch>
        </p:blipFill>
        <p:spPr bwMode="auto">
          <a:xfrm>
            <a:off x="689586" y="2033135"/>
            <a:ext cx="830262" cy="819150"/>
          </a:xfrm>
          <a:prstGeom prst="rect">
            <a:avLst/>
          </a:prstGeom>
          <a:noFill/>
          <a:ln w="9525">
            <a:noFill/>
            <a:miter lim="800000"/>
            <a:headEnd/>
            <a:tailEnd/>
          </a:ln>
        </p:spPr>
      </p:pic>
      <p:pic>
        <p:nvPicPr>
          <p:cNvPr id="8" name="Picture 38" descr="logo_su_en_big_dark_blue"/>
          <p:cNvPicPr>
            <a:picLocks noChangeAspect="1" noChangeArrowheads="1"/>
          </p:cNvPicPr>
          <p:nvPr/>
        </p:nvPicPr>
        <p:blipFill>
          <a:blip r:embed="rId8"/>
          <a:srcRect/>
          <a:stretch>
            <a:fillRect/>
          </a:stretch>
        </p:blipFill>
        <p:spPr bwMode="auto">
          <a:xfrm>
            <a:off x="689586" y="2896735"/>
            <a:ext cx="831850" cy="776287"/>
          </a:xfrm>
          <a:prstGeom prst="rect">
            <a:avLst/>
          </a:prstGeom>
          <a:noFill/>
          <a:ln w="9525">
            <a:noFill/>
            <a:miter lim="800000"/>
            <a:headEnd/>
            <a:tailEnd/>
          </a:ln>
        </p:spPr>
      </p:pic>
      <p:pic>
        <p:nvPicPr>
          <p:cNvPr id="9" name="Picture 45"/>
          <p:cNvPicPr>
            <a:picLocks noChangeAspect="1" noChangeArrowheads="1"/>
          </p:cNvPicPr>
          <p:nvPr/>
        </p:nvPicPr>
        <p:blipFill>
          <a:blip r:embed="rId9"/>
          <a:srcRect/>
          <a:stretch>
            <a:fillRect/>
          </a:stretch>
        </p:blipFill>
        <p:spPr bwMode="auto">
          <a:xfrm>
            <a:off x="689586" y="4622347"/>
            <a:ext cx="833437" cy="695325"/>
          </a:xfrm>
          <a:prstGeom prst="rect">
            <a:avLst/>
          </a:prstGeom>
          <a:noFill/>
          <a:ln w="9525">
            <a:noFill/>
            <a:miter lim="800000"/>
            <a:headEnd/>
            <a:tailEnd/>
          </a:ln>
        </p:spPr>
      </p:pic>
      <p:pic>
        <p:nvPicPr>
          <p:cNvPr id="10" name="Picture 26" descr="Photo with TROPOS logo and clouds"/>
          <p:cNvPicPr>
            <a:picLocks noChangeAspect="1" noChangeArrowheads="1"/>
          </p:cNvPicPr>
          <p:nvPr/>
        </p:nvPicPr>
        <p:blipFill>
          <a:blip r:embed="rId10"/>
          <a:srcRect/>
          <a:stretch>
            <a:fillRect/>
          </a:stretch>
        </p:blipFill>
        <p:spPr bwMode="auto">
          <a:xfrm>
            <a:off x="689586" y="859972"/>
            <a:ext cx="830262" cy="454025"/>
          </a:xfrm>
          <a:prstGeom prst="rect">
            <a:avLst/>
          </a:prstGeom>
          <a:noFill/>
          <a:ln w="9525">
            <a:noFill/>
            <a:miter lim="800000"/>
            <a:headEnd/>
            <a:tailEnd/>
          </a:ln>
        </p:spPr>
      </p:pic>
      <p:sp>
        <p:nvSpPr>
          <p:cNvPr id="13" name="Rectangle 21"/>
          <p:cNvSpPr>
            <a:spLocks noChangeArrowheads="1"/>
          </p:cNvSpPr>
          <p:nvPr/>
        </p:nvSpPr>
        <p:spPr bwMode="auto">
          <a:xfrm>
            <a:off x="8068281" y="216131"/>
            <a:ext cx="842963" cy="1209675"/>
          </a:xfrm>
          <a:prstGeom prst="rect">
            <a:avLst/>
          </a:prstGeom>
          <a:solidFill>
            <a:schemeClr val="tx1"/>
          </a:solidFill>
          <a:ln w="9525">
            <a:noFill/>
            <a:miter lim="800000"/>
            <a:headEnd/>
            <a:tailEnd/>
          </a:ln>
          <a:effectLst/>
        </p:spPr>
        <p:txBody>
          <a:bodyPr wrap="none" anchor="ctr"/>
          <a:lstStyle/>
          <a:p>
            <a:endParaRPr lang="es-BO"/>
          </a:p>
        </p:txBody>
      </p:sp>
      <p:pic>
        <p:nvPicPr>
          <p:cNvPr id="14" name="Picture 8" descr="logo_umsa_mid_size"/>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8268306" y="324081"/>
            <a:ext cx="428625" cy="987425"/>
          </a:xfrm>
          <a:prstGeom prst="rect">
            <a:avLst/>
          </a:prstGeom>
          <a:noFill/>
        </p:spPr>
      </p:pic>
      <p:sp>
        <p:nvSpPr>
          <p:cNvPr id="15" name="Rectangle 6"/>
          <p:cNvSpPr>
            <a:spLocks noChangeArrowheads="1"/>
          </p:cNvSpPr>
          <p:nvPr/>
        </p:nvSpPr>
        <p:spPr bwMode="auto">
          <a:xfrm>
            <a:off x="2493675" y="339871"/>
            <a:ext cx="5270412" cy="5509200"/>
          </a:xfrm>
          <a:prstGeom prst="rect">
            <a:avLst/>
          </a:prstGeom>
          <a:noFill/>
          <a:ln w="9525">
            <a:noFill/>
            <a:miter lim="800000"/>
            <a:headEnd/>
            <a:tailEnd/>
          </a:ln>
          <a:effectLst/>
        </p:spPr>
        <p:txBody>
          <a:bodyPr wrap="square" anchor="ctr">
            <a:spAutoFit/>
          </a:bodyPr>
          <a:lstStyle/>
          <a:p>
            <a:pPr algn="ctr"/>
            <a:r>
              <a:rPr lang="it-IT" sz="1600" i="1" dirty="0">
                <a:solidFill>
                  <a:schemeClr val="bg2">
                    <a:lumMod val="40000"/>
                    <a:lumOff val="60000"/>
                  </a:schemeClr>
                </a:solidFill>
                <a:latin typeface="Times New Roman" charset="0"/>
              </a:rPr>
              <a:t>Paolo Laj, Jean-Luc Jafrezzo, Manuel Barret, Marco Zanatta</a:t>
            </a:r>
          </a:p>
          <a:p>
            <a:pPr algn="ctr"/>
            <a:endParaRPr lang="it-IT" sz="1600" i="1" dirty="0">
              <a:solidFill>
                <a:schemeClr val="bg2">
                  <a:lumMod val="40000"/>
                  <a:lumOff val="60000"/>
                </a:schemeClr>
              </a:solidFill>
              <a:latin typeface="Times New Roman" charset="0"/>
            </a:endParaRPr>
          </a:p>
          <a:p>
            <a:pPr algn="ctr"/>
            <a:r>
              <a:rPr lang="it-IT" sz="1600" i="1" dirty="0">
                <a:solidFill>
                  <a:schemeClr val="bg2">
                    <a:lumMod val="40000"/>
                    <a:lumOff val="60000"/>
                  </a:schemeClr>
                </a:solidFill>
                <a:latin typeface="Times New Roman" charset="0"/>
              </a:rPr>
              <a:t>Alfred </a:t>
            </a:r>
            <a:r>
              <a:rPr lang="pt-BR" sz="1600" i="1" dirty="0" err="1">
                <a:solidFill>
                  <a:schemeClr val="bg2">
                    <a:lumMod val="40000"/>
                    <a:lumOff val="60000"/>
                  </a:schemeClr>
                </a:solidFill>
                <a:latin typeface="Times New Roman" charset="0"/>
              </a:rPr>
              <a:t>Wiedensohler</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Kay</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Weinhold</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Wolfram</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Birmili</a:t>
            </a:r>
            <a:endParaRPr lang="pt-BR" sz="1600" i="1" dirty="0">
              <a:solidFill>
                <a:schemeClr val="bg2">
                  <a:lumMod val="40000"/>
                  <a:lumOff val="60000"/>
                </a:schemeClr>
              </a:solidFill>
              <a:latin typeface="Times New Roman" charset="0"/>
            </a:endParaRPr>
          </a:p>
          <a:p>
            <a:pPr algn="ctr"/>
            <a:endParaRPr lang="pt-BR" sz="1600" i="1" dirty="0">
              <a:solidFill>
                <a:schemeClr val="bg2">
                  <a:lumMod val="40000"/>
                  <a:lumOff val="60000"/>
                </a:schemeClr>
              </a:solidFill>
              <a:latin typeface="Times New Roman" charset="0"/>
            </a:endParaRPr>
          </a:p>
          <a:p>
            <a:pPr algn="ctr"/>
            <a:r>
              <a:rPr lang="pt-BR" sz="1600" i="1" dirty="0">
                <a:solidFill>
                  <a:schemeClr val="bg2">
                    <a:lumMod val="40000"/>
                    <a:lumOff val="60000"/>
                  </a:schemeClr>
                </a:solidFill>
                <a:latin typeface="Times New Roman" charset="0"/>
              </a:rPr>
              <a:t>Paolo </a:t>
            </a:r>
            <a:r>
              <a:rPr lang="pt-BR" sz="1600" i="1" dirty="0" err="1">
                <a:solidFill>
                  <a:schemeClr val="bg2">
                    <a:lumMod val="40000"/>
                    <a:lumOff val="60000"/>
                  </a:schemeClr>
                </a:solidFill>
                <a:latin typeface="Times New Roman" charset="0"/>
              </a:rPr>
              <a:t>Bonasoni</a:t>
            </a:r>
            <a:r>
              <a:rPr lang="pt-BR" sz="1600" i="1" dirty="0">
                <a:solidFill>
                  <a:schemeClr val="bg2">
                    <a:lumMod val="40000"/>
                    <a:lumOff val="60000"/>
                  </a:schemeClr>
                </a:solidFill>
                <a:latin typeface="Times New Roman" charset="0"/>
              </a:rPr>
              <a:t>, Paolo </a:t>
            </a:r>
            <a:r>
              <a:rPr lang="pt-BR" sz="1600" i="1" dirty="0" err="1">
                <a:solidFill>
                  <a:schemeClr val="bg2">
                    <a:lumMod val="40000"/>
                    <a:lumOff val="60000"/>
                  </a:schemeClr>
                </a:solidFill>
                <a:latin typeface="Times New Roman" charset="0"/>
              </a:rPr>
              <a:t>Cristofanelli</a:t>
            </a:r>
            <a:r>
              <a:rPr lang="pt-BR" sz="1600" i="1" dirty="0">
                <a:solidFill>
                  <a:schemeClr val="bg2">
                    <a:lumMod val="40000"/>
                    <a:lumOff val="60000"/>
                  </a:schemeClr>
                </a:solidFill>
                <a:latin typeface="Times New Roman" charset="0"/>
              </a:rPr>
              <a:t>, Elisa </a:t>
            </a:r>
            <a:r>
              <a:rPr lang="pt-BR" sz="1600" i="1" dirty="0" err="1">
                <a:solidFill>
                  <a:schemeClr val="bg2">
                    <a:lumMod val="40000"/>
                    <a:lumOff val="60000"/>
                  </a:schemeClr>
                </a:solidFill>
                <a:latin typeface="Times New Roman" charset="0"/>
              </a:rPr>
              <a:t>Vuillermoz</a:t>
            </a:r>
            <a:r>
              <a:rPr lang="pt-BR" sz="1600" i="1" dirty="0">
                <a:solidFill>
                  <a:schemeClr val="bg2">
                    <a:lumMod val="40000"/>
                    <a:lumOff val="60000"/>
                  </a:schemeClr>
                </a:solidFill>
                <a:latin typeface="Times New Roman" charset="0"/>
              </a:rPr>
              <a:t>, </a:t>
            </a:r>
          </a:p>
          <a:p>
            <a:pPr algn="ctr"/>
            <a:r>
              <a:rPr lang="pt-BR" sz="1600" i="1" dirty="0" err="1">
                <a:solidFill>
                  <a:schemeClr val="bg2">
                    <a:lumMod val="40000"/>
                    <a:lumOff val="60000"/>
                  </a:schemeClr>
                </a:solidFill>
                <a:latin typeface="Times New Roman" charset="0"/>
              </a:rPr>
              <a:t>Francescopiero</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Calzolari</a:t>
            </a:r>
            <a:endParaRPr lang="pt-BR" sz="1600" i="1" dirty="0">
              <a:solidFill>
                <a:schemeClr val="bg2">
                  <a:lumMod val="40000"/>
                  <a:lumOff val="60000"/>
                </a:schemeClr>
              </a:solidFill>
              <a:latin typeface="Times New Roman" charset="0"/>
            </a:endParaRPr>
          </a:p>
          <a:p>
            <a:pPr algn="ctr"/>
            <a:endParaRPr lang="pt-BR" sz="1600" i="1" dirty="0">
              <a:solidFill>
                <a:schemeClr val="bg2">
                  <a:lumMod val="40000"/>
                  <a:lumOff val="60000"/>
                </a:schemeClr>
              </a:solidFill>
              <a:latin typeface="Times New Roman" charset="0"/>
            </a:endParaRPr>
          </a:p>
          <a:p>
            <a:pPr algn="ctr"/>
            <a:r>
              <a:rPr lang="it-IT" sz="1600" i="1" dirty="0">
                <a:solidFill>
                  <a:schemeClr val="bg2">
                    <a:lumMod val="40000"/>
                    <a:lumOff val="60000"/>
                  </a:schemeClr>
                </a:solidFill>
                <a:latin typeface="Times New Roman" charset="0"/>
              </a:rPr>
              <a:t>Karine Sellegri, Clemence Rose</a:t>
            </a:r>
            <a:endParaRPr lang="pt-BR" sz="1600" i="1" dirty="0">
              <a:solidFill>
                <a:schemeClr val="bg2">
                  <a:lumMod val="40000"/>
                  <a:lumOff val="60000"/>
                </a:schemeClr>
              </a:solidFill>
              <a:latin typeface="Times New Roman" charset="0"/>
            </a:endParaRPr>
          </a:p>
          <a:p>
            <a:pPr algn="ctr"/>
            <a:endParaRPr lang="pt-BR" sz="1600" i="1" dirty="0">
              <a:solidFill>
                <a:schemeClr val="bg2">
                  <a:lumMod val="40000"/>
                  <a:lumOff val="60000"/>
                </a:schemeClr>
              </a:solidFill>
              <a:latin typeface="Times New Roman" charset="0"/>
            </a:endParaRPr>
          </a:p>
          <a:p>
            <a:pPr algn="ctr"/>
            <a:r>
              <a:rPr lang="pt-BR" sz="1600" i="1" dirty="0" err="1">
                <a:solidFill>
                  <a:schemeClr val="bg2">
                    <a:lumMod val="40000"/>
                    <a:lumOff val="60000"/>
                  </a:schemeClr>
                </a:solidFill>
                <a:latin typeface="Times New Roman" charset="0"/>
              </a:rPr>
              <a:t>Radovan</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Krejci</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Modris</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Matisans</a:t>
            </a:r>
            <a:endParaRPr lang="pt-BR" sz="1600" i="1" dirty="0">
              <a:solidFill>
                <a:schemeClr val="bg2">
                  <a:lumMod val="40000"/>
                  <a:lumOff val="60000"/>
                </a:schemeClr>
              </a:solidFill>
              <a:latin typeface="Times New Roman" charset="0"/>
            </a:endParaRPr>
          </a:p>
          <a:p>
            <a:pPr algn="ctr"/>
            <a:r>
              <a:rPr lang="pt-BR" sz="1600" i="1" dirty="0" smtClean="0">
                <a:solidFill>
                  <a:schemeClr val="bg2">
                    <a:lumMod val="40000"/>
                    <a:lumOff val="60000"/>
                  </a:schemeClr>
                </a:solidFill>
                <a:latin typeface="Times New Roman" charset="0"/>
              </a:rPr>
              <a:t> </a:t>
            </a:r>
            <a:endParaRPr lang="pt-BR" sz="1600" i="1" dirty="0">
              <a:solidFill>
                <a:schemeClr val="bg2">
                  <a:lumMod val="40000"/>
                  <a:lumOff val="60000"/>
                </a:schemeClr>
              </a:solidFill>
              <a:latin typeface="Times New Roman" charset="0"/>
            </a:endParaRPr>
          </a:p>
          <a:p>
            <a:pPr algn="ctr"/>
            <a:r>
              <a:rPr lang="it-IT" sz="1600" i="1" dirty="0">
                <a:solidFill>
                  <a:schemeClr val="bg2">
                    <a:lumMod val="40000"/>
                    <a:lumOff val="60000"/>
                  </a:schemeClr>
                </a:solidFill>
                <a:latin typeface="Times New Roman" charset="0"/>
              </a:rPr>
              <a:t>Michel Ramonet, Victor Kazan, Olivier Laurent, Francoise Vimeux, Olivier Catani, Guillaume Tremoy</a:t>
            </a:r>
          </a:p>
          <a:p>
            <a:pPr algn="ctr"/>
            <a:endParaRPr lang="it-IT" sz="1600" i="1" dirty="0">
              <a:solidFill>
                <a:schemeClr val="bg2">
                  <a:lumMod val="40000"/>
                  <a:lumOff val="60000"/>
                </a:schemeClr>
              </a:solidFill>
              <a:latin typeface="Times New Roman" charset="0"/>
            </a:endParaRPr>
          </a:p>
          <a:p>
            <a:pPr algn="ctr"/>
            <a:r>
              <a:rPr lang="it-IT" sz="1600" i="1" dirty="0">
                <a:solidFill>
                  <a:schemeClr val="bg2">
                    <a:lumMod val="40000"/>
                    <a:lumOff val="60000"/>
                  </a:schemeClr>
                </a:solidFill>
                <a:latin typeface="Times New Roman" charset="0"/>
              </a:rPr>
              <a:t>David Whiteman</a:t>
            </a:r>
          </a:p>
          <a:p>
            <a:pPr algn="ctr"/>
            <a:endParaRPr lang="it-IT" sz="1600" i="1" dirty="0">
              <a:solidFill>
                <a:schemeClr val="bg2">
                  <a:lumMod val="40000"/>
                  <a:lumOff val="60000"/>
                </a:schemeClr>
              </a:solidFill>
              <a:latin typeface="Times New Roman" charset="0"/>
            </a:endParaRPr>
          </a:p>
          <a:p>
            <a:pPr algn="ctr"/>
            <a:r>
              <a:rPr lang="it-IT" sz="1600" i="1" dirty="0">
                <a:solidFill>
                  <a:schemeClr val="bg2">
                    <a:lumMod val="40000"/>
                    <a:lumOff val="60000"/>
                  </a:schemeClr>
                </a:solidFill>
                <a:latin typeface="Times New Roman" charset="0"/>
              </a:rPr>
              <a:t>Patrick Ginot</a:t>
            </a:r>
          </a:p>
          <a:p>
            <a:pPr algn="ctr"/>
            <a:endParaRPr lang="it-IT" sz="1600" i="1" dirty="0">
              <a:solidFill>
                <a:schemeClr val="bg2">
                  <a:lumMod val="40000"/>
                  <a:lumOff val="60000"/>
                </a:schemeClr>
              </a:solidFill>
              <a:latin typeface="Times New Roman" charset="0"/>
            </a:endParaRPr>
          </a:p>
          <a:p>
            <a:pPr algn="ctr"/>
            <a:r>
              <a:rPr lang="pt-BR" sz="1600" i="1" dirty="0" smtClean="0">
                <a:solidFill>
                  <a:schemeClr val="bg2">
                    <a:lumMod val="40000"/>
                    <a:lumOff val="60000"/>
                  </a:schemeClr>
                </a:solidFill>
                <a:latin typeface="Times New Roman" charset="0"/>
              </a:rPr>
              <a:t>Marcos </a:t>
            </a:r>
            <a:r>
              <a:rPr lang="pt-BR" sz="1600" i="1" dirty="0">
                <a:solidFill>
                  <a:schemeClr val="bg2">
                    <a:lumMod val="40000"/>
                    <a:lumOff val="60000"/>
                  </a:schemeClr>
                </a:solidFill>
                <a:latin typeface="Times New Roman" charset="0"/>
              </a:rPr>
              <a:t>Andrade, Ricardo Forno, Francesco </a:t>
            </a:r>
            <a:r>
              <a:rPr lang="pt-BR" sz="1600" i="1" dirty="0" err="1">
                <a:solidFill>
                  <a:schemeClr val="bg2">
                    <a:lumMod val="40000"/>
                    <a:lumOff val="60000"/>
                  </a:schemeClr>
                </a:solidFill>
                <a:latin typeface="Times New Roman" charset="0"/>
              </a:rPr>
              <a:t>Zaratti</a:t>
            </a:r>
            <a:r>
              <a:rPr lang="pt-BR" sz="1600" i="1" dirty="0">
                <a:solidFill>
                  <a:schemeClr val="bg2">
                    <a:lumMod val="40000"/>
                    <a:lumOff val="60000"/>
                  </a:schemeClr>
                </a:solidFill>
                <a:latin typeface="Times New Roman" charset="0"/>
              </a:rPr>
              <a:t>, René Gutierrez, Isabel Moreno, Fernando </a:t>
            </a:r>
            <a:r>
              <a:rPr lang="pt-BR" sz="1600" i="1" dirty="0" err="1">
                <a:solidFill>
                  <a:schemeClr val="bg2">
                    <a:lumMod val="40000"/>
                    <a:lumOff val="60000"/>
                  </a:schemeClr>
                </a:solidFill>
                <a:latin typeface="Times New Roman" charset="0"/>
              </a:rPr>
              <a:t>Velarde</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Fabricio</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Avila</a:t>
            </a:r>
            <a:r>
              <a:rPr lang="pt-BR" sz="1600" i="1" dirty="0">
                <a:solidFill>
                  <a:schemeClr val="bg2">
                    <a:lumMod val="40000"/>
                    <a:lumOff val="60000"/>
                  </a:schemeClr>
                </a:solidFill>
                <a:latin typeface="Times New Roman" charset="0"/>
              </a:rPr>
              <a:t>, </a:t>
            </a:r>
          </a:p>
          <a:p>
            <a:pPr algn="ctr"/>
            <a:r>
              <a:rPr lang="pt-BR" sz="1600" i="1" dirty="0">
                <a:solidFill>
                  <a:schemeClr val="bg2">
                    <a:lumMod val="40000"/>
                    <a:lumOff val="60000"/>
                  </a:schemeClr>
                </a:solidFill>
                <a:latin typeface="Times New Roman" charset="0"/>
              </a:rPr>
              <a:t>Manuel Roca, </a:t>
            </a:r>
            <a:r>
              <a:rPr lang="pt-BR" sz="1600" i="1" dirty="0" err="1">
                <a:solidFill>
                  <a:schemeClr val="bg2">
                    <a:lumMod val="40000"/>
                    <a:lumOff val="60000"/>
                  </a:schemeClr>
                </a:solidFill>
                <a:latin typeface="Times New Roman" charset="0"/>
              </a:rPr>
              <a:t>María</a:t>
            </a:r>
            <a:r>
              <a:rPr lang="pt-BR" sz="1600" i="1" dirty="0">
                <a:solidFill>
                  <a:schemeClr val="bg2">
                    <a:lumMod val="40000"/>
                    <a:lumOff val="60000"/>
                  </a:schemeClr>
                </a:solidFill>
                <a:latin typeface="Times New Roman" charset="0"/>
              </a:rPr>
              <a:t> Fernanda Sanchez, Juan </a:t>
            </a:r>
            <a:r>
              <a:rPr lang="pt-BR" sz="1600" i="1" dirty="0" err="1">
                <a:solidFill>
                  <a:schemeClr val="bg2">
                    <a:lumMod val="40000"/>
                    <a:lumOff val="60000"/>
                  </a:schemeClr>
                </a:solidFill>
                <a:latin typeface="Times New Roman" charset="0"/>
              </a:rPr>
              <a:t>Calle</a:t>
            </a:r>
            <a:endParaRPr lang="pt-BR" sz="1600" i="1" dirty="0">
              <a:solidFill>
                <a:schemeClr val="bg2">
                  <a:lumMod val="40000"/>
                  <a:lumOff val="60000"/>
                </a:schemeClr>
              </a:solidFill>
              <a:latin typeface="Times New Roman" charset="0"/>
            </a:endParaRPr>
          </a:p>
          <a:p>
            <a:pPr algn="ctr"/>
            <a:r>
              <a:rPr lang="pt-BR" sz="1600" i="1" dirty="0" err="1">
                <a:solidFill>
                  <a:schemeClr val="bg2">
                    <a:lumMod val="40000"/>
                    <a:lumOff val="60000"/>
                  </a:schemeClr>
                </a:solidFill>
                <a:latin typeface="Times New Roman" charset="0"/>
              </a:rPr>
              <a:t>and</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many</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students</a:t>
            </a:r>
            <a:endParaRPr lang="pt-BR" sz="1600" i="1" dirty="0">
              <a:solidFill>
                <a:schemeClr val="bg2">
                  <a:lumMod val="40000"/>
                  <a:lumOff val="60000"/>
                </a:schemeClr>
              </a:solidFill>
              <a:latin typeface="Times New Roman"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122 CuadroTexto"/>
          <p:cNvSpPr txBox="1"/>
          <p:nvPr/>
        </p:nvSpPr>
        <p:spPr>
          <a:xfrm>
            <a:off x="5715443" y="5827498"/>
            <a:ext cx="3428557" cy="830997"/>
          </a:xfrm>
          <a:prstGeom prst="rect">
            <a:avLst/>
          </a:prstGeom>
          <a:noFill/>
          <a:ln>
            <a:noFill/>
          </a:ln>
        </p:spPr>
        <p:txBody>
          <a:bodyPr wrap="square" rtlCol="0">
            <a:spAutoFit/>
          </a:bodyPr>
          <a:lstStyle/>
          <a:p>
            <a:pPr algn="ctr"/>
            <a:r>
              <a:rPr lang="es-BO" sz="4800" dirty="0" err="1" smtClean="0">
                <a:solidFill>
                  <a:schemeClr val="bg2">
                    <a:lumMod val="40000"/>
                    <a:lumOff val="60000"/>
                  </a:schemeClr>
                </a:solidFill>
              </a:rPr>
              <a:t>Thank</a:t>
            </a:r>
            <a:r>
              <a:rPr lang="es-BO" sz="4800" dirty="0" smtClean="0">
                <a:solidFill>
                  <a:schemeClr val="bg2">
                    <a:lumMod val="40000"/>
                    <a:lumOff val="60000"/>
                  </a:schemeClr>
                </a:solidFill>
              </a:rPr>
              <a:t> </a:t>
            </a:r>
            <a:r>
              <a:rPr lang="es-BO" sz="4800" dirty="0" err="1" smtClean="0">
                <a:solidFill>
                  <a:schemeClr val="bg2">
                    <a:lumMod val="40000"/>
                    <a:lumOff val="60000"/>
                  </a:schemeClr>
                </a:solidFill>
              </a:rPr>
              <a:t>you</a:t>
            </a:r>
            <a:r>
              <a:rPr lang="en-US" sz="4000" dirty="0" smtClean="0">
                <a:solidFill>
                  <a:schemeClr val="bg2">
                    <a:lumMod val="40000"/>
                    <a:lumOff val="60000"/>
                  </a:schemeClr>
                </a:solidFill>
              </a:rPr>
              <a:t> </a:t>
            </a:r>
          </a:p>
        </p:txBody>
      </p:sp>
      <p:pic>
        <p:nvPicPr>
          <p:cNvPr id="14" name="Picture 8" descr="logo_umsa_mid_siz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1848" y="371582"/>
            <a:ext cx="1189282" cy="2739753"/>
          </a:xfrm>
          <a:prstGeom prst="rect">
            <a:avLst/>
          </a:prstGeom>
          <a:noFill/>
        </p:spPr>
      </p:pic>
      <p:sp>
        <p:nvSpPr>
          <p:cNvPr id="15" name="Rectangle 6"/>
          <p:cNvSpPr>
            <a:spLocks noChangeArrowheads="1"/>
          </p:cNvSpPr>
          <p:nvPr/>
        </p:nvSpPr>
        <p:spPr bwMode="auto">
          <a:xfrm>
            <a:off x="2113664" y="3106822"/>
            <a:ext cx="5270412" cy="1323439"/>
          </a:xfrm>
          <a:prstGeom prst="rect">
            <a:avLst/>
          </a:prstGeom>
          <a:noFill/>
          <a:ln w="9525">
            <a:noFill/>
            <a:miter lim="800000"/>
            <a:headEnd/>
            <a:tailEnd/>
          </a:ln>
          <a:effectLst/>
        </p:spPr>
        <p:txBody>
          <a:bodyPr wrap="square" anchor="ctr">
            <a:spAutoFit/>
          </a:bodyPr>
          <a:lstStyle/>
          <a:p>
            <a:pPr algn="ctr"/>
            <a:endParaRPr lang="it-IT" sz="1600" i="1" dirty="0">
              <a:solidFill>
                <a:schemeClr val="bg2">
                  <a:lumMod val="40000"/>
                  <a:lumOff val="60000"/>
                </a:schemeClr>
              </a:solidFill>
              <a:latin typeface="Times New Roman" charset="0"/>
            </a:endParaRPr>
          </a:p>
          <a:p>
            <a:pPr algn="ctr"/>
            <a:r>
              <a:rPr lang="pt-BR" sz="1600" i="1" dirty="0" smtClean="0">
                <a:solidFill>
                  <a:schemeClr val="bg2">
                    <a:lumMod val="40000"/>
                    <a:lumOff val="60000"/>
                  </a:schemeClr>
                </a:solidFill>
                <a:latin typeface="Times New Roman" charset="0"/>
              </a:rPr>
              <a:t>Marcos </a:t>
            </a:r>
            <a:r>
              <a:rPr lang="pt-BR" sz="1600" i="1" dirty="0">
                <a:solidFill>
                  <a:schemeClr val="bg2">
                    <a:lumMod val="40000"/>
                    <a:lumOff val="60000"/>
                  </a:schemeClr>
                </a:solidFill>
                <a:latin typeface="Times New Roman" charset="0"/>
              </a:rPr>
              <a:t>Andrade, Ricardo Forno, Francesco </a:t>
            </a:r>
            <a:r>
              <a:rPr lang="pt-BR" sz="1600" i="1" dirty="0" err="1">
                <a:solidFill>
                  <a:schemeClr val="bg2">
                    <a:lumMod val="40000"/>
                    <a:lumOff val="60000"/>
                  </a:schemeClr>
                </a:solidFill>
                <a:latin typeface="Times New Roman" charset="0"/>
              </a:rPr>
              <a:t>Zaratti</a:t>
            </a:r>
            <a:r>
              <a:rPr lang="pt-BR" sz="1600" i="1" dirty="0">
                <a:solidFill>
                  <a:schemeClr val="bg2">
                    <a:lumMod val="40000"/>
                    <a:lumOff val="60000"/>
                  </a:schemeClr>
                </a:solidFill>
                <a:latin typeface="Times New Roman" charset="0"/>
              </a:rPr>
              <a:t>, René Gutierrez, Isabel Moreno, Fernando </a:t>
            </a:r>
            <a:r>
              <a:rPr lang="pt-BR" sz="1600" i="1" dirty="0" err="1">
                <a:solidFill>
                  <a:schemeClr val="bg2">
                    <a:lumMod val="40000"/>
                    <a:lumOff val="60000"/>
                  </a:schemeClr>
                </a:solidFill>
                <a:latin typeface="Times New Roman" charset="0"/>
              </a:rPr>
              <a:t>Velarde</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Fabricio</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Avila</a:t>
            </a:r>
            <a:r>
              <a:rPr lang="pt-BR" sz="1600" i="1" dirty="0">
                <a:solidFill>
                  <a:schemeClr val="bg2">
                    <a:lumMod val="40000"/>
                    <a:lumOff val="60000"/>
                  </a:schemeClr>
                </a:solidFill>
                <a:latin typeface="Times New Roman" charset="0"/>
              </a:rPr>
              <a:t>, </a:t>
            </a:r>
          </a:p>
          <a:p>
            <a:pPr algn="ctr"/>
            <a:r>
              <a:rPr lang="pt-BR" sz="1600" i="1" dirty="0">
                <a:solidFill>
                  <a:schemeClr val="bg2">
                    <a:lumMod val="40000"/>
                    <a:lumOff val="60000"/>
                  </a:schemeClr>
                </a:solidFill>
                <a:latin typeface="Times New Roman" charset="0"/>
              </a:rPr>
              <a:t>Manuel Roca, </a:t>
            </a:r>
            <a:r>
              <a:rPr lang="pt-BR" sz="1600" i="1" dirty="0" err="1">
                <a:solidFill>
                  <a:schemeClr val="bg2">
                    <a:lumMod val="40000"/>
                    <a:lumOff val="60000"/>
                  </a:schemeClr>
                </a:solidFill>
                <a:latin typeface="Times New Roman" charset="0"/>
              </a:rPr>
              <a:t>María</a:t>
            </a:r>
            <a:r>
              <a:rPr lang="pt-BR" sz="1600" i="1" dirty="0">
                <a:solidFill>
                  <a:schemeClr val="bg2">
                    <a:lumMod val="40000"/>
                    <a:lumOff val="60000"/>
                  </a:schemeClr>
                </a:solidFill>
                <a:latin typeface="Times New Roman" charset="0"/>
              </a:rPr>
              <a:t> Fernanda Sanchez, Juan </a:t>
            </a:r>
            <a:r>
              <a:rPr lang="pt-BR" sz="1600" i="1" dirty="0" err="1">
                <a:solidFill>
                  <a:schemeClr val="bg2">
                    <a:lumMod val="40000"/>
                    <a:lumOff val="60000"/>
                  </a:schemeClr>
                </a:solidFill>
                <a:latin typeface="Times New Roman" charset="0"/>
              </a:rPr>
              <a:t>Calle</a:t>
            </a:r>
            <a:endParaRPr lang="pt-BR" sz="1600" i="1" dirty="0">
              <a:solidFill>
                <a:schemeClr val="bg2">
                  <a:lumMod val="40000"/>
                  <a:lumOff val="60000"/>
                </a:schemeClr>
              </a:solidFill>
              <a:latin typeface="Times New Roman" charset="0"/>
            </a:endParaRPr>
          </a:p>
          <a:p>
            <a:pPr algn="ctr"/>
            <a:r>
              <a:rPr lang="pt-BR" sz="1600" i="1" dirty="0" err="1">
                <a:solidFill>
                  <a:schemeClr val="bg2">
                    <a:lumMod val="40000"/>
                    <a:lumOff val="60000"/>
                  </a:schemeClr>
                </a:solidFill>
                <a:latin typeface="Times New Roman" charset="0"/>
              </a:rPr>
              <a:t>and</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many</a:t>
            </a:r>
            <a:r>
              <a:rPr lang="pt-BR" sz="1600" i="1" dirty="0">
                <a:solidFill>
                  <a:schemeClr val="bg2">
                    <a:lumMod val="40000"/>
                    <a:lumOff val="60000"/>
                  </a:schemeClr>
                </a:solidFill>
                <a:latin typeface="Times New Roman" charset="0"/>
              </a:rPr>
              <a:t> </a:t>
            </a:r>
            <a:r>
              <a:rPr lang="pt-BR" sz="1600" i="1" dirty="0" err="1">
                <a:solidFill>
                  <a:schemeClr val="bg2">
                    <a:lumMod val="40000"/>
                    <a:lumOff val="60000"/>
                  </a:schemeClr>
                </a:solidFill>
                <a:latin typeface="Times New Roman" charset="0"/>
              </a:rPr>
              <a:t>students</a:t>
            </a:r>
            <a:endParaRPr lang="pt-BR" sz="1600" i="1" dirty="0">
              <a:solidFill>
                <a:schemeClr val="bg2">
                  <a:lumMod val="40000"/>
                  <a:lumOff val="60000"/>
                </a:schemeClr>
              </a:solidFill>
              <a:latin typeface="Times New Roman"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8182047" y="381000"/>
            <a:ext cx="466725" cy="6210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pic>
        <p:nvPicPr>
          <p:cNvPr id="2050" name="Picture 2"/>
          <p:cNvPicPr>
            <a:picLocks noChangeAspect="1" noChangeArrowheads="1"/>
          </p:cNvPicPr>
          <p:nvPr/>
        </p:nvPicPr>
        <p:blipFill>
          <a:blip r:embed="rId2"/>
          <a:srcRect l="1217"/>
          <a:stretch>
            <a:fillRect/>
          </a:stretch>
        </p:blipFill>
        <p:spPr bwMode="auto">
          <a:xfrm>
            <a:off x="919201" y="2776538"/>
            <a:ext cx="7097409" cy="3817937"/>
          </a:xfrm>
          <a:prstGeom prst="rect">
            <a:avLst/>
          </a:prstGeom>
          <a:noFill/>
          <a:ln w="9525">
            <a:noFill/>
            <a:miter lim="800000"/>
            <a:headEnd/>
            <a:tailEnd/>
          </a:ln>
          <a:effectLst/>
        </p:spPr>
      </p:pic>
      <p:pic>
        <p:nvPicPr>
          <p:cNvPr id="95240" name="Picture 8" descr="MAAP_Aetha_Nephe_2012_2013"/>
          <p:cNvPicPr>
            <a:picLocks noChangeAspect="1" noChangeArrowheads="1"/>
          </p:cNvPicPr>
          <p:nvPr/>
        </p:nvPicPr>
        <p:blipFill>
          <a:blip r:embed="rId3"/>
          <a:srcRect b="67531"/>
          <a:stretch>
            <a:fillRect/>
          </a:stretch>
        </p:blipFill>
        <p:spPr bwMode="auto">
          <a:xfrm>
            <a:off x="927122" y="384175"/>
            <a:ext cx="7075488" cy="2225675"/>
          </a:xfrm>
          <a:prstGeom prst="rect">
            <a:avLst/>
          </a:prstGeom>
          <a:noFill/>
        </p:spPr>
      </p:pic>
      <p:sp>
        <p:nvSpPr>
          <p:cNvPr id="17" name="16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95238" name="Text Box 6"/>
          <p:cNvSpPr txBox="1">
            <a:spLocks noChangeArrowheads="1"/>
          </p:cNvSpPr>
          <p:nvPr/>
        </p:nvSpPr>
        <p:spPr bwMode="auto">
          <a:xfrm rot="16200000">
            <a:off x="7952037" y="1282462"/>
            <a:ext cx="960381" cy="338554"/>
          </a:xfrm>
          <a:prstGeom prst="rect">
            <a:avLst/>
          </a:prstGeom>
          <a:noFill/>
          <a:ln w="9525">
            <a:noFill/>
            <a:miter lim="800000"/>
            <a:headEnd/>
            <a:tailEnd/>
          </a:ln>
          <a:effectLst/>
        </p:spPr>
        <p:txBody>
          <a:bodyPr wrap="square">
            <a:spAutoFit/>
          </a:bodyPr>
          <a:lstStyle/>
          <a:p>
            <a:r>
              <a:rPr lang="en-US" sz="1600" b="1" dirty="0">
                <a:solidFill>
                  <a:schemeClr val="bg1"/>
                </a:solidFill>
              </a:rPr>
              <a:t>MAAP</a:t>
            </a:r>
            <a:endParaRPr lang="en-US" sz="1200" b="1" dirty="0">
              <a:solidFill>
                <a:schemeClr val="bg1"/>
              </a:solidFill>
            </a:endParaRPr>
          </a:p>
        </p:txBody>
      </p:sp>
      <p:grpSp>
        <p:nvGrpSpPr>
          <p:cNvPr id="3" name="Group 12"/>
          <p:cNvGrpSpPr>
            <a:grpSpLocks/>
          </p:cNvGrpSpPr>
          <p:nvPr/>
        </p:nvGrpSpPr>
        <p:grpSpPr bwMode="auto">
          <a:xfrm>
            <a:off x="3508397" y="361667"/>
            <a:ext cx="3641725" cy="6239158"/>
            <a:chOff x="1626" y="150"/>
            <a:chExt cx="2294" cy="3948"/>
          </a:xfrm>
        </p:grpSpPr>
        <p:sp>
          <p:nvSpPr>
            <p:cNvPr id="95242" name="Rectangle 10"/>
            <p:cNvSpPr>
              <a:spLocks noChangeArrowheads="1"/>
            </p:cNvSpPr>
            <p:nvPr/>
          </p:nvSpPr>
          <p:spPr bwMode="auto">
            <a:xfrm>
              <a:off x="1626" y="150"/>
              <a:ext cx="330" cy="3948"/>
            </a:xfrm>
            <a:prstGeom prst="rect">
              <a:avLst/>
            </a:prstGeom>
            <a:solidFill>
              <a:srgbClr val="CCFFCC">
                <a:alpha val="39999"/>
              </a:srgbClr>
            </a:solidFill>
            <a:ln w="9525">
              <a:solidFill>
                <a:srgbClr val="003366"/>
              </a:solidFill>
              <a:miter lim="800000"/>
              <a:headEnd/>
              <a:tailEnd/>
            </a:ln>
            <a:effectLst/>
          </p:spPr>
          <p:txBody>
            <a:bodyPr wrap="none" anchor="ctr"/>
            <a:lstStyle/>
            <a:p>
              <a:endParaRPr lang="es-BO"/>
            </a:p>
          </p:txBody>
        </p:sp>
        <p:sp>
          <p:nvSpPr>
            <p:cNvPr id="95243" name="Rectangle 11"/>
            <p:cNvSpPr>
              <a:spLocks noChangeArrowheads="1"/>
            </p:cNvSpPr>
            <p:nvPr/>
          </p:nvSpPr>
          <p:spPr bwMode="auto">
            <a:xfrm>
              <a:off x="3590" y="150"/>
              <a:ext cx="330" cy="3948"/>
            </a:xfrm>
            <a:prstGeom prst="rect">
              <a:avLst/>
            </a:prstGeom>
            <a:solidFill>
              <a:srgbClr val="CCFFCC">
                <a:alpha val="39999"/>
              </a:srgbClr>
            </a:solidFill>
            <a:ln w="9525">
              <a:solidFill>
                <a:srgbClr val="003366"/>
              </a:solidFill>
              <a:miter lim="800000"/>
              <a:headEnd/>
              <a:tailEnd/>
            </a:ln>
            <a:effectLst/>
          </p:spPr>
          <p:txBody>
            <a:bodyPr wrap="none" anchor="ctr"/>
            <a:lstStyle/>
            <a:p>
              <a:endParaRPr lang="es-BO"/>
            </a:p>
          </p:txBody>
        </p:sp>
      </p:grpSp>
      <p:sp>
        <p:nvSpPr>
          <p:cNvPr id="95262" name="Text Box 30"/>
          <p:cNvSpPr txBox="1">
            <a:spLocks noChangeArrowheads="1"/>
          </p:cNvSpPr>
          <p:nvPr/>
        </p:nvSpPr>
        <p:spPr bwMode="auto">
          <a:xfrm rot="16200000">
            <a:off x="1040629" y="1710531"/>
            <a:ext cx="342900" cy="274637"/>
          </a:xfrm>
          <a:prstGeom prst="rect">
            <a:avLst/>
          </a:prstGeom>
          <a:noFill/>
          <a:ln w="9525">
            <a:noFill/>
            <a:miter lim="800000"/>
            <a:headEnd/>
            <a:tailEnd/>
          </a:ln>
          <a:effectLst/>
        </p:spPr>
        <p:txBody>
          <a:bodyPr wrap="none">
            <a:spAutoFit/>
          </a:bodyPr>
          <a:lstStyle/>
          <a:p>
            <a:r>
              <a:rPr lang="en-US" sz="1200" b="1">
                <a:latin typeface="Calibri" pitchFamily="34" charset="0"/>
              </a:rPr>
              <a:t>eq</a:t>
            </a:r>
          </a:p>
        </p:txBody>
      </p:sp>
      <p:sp>
        <p:nvSpPr>
          <p:cNvPr id="16" name="15 CuadroTexto"/>
          <p:cNvSpPr txBox="1"/>
          <p:nvPr/>
        </p:nvSpPr>
        <p:spPr>
          <a:xfrm rot="16200000">
            <a:off x="-3179071" y="3428450"/>
            <a:ext cx="6858002" cy="400110"/>
          </a:xfrm>
          <a:prstGeom prst="rect">
            <a:avLst/>
          </a:prstGeom>
          <a:noFill/>
        </p:spPr>
        <p:txBody>
          <a:bodyPr wrap="square" rtlCol="0">
            <a:spAutoFit/>
          </a:bodyPr>
          <a:lstStyle/>
          <a:p>
            <a:pPr algn="ctr"/>
            <a:r>
              <a:rPr lang="es-BO" sz="2000" b="1" dirty="0" smtClean="0">
                <a:solidFill>
                  <a:schemeClr val="bg2">
                    <a:lumMod val="60000"/>
                    <a:lumOff val="40000"/>
                  </a:schemeClr>
                </a:solidFill>
              </a:rPr>
              <a:t>GAW/CHC </a:t>
            </a:r>
            <a:r>
              <a:rPr lang="es-BO" sz="2000" b="1" dirty="0" err="1" smtClean="0">
                <a:solidFill>
                  <a:schemeClr val="bg2">
                    <a:lumMod val="60000"/>
                    <a:lumOff val="40000"/>
                  </a:schemeClr>
                </a:solidFill>
              </a:rPr>
              <a:t>Chacaltaya</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Station</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some</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results</a:t>
            </a:r>
            <a:r>
              <a:rPr lang="es-BO" sz="2000" b="1" dirty="0" smtClean="0">
                <a:solidFill>
                  <a:schemeClr val="bg2">
                    <a:lumMod val="60000"/>
                    <a:lumOff val="40000"/>
                  </a:schemeClr>
                </a:solidFill>
              </a:rPr>
              <a:t> (1)</a:t>
            </a:r>
            <a:endParaRPr lang="es-BO" sz="2000" b="1" dirty="0">
              <a:solidFill>
                <a:schemeClr val="bg2">
                  <a:lumMod val="60000"/>
                  <a:lumOff val="40000"/>
                </a:schemeClr>
              </a:solidFill>
            </a:endParaRPr>
          </a:p>
        </p:txBody>
      </p:sp>
      <p:sp>
        <p:nvSpPr>
          <p:cNvPr id="18" name="Text Box 6"/>
          <p:cNvSpPr txBox="1">
            <a:spLocks noChangeArrowheads="1"/>
          </p:cNvSpPr>
          <p:nvPr/>
        </p:nvSpPr>
        <p:spPr bwMode="auto">
          <a:xfrm rot="16200000">
            <a:off x="6885238" y="4339987"/>
            <a:ext cx="3093978" cy="338554"/>
          </a:xfrm>
          <a:prstGeom prst="rect">
            <a:avLst/>
          </a:prstGeom>
          <a:noFill/>
          <a:ln w="9525">
            <a:noFill/>
            <a:miter lim="800000"/>
            <a:headEnd/>
            <a:tailEnd/>
          </a:ln>
          <a:effectLst/>
        </p:spPr>
        <p:txBody>
          <a:bodyPr wrap="square">
            <a:spAutoFit/>
          </a:bodyPr>
          <a:lstStyle/>
          <a:p>
            <a:r>
              <a:rPr lang="en-US" sz="1600" b="1" dirty="0" smtClean="0">
                <a:solidFill>
                  <a:srgbClr val="002060"/>
                </a:solidFill>
              </a:rPr>
              <a:t>MODIS  </a:t>
            </a:r>
            <a:r>
              <a:rPr lang="en-US" sz="1600" b="1" dirty="0" smtClean="0">
                <a:solidFill>
                  <a:srgbClr val="FF0000"/>
                </a:solidFill>
              </a:rPr>
              <a:t>GOES  </a:t>
            </a:r>
            <a:r>
              <a:rPr lang="en-US" sz="1600" b="1" dirty="0" smtClean="0">
                <a:solidFill>
                  <a:srgbClr val="00FF00"/>
                </a:solidFill>
              </a:rPr>
              <a:t>AVHRR</a:t>
            </a:r>
            <a:r>
              <a:rPr lang="en-US" sz="1600" b="1" dirty="0" smtClean="0">
                <a:solidFill>
                  <a:srgbClr val="FFFF99"/>
                </a:solidFill>
              </a:rPr>
              <a:t> </a:t>
            </a:r>
            <a:endParaRPr lang="en-US" sz="1600" b="1" dirty="0">
              <a:solidFill>
                <a:srgbClr val="FFFF99"/>
              </a:solidFill>
            </a:endParaRPr>
          </a:p>
        </p:txBody>
      </p:sp>
      <p:sp>
        <p:nvSpPr>
          <p:cNvPr id="20" name="19 Rectángulo"/>
          <p:cNvSpPr/>
          <p:nvPr/>
        </p:nvSpPr>
        <p:spPr>
          <a:xfrm>
            <a:off x="1714331" y="3252083"/>
            <a:ext cx="492981" cy="6122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894" y="0"/>
            <a:ext cx="8601106" cy="1143000"/>
          </a:xfrm>
        </p:spPr>
        <p:txBody>
          <a:bodyPr>
            <a:normAutofit/>
          </a:bodyPr>
          <a:lstStyle/>
          <a:p>
            <a:r>
              <a:rPr lang="en-US" sz="3200" dirty="0" smtClean="0">
                <a:solidFill>
                  <a:schemeClr val="tx2">
                    <a:lumMod val="75000"/>
                  </a:schemeClr>
                </a:solidFill>
              </a:rPr>
              <a:t>  Ceilometers</a:t>
            </a:r>
            <a:endParaRPr lang="en-US" sz="3200" dirty="0">
              <a:solidFill>
                <a:schemeClr val="tx2">
                  <a:lumMod val="75000"/>
                </a:schemeClr>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pic>
        <p:nvPicPr>
          <p:cNvPr id="7" name="6 Imagen" descr="CT12K_GSFC-87-370_20141202 copy.jpg"/>
          <p:cNvPicPr>
            <a:picLocks noChangeAspect="1"/>
          </p:cNvPicPr>
          <p:nvPr/>
        </p:nvPicPr>
        <p:blipFill>
          <a:blip r:embed="rId3"/>
          <a:stretch>
            <a:fillRect/>
          </a:stretch>
        </p:blipFill>
        <p:spPr>
          <a:xfrm>
            <a:off x="877455" y="829542"/>
            <a:ext cx="4071587" cy="3053690"/>
          </a:xfrm>
          <a:prstGeom prst="rect">
            <a:avLst/>
          </a:prstGeom>
          <a:ln w="3175">
            <a:solidFill>
              <a:schemeClr val="bg1"/>
            </a:solidFill>
          </a:ln>
        </p:spPr>
      </p:pic>
      <p:pic>
        <p:nvPicPr>
          <p:cNvPr id="10" name="9 Imagen" descr="CT12K_GSFC-S0853_20141221 copy.jpg"/>
          <p:cNvPicPr>
            <a:picLocks noChangeAspect="1"/>
          </p:cNvPicPr>
          <p:nvPr/>
        </p:nvPicPr>
        <p:blipFill>
          <a:blip r:embed="rId4"/>
          <a:stretch>
            <a:fillRect/>
          </a:stretch>
        </p:blipFill>
        <p:spPr>
          <a:xfrm>
            <a:off x="4850861" y="817417"/>
            <a:ext cx="4103586" cy="3077689"/>
          </a:xfrm>
          <a:prstGeom prst="rect">
            <a:avLst/>
          </a:prstGeom>
          <a:ln w="3175">
            <a:solidFill>
              <a:schemeClr val="bg1"/>
            </a:solidFill>
          </a:ln>
        </p:spPr>
      </p:pic>
      <p:sp>
        <p:nvSpPr>
          <p:cNvPr id="11" name="10 CuadroTexto"/>
          <p:cNvSpPr txBox="1"/>
          <p:nvPr/>
        </p:nvSpPr>
        <p:spPr>
          <a:xfrm rot="16200000">
            <a:off x="-1533487" y="4629644"/>
            <a:ext cx="3573414" cy="400110"/>
          </a:xfrm>
          <a:prstGeom prst="rect">
            <a:avLst/>
          </a:prstGeom>
          <a:noFill/>
        </p:spPr>
        <p:txBody>
          <a:bodyPr wrap="none" rtlCol="0">
            <a:spAutoFit/>
          </a:bodyPr>
          <a:lstStyle/>
          <a:p>
            <a:r>
              <a:rPr lang="es-BO" sz="2000" b="1" dirty="0" err="1" smtClean="0">
                <a:solidFill>
                  <a:schemeClr val="bg2">
                    <a:lumMod val="60000"/>
                    <a:lumOff val="40000"/>
                  </a:schemeClr>
                </a:solidFill>
              </a:rPr>
              <a:t>Refurbishing</a:t>
            </a:r>
            <a:r>
              <a:rPr lang="es-BO" sz="2000" b="1" dirty="0" smtClean="0">
                <a:solidFill>
                  <a:schemeClr val="bg2">
                    <a:lumMod val="60000"/>
                    <a:lumOff val="40000"/>
                  </a:schemeClr>
                </a:solidFill>
              </a:rPr>
              <a:t> of </a:t>
            </a:r>
            <a:r>
              <a:rPr lang="es-BO" sz="2000" b="1" dirty="0" err="1" smtClean="0">
                <a:solidFill>
                  <a:schemeClr val="bg2">
                    <a:lumMod val="60000"/>
                    <a:lumOff val="40000"/>
                  </a:schemeClr>
                </a:solidFill>
              </a:rPr>
              <a:t>ceilometers</a:t>
            </a:r>
            <a:endParaRPr lang="es-BO" sz="2000" b="1"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894" y="0"/>
            <a:ext cx="8601106" cy="1143000"/>
          </a:xfrm>
        </p:spPr>
        <p:txBody>
          <a:bodyPr>
            <a:normAutofit/>
          </a:bodyPr>
          <a:lstStyle/>
          <a:p>
            <a:r>
              <a:rPr lang="en-US" sz="3200" dirty="0" smtClean="0">
                <a:solidFill>
                  <a:schemeClr val="tx2">
                    <a:lumMod val="75000"/>
                  </a:schemeClr>
                </a:solidFill>
              </a:rPr>
              <a:t> </a:t>
            </a:r>
            <a:r>
              <a:rPr lang="en-US" sz="3200" dirty="0" err="1" smtClean="0">
                <a:solidFill>
                  <a:schemeClr val="tx2">
                    <a:lumMod val="75000"/>
                  </a:schemeClr>
                </a:solidFill>
              </a:rPr>
              <a:t>Radiosonde</a:t>
            </a:r>
            <a:r>
              <a:rPr lang="en-US" sz="3200" dirty="0" smtClean="0">
                <a:solidFill>
                  <a:schemeClr val="tx2">
                    <a:lumMod val="75000"/>
                  </a:schemeClr>
                </a:solidFill>
              </a:rPr>
              <a:t> measurements </a:t>
            </a:r>
            <a:endParaRPr lang="en-US" sz="3200" dirty="0">
              <a:solidFill>
                <a:schemeClr val="tx2">
                  <a:lumMod val="75000"/>
                </a:schemeClr>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9" name="8 CuadroTexto"/>
          <p:cNvSpPr txBox="1"/>
          <p:nvPr/>
        </p:nvSpPr>
        <p:spPr>
          <a:xfrm rot="16200000">
            <a:off x="-1566562" y="4716443"/>
            <a:ext cx="3676006" cy="400110"/>
          </a:xfrm>
          <a:prstGeom prst="rect">
            <a:avLst/>
          </a:prstGeom>
          <a:noFill/>
        </p:spPr>
        <p:txBody>
          <a:bodyPr wrap="none" rtlCol="0">
            <a:spAutoFit/>
          </a:bodyPr>
          <a:lstStyle/>
          <a:p>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Radiosonde</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measurements</a:t>
            </a:r>
            <a:r>
              <a:rPr lang="es-BO" sz="2000" b="1" dirty="0" smtClean="0">
                <a:solidFill>
                  <a:schemeClr val="bg2">
                    <a:lumMod val="60000"/>
                    <a:lumOff val="40000"/>
                  </a:schemeClr>
                </a:solidFill>
              </a:rPr>
              <a:t> </a:t>
            </a:r>
            <a:endParaRPr lang="es-BO" sz="2000" b="1" dirty="0">
              <a:solidFill>
                <a:schemeClr val="bg2">
                  <a:lumMod val="60000"/>
                  <a:lumOff val="40000"/>
                </a:schemeClr>
              </a:solidFill>
            </a:endParaRPr>
          </a:p>
        </p:txBody>
      </p:sp>
      <p:pic>
        <p:nvPicPr>
          <p:cNvPr id="25601" name="Picture 1" descr="H:\RADIOSONDEO\GRUAN\Sondeos 2015\19_01_2015\fotos\2015-01-19 10.27.13.jpg"/>
          <p:cNvPicPr>
            <a:picLocks noChangeAspect="1" noChangeArrowheads="1"/>
          </p:cNvPicPr>
          <p:nvPr/>
        </p:nvPicPr>
        <p:blipFill>
          <a:blip r:embed="rId3" cstate="print"/>
          <a:srcRect/>
          <a:stretch>
            <a:fillRect/>
          </a:stretch>
        </p:blipFill>
        <p:spPr bwMode="auto">
          <a:xfrm>
            <a:off x="908452" y="1014884"/>
            <a:ext cx="2530677" cy="3374236"/>
          </a:xfrm>
          <a:prstGeom prst="rect">
            <a:avLst/>
          </a:prstGeom>
          <a:noFill/>
        </p:spPr>
      </p:pic>
      <p:pic>
        <p:nvPicPr>
          <p:cNvPr id="6" name="5 Imagen" descr="cr_founding.jpg"/>
          <p:cNvPicPr>
            <a:picLocks noChangeAspect="1"/>
          </p:cNvPicPr>
          <p:nvPr/>
        </p:nvPicPr>
        <p:blipFill>
          <a:blip r:embed="rId4"/>
          <a:stretch>
            <a:fillRect/>
          </a:stretch>
        </p:blipFill>
        <p:spPr>
          <a:xfrm>
            <a:off x="3668490" y="1014152"/>
            <a:ext cx="4711957" cy="337496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0081" y="3017838"/>
            <a:ext cx="7467600" cy="1143000"/>
          </a:xfrm>
          <a:solidFill>
            <a:schemeClr val="bg2">
              <a:lumMod val="75000"/>
            </a:schemeClr>
          </a:solidFill>
        </p:spPr>
        <p:txBody>
          <a:bodyPr>
            <a:normAutofit/>
          </a:bodyPr>
          <a:lstStyle/>
          <a:p>
            <a:r>
              <a:rPr lang="en-US" sz="4800" dirty="0" smtClean="0">
                <a:solidFill>
                  <a:schemeClr val="tx2">
                    <a:lumMod val="75000"/>
                  </a:schemeClr>
                </a:solidFill>
              </a:rPr>
              <a:t>The</a:t>
            </a:r>
            <a:r>
              <a:rPr lang="es-BO" sz="4800" dirty="0" smtClean="0">
                <a:solidFill>
                  <a:schemeClr val="tx2">
                    <a:lumMod val="75000"/>
                  </a:schemeClr>
                </a:solidFill>
              </a:rPr>
              <a:t> </a:t>
            </a:r>
            <a:r>
              <a:rPr lang="es-BO" sz="4800" dirty="0" err="1" smtClean="0">
                <a:solidFill>
                  <a:schemeClr val="tx2">
                    <a:lumMod val="75000"/>
                  </a:schemeClr>
                </a:solidFill>
              </a:rPr>
              <a:t>Chacaltaya</a:t>
            </a:r>
            <a:r>
              <a:rPr lang="es-BO" sz="4800" dirty="0" smtClean="0">
                <a:solidFill>
                  <a:schemeClr val="tx2">
                    <a:lumMod val="75000"/>
                  </a:schemeClr>
                </a:solidFill>
              </a:rPr>
              <a:t> GAW </a:t>
            </a:r>
            <a:r>
              <a:rPr lang="es-BO" sz="4800" dirty="0" err="1" smtClean="0">
                <a:solidFill>
                  <a:schemeClr val="tx2">
                    <a:lumMod val="75000"/>
                  </a:schemeClr>
                </a:solidFill>
              </a:rPr>
              <a:t>station</a:t>
            </a:r>
            <a:endParaRPr lang="es-BO"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LIPAZ </a:t>
            </a:r>
            <a:r>
              <a:rPr lang="es-BO" sz="3200" dirty="0" err="1" smtClean="0">
                <a:solidFill>
                  <a:schemeClr val="tx2">
                    <a:lumMod val="75000"/>
                  </a:schemeClr>
                </a:solidFill>
              </a:rPr>
              <a:t>system</a:t>
            </a:r>
            <a:r>
              <a:rPr lang="es-BO" sz="3200" dirty="0" smtClean="0">
                <a:solidFill>
                  <a:schemeClr val="tx2">
                    <a:lumMod val="75000"/>
                  </a:schemeClr>
                </a:solidFill>
              </a:rPr>
              <a:t>: General </a:t>
            </a:r>
            <a:r>
              <a:rPr lang="es-BO" sz="3200" dirty="0" err="1" smtClean="0">
                <a:solidFill>
                  <a:schemeClr val="tx2">
                    <a:lumMod val="75000"/>
                  </a:schemeClr>
                </a:solidFill>
              </a:rPr>
              <a:t>characteristics</a:t>
            </a:r>
            <a:r>
              <a:rPr lang="es-BO" sz="3200" dirty="0" smtClean="0">
                <a:solidFill>
                  <a:schemeClr val="tx2">
                    <a:lumMod val="75000"/>
                  </a:schemeClr>
                </a:solidFill>
              </a:rPr>
              <a:t> </a:t>
            </a:r>
            <a:endParaRPr lang="en-US" sz="3200" dirty="0">
              <a:solidFill>
                <a:schemeClr val="tx2">
                  <a:lumMod val="75000"/>
                </a:schemeClr>
              </a:solidFill>
            </a:endParaRPr>
          </a:p>
        </p:txBody>
      </p:sp>
      <p:graphicFrame>
        <p:nvGraphicFramePr>
          <p:cNvPr id="5" name="4 Tabla"/>
          <p:cNvGraphicFramePr>
            <a:graphicFrameLocks noGrp="1"/>
          </p:cNvGraphicFramePr>
          <p:nvPr/>
        </p:nvGraphicFramePr>
        <p:xfrm>
          <a:off x="1428728" y="3143248"/>
          <a:ext cx="6429420" cy="1785948"/>
        </p:xfrm>
        <a:graphic>
          <a:graphicData uri="http://schemas.openxmlformats.org/drawingml/2006/table">
            <a:tbl>
              <a:tblPr/>
              <a:tblGrid>
                <a:gridCol w="3401245"/>
                <a:gridCol w="947698"/>
                <a:gridCol w="975799"/>
                <a:gridCol w="1104678"/>
              </a:tblGrid>
              <a:tr h="276696">
                <a:tc>
                  <a:txBody>
                    <a:bodyPr/>
                    <a:lstStyle/>
                    <a:p>
                      <a:pPr algn="l">
                        <a:lnSpc>
                          <a:spcPct val="115000"/>
                        </a:lnSpc>
                        <a:spcAft>
                          <a:spcPts val="0"/>
                        </a:spcAft>
                      </a:pPr>
                      <a:r>
                        <a:rPr lang="es-MX" sz="1400" dirty="0" smtClean="0">
                          <a:solidFill>
                            <a:srgbClr val="000000"/>
                          </a:solidFill>
                          <a:latin typeface="Arial"/>
                          <a:ea typeface="Times New Roman"/>
                          <a:cs typeface="Times New Roman"/>
                        </a:rPr>
                        <a:t>LASER </a:t>
                      </a:r>
                      <a:r>
                        <a:rPr lang="es-MX" sz="1400" dirty="0" err="1" smtClean="0">
                          <a:solidFill>
                            <a:srgbClr val="000000"/>
                          </a:solidFill>
                          <a:latin typeface="Arial"/>
                          <a:ea typeface="Times New Roman"/>
                          <a:cs typeface="Times New Roman"/>
                        </a:rPr>
                        <a:t>Nd:YAG</a:t>
                      </a:r>
                      <a:r>
                        <a:rPr lang="es-MX" sz="1400" dirty="0" smtClean="0">
                          <a:solidFill>
                            <a:srgbClr val="000000"/>
                          </a:solidFill>
                          <a:latin typeface="Arial"/>
                          <a:ea typeface="Times New Roman"/>
                          <a:cs typeface="Times New Roman"/>
                        </a:rPr>
                        <a:t> </a:t>
                      </a:r>
                      <a:r>
                        <a:rPr lang="es-MX" sz="1400" dirty="0" err="1" smtClean="0">
                          <a:solidFill>
                            <a:srgbClr val="000000"/>
                          </a:solidFill>
                          <a:latin typeface="Arial"/>
                          <a:ea typeface="Times New Roman"/>
                          <a:cs typeface="Times New Roman"/>
                        </a:rPr>
                        <a:t>working</a:t>
                      </a:r>
                      <a:r>
                        <a:rPr lang="es-MX" sz="1400" dirty="0" smtClean="0">
                          <a:solidFill>
                            <a:srgbClr val="000000"/>
                          </a:solidFill>
                          <a:latin typeface="Arial"/>
                          <a:ea typeface="Times New Roman"/>
                          <a:cs typeface="Times New Roman"/>
                        </a:rPr>
                        <a:t> at 532 </a:t>
                      </a:r>
                      <a:r>
                        <a:rPr lang="es-MX" sz="1400" dirty="0" err="1" smtClean="0">
                          <a:solidFill>
                            <a:srgbClr val="000000"/>
                          </a:solidFill>
                          <a:latin typeface="Arial"/>
                          <a:ea typeface="Times New Roman"/>
                          <a:cs typeface="Times New Roman"/>
                        </a:rPr>
                        <a:t>nm</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3">
                  <a:txBody>
                    <a:bodyPr/>
                    <a:lstStyle/>
                    <a:p>
                      <a:pPr marL="0" algn="ctr" rtl="0" eaLnBrk="1" latinLnBrk="0" hangingPunct="1">
                        <a:lnSpc>
                          <a:spcPct val="115000"/>
                        </a:lnSpc>
                        <a:spcAft>
                          <a:spcPts val="0"/>
                        </a:spcAft>
                      </a:pPr>
                      <a:r>
                        <a:rPr kumimoji="0" lang="es-MX" sz="1400" kern="1200" dirty="0" err="1">
                          <a:solidFill>
                            <a:srgbClr val="000000"/>
                          </a:solidFill>
                          <a:latin typeface="Arial"/>
                          <a:ea typeface="Times New Roman"/>
                          <a:cs typeface="Times New Roman"/>
                        </a:rPr>
                        <a:t>Quantel</a:t>
                      </a:r>
                      <a:r>
                        <a:rPr kumimoji="0" lang="es-MX" sz="1400" kern="1200" dirty="0">
                          <a:solidFill>
                            <a:srgbClr val="000000"/>
                          </a:solidFill>
                          <a:latin typeface="Arial"/>
                          <a:ea typeface="Times New Roman"/>
                          <a:cs typeface="Times New Roman"/>
                        </a:rPr>
                        <a:t>, </a:t>
                      </a:r>
                      <a:r>
                        <a:rPr kumimoji="0" lang="es-MX" sz="1400" kern="1200" dirty="0" err="1">
                          <a:solidFill>
                            <a:srgbClr val="000000"/>
                          </a:solidFill>
                          <a:latin typeface="Arial"/>
                          <a:ea typeface="Times New Roman"/>
                          <a:cs typeface="Times New Roman"/>
                        </a:rPr>
                        <a:t>model</a:t>
                      </a:r>
                      <a:r>
                        <a:rPr kumimoji="0" lang="es-MX" sz="1400" kern="1200" dirty="0">
                          <a:solidFill>
                            <a:srgbClr val="000000"/>
                          </a:solidFill>
                          <a:latin typeface="Arial"/>
                          <a:ea typeface="Times New Roman"/>
                          <a:cs typeface="Times New Roman"/>
                        </a:rPr>
                        <a:t> BRIO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s-MX"/>
                    </a:p>
                  </a:txBody>
                  <a:tcPr/>
                </a:tc>
                <a:tc hMerge="1">
                  <a:txBody>
                    <a:bodyPr/>
                    <a:lstStyle/>
                    <a:p>
                      <a:endParaRPr lang="es-MX"/>
                    </a:p>
                  </a:txBody>
                  <a:tcPr/>
                </a:tc>
              </a:tr>
              <a:tr h="251542">
                <a:tc>
                  <a:txBody>
                    <a:bodyPr/>
                    <a:lstStyle/>
                    <a:p>
                      <a:pPr algn="l">
                        <a:lnSpc>
                          <a:spcPct val="115000"/>
                        </a:lnSpc>
                        <a:spcAft>
                          <a:spcPts val="0"/>
                        </a:spcAft>
                      </a:pPr>
                      <a:r>
                        <a:rPr lang="es-MX" sz="1400" dirty="0">
                          <a:solidFill>
                            <a:srgbClr val="000000"/>
                          </a:solidFill>
                          <a:latin typeface="Arial"/>
                          <a:ea typeface="Times New Roman"/>
                          <a:cs typeface="Times New Roman"/>
                        </a:rPr>
                        <a:t>Wave </a:t>
                      </a:r>
                      <a:r>
                        <a:rPr lang="es-MX" sz="1400" dirty="0" err="1">
                          <a:solidFill>
                            <a:srgbClr val="000000"/>
                          </a:solidFill>
                          <a:latin typeface="Arial"/>
                          <a:ea typeface="Times New Roman"/>
                          <a:cs typeface="Times New Roman"/>
                        </a:rPr>
                        <a:t>length</a:t>
                      </a:r>
                      <a:r>
                        <a:rPr lang="es-MX" sz="1400" dirty="0">
                          <a:solidFill>
                            <a:srgbClr val="000000"/>
                          </a:solidFill>
                          <a:latin typeface="Arial"/>
                          <a:ea typeface="Times New Roman"/>
                          <a:cs typeface="Times New Roman"/>
                        </a:rPr>
                        <a:t> (</a:t>
                      </a:r>
                      <a:r>
                        <a:rPr lang="es-MX" sz="1400" dirty="0" err="1">
                          <a:solidFill>
                            <a:srgbClr val="000000"/>
                          </a:solidFill>
                          <a:latin typeface="Arial"/>
                          <a:ea typeface="Times New Roman"/>
                          <a:cs typeface="Times New Roman"/>
                        </a:rPr>
                        <a:t>nm</a:t>
                      </a:r>
                      <a:r>
                        <a:rPr lang="es-MX" sz="1400" dirty="0">
                          <a:solidFill>
                            <a:srgbClr val="000000"/>
                          </a:solidFill>
                          <a:latin typeface="Arial"/>
                          <a:ea typeface="Times New Roman"/>
                          <a:cs typeface="Times New Roman"/>
                        </a:rPr>
                        <a:t>)</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es-MX" sz="1400">
                          <a:solidFill>
                            <a:srgbClr val="000000"/>
                          </a:solidFill>
                          <a:latin typeface="Arial"/>
                          <a:ea typeface="Times New Roman"/>
                          <a:cs typeface="Times New Roman"/>
                        </a:rPr>
                        <a:t>1064</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es-MX" sz="1400" dirty="0">
                          <a:solidFill>
                            <a:srgbClr val="000000"/>
                          </a:solidFill>
                          <a:latin typeface="Arial"/>
                          <a:ea typeface="Times New Roman"/>
                          <a:cs typeface="Times New Roman"/>
                        </a:rPr>
                        <a:t>532</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15000"/>
                        </a:lnSpc>
                        <a:spcAft>
                          <a:spcPts val="0"/>
                        </a:spcAft>
                      </a:pPr>
                      <a:r>
                        <a:rPr lang="es-MX" sz="1400">
                          <a:solidFill>
                            <a:srgbClr val="000000"/>
                          </a:solidFill>
                          <a:latin typeface="Arial"/>
                          <a:ea typeface="Times New Roman"/>
                          <a:cs typeface="Times New Roman"/>
                        </a:rPr>
                        <a:t>355</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1542">
                <a:tc>
                  <a:txBody>
                    <a:bodyPr/>
                    <a:lstStyle/>
                    <a:p>
                      <a:pPr algn="l">
                        <a:lnSpc>
                          <a:spcPct val="115000"/>
                        </a:lnSpc>
                        <a:spcAft>
                          <a:spcPts val="0"/>
                        </a:spcAft>
                      </a:pPr>
                      <a:r>
                        <a:rPr lang="es-MX" sz="1400">
                          <a:solidFill>
                            <a:srgbClr val="000000"/>
                          </a:solidFill>
                          <a:latin typeface="Arial"/>
                          <a:ea typeface="Times New Roman"/>
                          <a:cs typeface="Times New Roman"/>
                        </a:rPr>
                        <a:t>Pulse duration (ns)</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es-MX" sz="1400">
                          <a:solidFill>
                            <a:srgbClr val="000000"/>
                          </a:solidFill>
                          <a:latin typeface="Arial"/>
                          <a:ea typeface="Times New Roman"/>
                          <a:cs typeface="Times New Roman"/>
                        </a:rPr>
                        <a:t>4</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es-MX" sz="1400" dirty="0">
                          <a:solidFill>
                            <a:srgbClr val="000000"/>
                          </a:solidFill>
                          <a:latin typeface="Arial"/>
                          <a:ea typeface="Times New Roman"/>
                          <a:cs typeface="Times New Roman"/>
                        </a:rPr>
                        <a:t>3</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15000"/>
                        </a:lnSpc>
                        <a:spcAft>
                          <a:spcPts val="0"/>
                        </a:spcAft>
                      </a:pPr>
                      <a:r>
                        <a:rPr lang="es-MX" sz="1400">
                          <a:solidFill>
                            <a:srgbClr val="000000"/>
                          </a:solidFill>
                          <a:latin typeface="Arial"/>
                          <a:ea typeface="Times New Roman"/>
                          <a:cs typeface="Times New Roman"/>
                        </a:rPr>
                        <a:t>3</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1542">
                <a:tc>
                  <a:txBody>
                    <a:bodyPr/>
                    <a:lstStyle/>
                    <a:p>
                      <a:pPr algn="l">
                        <a:lnSpc>
                          <a:spcPct val="115000"/>
                        </a:lnSpc>
                        <a:spcAft>
                          <a:spcPts val="0"/>
                        </a:spcAft>
                      </a:pPr>
                      <a:r>
                        <a:rPr lang="es-MX" sz="1400" dirty="0" err="1">
                          <a:solidFill>
                            <a:srgbClr val="000000"/>
                          </a:solidFill>
                          <a:latin typeface="Arial"/>
                          <a:ea typeface="Times New Roman"/>
                          <a:cs typeface="Times New Roman"/>
                        </a:rPr>
                        <a:t>Energy</a:t>
                      </a:r>
                      <a:r>
                        <a:rPr lang="es-MX" sz="1400" dirty="0">
                          <a:solidFill>
                            <a:srgbClr val="000000"/>
                          </a:solidFill>
                          <a:latin typeface="Arial"/>
                          <a:ea typeface="Times New Roman"/>
                          <a:cs typeface="Times New Roman"/>
                        </a:rPr>
                        <a:t> per pulse (</a:t>
                      </a:r>
                      <a:r>
                        <a:rPr lang="es-MX" sz="1400" dirty="0" err="1">
                          <a:solidFill>
                            <a:srgbClr val="000000"/>
                          </a:solidFill>
                          <a:latin typeface="Arial"/>
                          <a:ea typeface="Times New Roman"/>
                          <a:cs typeface="Times New Roman"/>
                        </a:rPr>
                        <a:t>mJ</a:t>
                      </a:r>
                      <a:r>
                        <a:rPr lang="es-MX" sz="1400" dirty="0">
                          <a:solidFill>
                            <a:srgbClr val="000000"/>
                          </a:solidFill>
                          <a:latin typeface="Arial"/>
                          <a:ea typeface="Times New Roman"/>
                          <a:cs typeface="Times New Roman"/>
                        </a:rPr>
                        <a:t>)</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es-MX" sz="1400">
                          <a:solidFill>
                            <a:srgbClr val="000000"/>
                          </a:solidFill>
                          <a:latin typeface="Arial"/>
                          <a:ea typeface="Times New Roman"/>
                          <a:cs typeface="Times New Roman"/>
                        </a:rPr>
                        <a:t>115</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es-MX" sz="1400" dirty="0">
                          <a:solidFill>
                            <a:srgbClr val="000000"/>
                          </a:solidFill>
                          <a:latin typeface="Arial"/>
                          <a:ea typeface="Times New Roman"/>
                          <a:cs typeface="Times New Roman"/>
                        </a:rPr>
                        <a:t>80</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15000"/>
                        </a:lnSpc>
                        <a:spcAft>
                          <a:spcPts val="0"/>
                        </a:spcAft>
                      </a:pPr>
                      <a:r>
                        <a:rPr lang="es-MX" sz="1400" dirty="0">
                          <a:solidFill>
                            <a:srgbClr val="000000"/>
                          </a:solidFill>
                          <a:latin typeface="Arial"/>
                          <a:ea typeface="Times New Roman"/>
                          <a:cs typeface="Times New Roman"/>
                        </a:rPr>
                        <a:t>25</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1542">
                <a:tc>
                  <a:txBody>
                    <a:bodyPr/>
                    <a:lstStyle/>
                    <a:p>
                      <a:pPr algn="l">
                        <a:lnSpc>
                          <a:spcPct val="115000"/>
                        </a:lnSpc>
                        <a:spcAft>
                          <a:spcPts val="0"/>
                        </a:spcAft>
                      </a:pPr>
                      <a:r>
                        <a:rPr lang="es-MX" sz="1400">
                          <a:solidFill>
                            <a:srgbClr val="000000"/>
                          </a:solidFill>
                          <a:latin typeface="Arial"/>
                          <a:ea typeface="Times New Roman"/>
                          <a:cs typeface="Times New Roman"/>
                        </a:rPr>
                        <a:t>Maximun power (W)</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es-MX" sz="1400">
                          <a:solidFill>
                            <a:srgbClr val="000000"/>
                          </a:solidFill>
                          <a:latin typeface="Arial"/>
                          <a:ea typeface="Times New Roman"/>
                          <a:cs typeface="Times New Roman"/>
                        </a:rPr>
                        <a:t>2.3</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es-MX" sz="1400" dirty="0">
                          <a:solidFill>
                            <a:srgbClr val="000000"/>
                          </a:solidFill>
                          <a:latin typeface="Arial"/>
                          <a:ea typeface="Times New Roman"/>
                          <a:cs typeface="Times New Roman"/>
                        </a:rPr>
                        <a:t>1.6</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15000"/>
                        </a:lnSpc>
                        <a:spcAft>
                          <a:spcPts val="0"/>
                        </a:spcAft>
                      </a:pPr>
                      <a:r>
                        <a:rPr lang="es-MX" sz="1400">
                          <a:solidFill>
                            <a:srgbClr val="000000"/>
                          </a:solidFill>
                          <a:latin typeface="Arial"/>
                          <a:ea typeface="Times New Roman"/>
                          <a:cs typeface="Times New Roman"/>
                        </a:rPr>
                        <a:t>0.5</a:t>
                      </a:r>
                      <a:endParaRPr lang="es-MX"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1542">
                <a:tc>
                  <a:txBody>
                    <a:bodyPr/>
                    <a:lstStyle/>
                    <a:p>
                      <a:pPr algn="l">
                        <a:lnSpc>
                          <a:spcPct val="115000"/>
                        </a:lnSpc>
                        <a:spcAft>
                          <a:spcPts val="0"/>
                        </a:spcAft>
                      </a:pPr>
                      <a:r>
                        <a:rPr lang="es-MX" sz="1400" dirty="0" err="1">
                          <a:solidFill>
                            <a:srgbClr val="000000"/>
                          </a:solidFill>
                          <a:latin typeface="Arial"/>
                          <a:ea typeface="Times New Roman"/>
                          <a:cs typeface="Times New Roman"/>
                        </a:rPr>
                        <a:t>Beam</a:t>
                      </a:r>
                      <a:r>
                        <a:rPr lang="es-MX" sz="1400" dirty="0">
                          <a:solidFill>
                            <a:srgbClr val="000000"/>
                          </a:solidFill>
                          <a:latin typeface="Arial"/>
                          <a:ea typeface="Times New Roman"/>
                          <a:cs typeface="Times New Roman"/>
                        </a:rPr>
                        <a:t> </a:t>
                      </a:r>
                      <a:r>
                        <a:rPr lang="es-MX" sz="1400" dirty="0" err="1">
                          <a:solidFill>
                            <a:srgbClr val="000000"/>
                          </a:solidFill>
                          <a:latin typeface="Arial"/>
                          <a:ea typeface="Times New Roman"/>
                          <a:cs typeface="Times New Roman"/>
                        </a:rPr>
                        <a:t>divergence</a:t>
                      </a:r>
                      <a:r>
                        <a:rPr lang="es-MX" sz="1400" dirty="0">
                          <a:solidFill>
                            <a:srgbClr val="000000"/>
                          </a:solidFill>
                          <a:latin typeface="Arial"/>
                          <a:ea typeface="Times New Roman"/>
                          <a:cs typeface="Times New Roman"/>
                        </a:rPr>
                        <a:t> (</a:t>
                      </a:r>
                      <a:r>
                        <a:rPr lang="es-MX" sz="1400" dirty="0" err="1">
                          <a:solidFill>
                            <a:srgbClr val="000000"/>
                          </a:solidFill>
                          <a:latin typeface="Arial"/>
                          <a:ea typeface="Times New Roman"/>
                          <a:cs typeface="Times New Roman"/>
                        </a:rPr>
                        <a:t>mrad</a:t>
                      </a:r>
                      <a:r>
                        <a:rPr lang="es-MX" sz="1400" dirty="0">
                          <a:solidFill>
                            <a:srgbClr val="000000"/>
                          </a:solidFill>
                          <a:latin typeface="Arial"/>
                          <a:ea typeface="Times New Roman"/>
                          <a:cs typeface="Times New Roman"/>
                        </a:rPr>
                        <a:t>)</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3">
                  <a:txBody>
                    <a:bodyPr/>
                    <a:lstStyle/>
                    <a:p>
                      <a:pPr marL="0" algn="ctr" rtl="0" eaLnBrk="1" latinLnBrk="0" hangingPunct="1">
                        <a:lnSpc>
                          <a:spcPct val="115000"/>
                        </a:lnSpc>
                        <a:spcAft>
                          <a:spcPts val="0"/>
                        </a:spcAft>
                      </a:pPr>
                      <a:r>
                        <a:rPr kumimoji="0" lang="es-MX" sz="1400" kern="1200" dirty="0">
                          <a:solidFill>
                            <a:srgbClr val="000000"/>
                          </a:solidFill>
                          <a:latin typeface="Arial"/>
                          <a:ea typeface="Times New Roman"/>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hMerge="1">
                  <a:txBody>
                    <a:bodyPr/>
                    <a:lstStyle/>
                    <a:p>
                      <a:endParaRPr lang="es-MX"/>
                    </a:p>
                  </a:txBody>
                  <a:tcPr/>
                </a:tc>
              </a:tr>
              <a:tr h="251542">
                <a:tc>
                  <a:txBody>
                    <a:bodyPr/>
                    <a:lstStyle/>
                    <a:p>
                      <a:pPr algn="l">
                        <a:lnSpc>
                          <a:spcPct val="115000"/>
                        </a:lnSpc>
                        <a:spcAft>
                          <a:spcPts val="0"/>
                        </a:spcAft>
                      </a:pPr>
                      <a:r>
                        <a:rPr lang="es-MX" sz="1400" dirty="0" err="1">
                          <a:solidFill>
                            <a:srgbClr val="000000"/>
                          </a:solidFill>
                          <a:latin typeface="Arial"/>
                          <a:ea typeface="Times New Roman"/>
                          <a:cs typeface="Times New Roman"/>
                        </a:rPr>
                        <a:t>Repetition</a:t>
                      </a:r>
                      <a:r>
                        <a:rPr lang="es-MX" sz="1400" dirty="0">
                          <a:solidFill>
                            <a:srgbClr val="000000"/>
                          </a:solidFill>
                          <a:latin typeface="Arial"/>
                          <a:ea typeface="Times New Roman"/>
                          <a:cs typeface="Times New Roman"/>
                        </a:rPr>
                        <a:t> </a:t>
                      </a:r>
                      <a:r>
                        <a:rPr lang="es-MX" sz="1400" dirty="0" err="1">
                          <a:solidFill>
                            <a:srgbClr val="000000"/>
                          </a:solidFill>
                          <a:latin typeface="Arial"/>
                          <a:ea typeface="Times New Roman"/>
                          <a:cs typeface="Times New Roman"/>
                        </a:rPr>
                        <a:t>frecuency</a:t>
                      </a:r>
                      <a:r>
                        <a:rPr lang="es-MX" sz="1400" dirty="0">
                          <a:solidFill>
                            <a:srgbClr val="000000"/>
                          </a:solidFill>
                          <a:latin typeface="Arial"/>
                          <a:ea typeface="Times New Roman"/>
                          <a:cs typeface="Times New Roman"/>
                        </a:rPr>
                        <a:t> (Hz)</a:t>
                      </a:r>
                      <a:endParaRPr lang="es-MX"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3">
                  <a:txBody>
                    <a:bodyPr/>
                    <a:lstStyle/>
                    <a:p>
                      <a:pPr marL="0" algn="ctr" rtl="0" eaLnBrk="1" latinLnBrk="0" hangingPunct="1">
                        <a:lnSpc>
                          <a:spcPct val="115000"/>
                        </a:lnSpc>
                        <a:spcAft>
                          <a:spcPts val="0"/>
                        </a:spcAft>
                      </a:pPr>
                      <a:r>
                        <a:rPr kumimoji="0" lang="es-MX" sz="1400" kern="1200" dirty="0">
                          <a:solidFill>
                            <a:srgbClr val="000000"/>
                          </a:solidFill>
                          <a:latin typeface="Arial"/>
                          <a:ea typeface="Times New Roman"/>
                          <a:cs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hMerge="1">
                  <a:txBody>
                    <a:bodyPr/>
                    <a:lstStyle/>
                    <a:p>
                      <a:endParaRPr lang="es-MX"/>
                    </a:p>
                  </a:txBody>
                  <a:tcPr/>
                </a:tc>
              </a:tr>
            </a:tbl>
          </a:graphicData>
        </a:graphic>
      </p:graphicFrame>
      <p:graphicFrame>
        <p:nvGraphicFramePr>
          <p:cNvPr id="7" name="6 Tabla"/>
          <p:cNvGraphicFramePr>
            <a:graphicFrameLocks noGrp="1"/>
          </p:cNvGraphicFramePr>
          <p:nvPr/>
        </p:nvGraphicFramePr>
        <p:xfrm>
          <a:off x="1457325" y="1035049"/>
          <a:ext cx="6410326" cy="1898650"/>
        </p:xfrm>
        <a:graphic>
          <a:graphicData uri="http://schemas.openxmlformats.org/drawingml/2006/table">
            <a:tbl>
              <a:tblPr firstRow="1" bandRow="1">
                <a:tableStyleId>{2D5ABB26-0587-4C30-8999-92F81FD0307C}</a:tableStyleId>
              </a:tblPr>
              <a:tblGrid>
                <a:gridCol w="3205163"/>
                <a:gridCol w="3205163"/>
              </a:tblGrid>
              <a:tr h="379730">
                <a:tc>
                  <a:txBody>
                    <a:bodyPr/>
                    <a:lstStyle/>
                    <a:p>
                      <a:r>
                        <a:rPr lang="es-BO" dirty="0" err="1" smtClean="0">
                          <a:solidFill>
                            <a:sysClr val="windowText" lastClr="000000"/>
                          </a:solidFill>
                        </a:rPr>
                        <a:t>Configuration</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s-BO" dirty="0" smtClean="0">
                          <a:solidFill>
                            <a:sysClr val="windowText" lastClr="000000"/>
                          </a:solidFill>
                        </a:rPr>
                        <a:t>Coaxial</a:t>
                      </a:r>
                      <a:r>
                        <a:rPr lang="es-BO" baseline="0" dirty="0" smtClean="0">
                          <a:solidFill>
                            <a:sysClr val="windowText" lastClr="000000"/>
                          </a:solidFill>
                        </a:rPr>
                        <a:t> – </a:t>
                      </a:r>
                      <a:r>
                        <a:rPr lang="es-BO" baseline="0" dirty="0" err="1" smtClean="0">
                          <a:solidFill>
                            <a:sysClr val="windowText" lastClr="000000"/>
                          </a:solidFill>
                        </a:rPr>
                        <a:t>Elastic</a:t>
                      </a:r>
                      <a:r>
                        <a:rPr lang="es-BO" baseline="0" dirty="0" smtClean="0">
                          <a:solidFill>
                            <a:sysClr val="windowText" lastClr="000000"/>
                          </a:solidFill>
                        </a:rPr>
                        <a:t> (532nm)</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379730">
                <a:tc>
                  <a:txBody>
                    <a:bodyPr/>
                    <a:lstStyle/>
                    <a:p>
                      <a:r>
                        <a:rPr lang="es-BO" dirty="0" err="1" smtClean="0">
                          <a:solidFill>
                            <a:sysClr val="windowText" lastClr="000000"/>
                          </a:solidFill>
                        </a:rPr>
                        <a:t>Telescope</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s-BO" dirty="0" err="1" smtClean="0">
                          <a:solidFill>
                            <a:sysClr val="windowText" lastClr="000000"/>
                          </a:solidFill>
                        </a:rPr>
                        <a:t>Newtonian</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379730">
                <a:tc>
                  <a:txBody>
                    <a:bodyPr/>
                    <a:lstStyle/>
                    <a:p>
                      <a:r>
                        <a:rPr lang="es-BO" dirty="0" err="1" smtClean="0">
                          <a:solidFill>
                            <a:sysClr val="windowText" lastClr="000000"/>
                          </a:solidFill>
                        </a:rPr>
                        <a:t>Main</a:t>
                      </a:r>
                      <a:r>
                        <a:rPr lang="es-BO" dirty="0" smtClean="0">
                          <a:solidFill>
                            <a:sysClr val="windowText" lastClr="000000"/>
                          </a:solidFill>
                        </a:rPr>
                        <a:t> </a:t>
                      </a:r>
                      <a:r>
                        <a:rPr lang="es-BO" dirty="0" err="1" smtClean="0">
                          <a:solidFill>
                            <a:sysClr val="windowText" lastClr="000000"/>
                          </a:solidFill>
                        </a:rPr>
                        <a:t>mirror</a:t>
                      </a:r>
                      <a:r>
                        <a:rPr lang="es-BO" dirty="0" smtClean="0">
                          <a:solidFill>
                            <a:sysClr val="windowText" lastClr="000000"/>
                          </a:solidFill>
                        </a:rPr>
                        <a:t> </a:t>
                      </a:r>
                      <a:r>
                        <a:rPr lang="es-BO" dirty="0" err="1" smtClean="0">
                          <a:solidFill>
                            <a:sysClr val="windowText" lastClr="000000"/>
                          </a:solidFill>
                        </a:rPr>
                        <a:t>diameter</a:t>
                      </a:r>
                      <a:r>
                        <a:rPr lang="es-BO" dirty="0" smtClean="0">
                          <a:solidFill>
                            <a:sysClr val="windowText" lastClr="000000"/>
                          </a:solidFill>
                        </a:rPr>
                        <a:t> (mm)</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s-BO" dirty="0" smtClean="0">
                          <a:solidFill>
                            <a:sysClr val="windowText" lastClr="000000"/>
                          </a:solidFill>
                        </a:rPr>
                        <a:t>250</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379730">
                <a:tc>
                  <a:txBody>
                    <a:bodyPr/>
                    <a:lstStyle/>
                    <a:p>
                      <a:r>
                        <a:rPr lang="es-BO" dirty="0" smtClean="0">
                          <a:solidFill>
                            <a:sysClr val="windowText" lastClr="000000"/>
                          </a:solidFill>
                        </a:rPr>
                        <a:t>Focal </a:t>
                      </a:r>
                      <a:r>
                        <a:rPr lang="es-BO" dirty="0" err="1" smtClean="0">
                          <a:solidFill>
                            <a:sysClr val="windowText" lastClr="000000"/>
                          </a:solidFill>
                        </a:rPr>
                        <a:t>length</a:t>
                      </a:r>
                      <a:r>
                        <a:rPr lang="es-BO" dirty="0" smtClean="0">
                          <a:solidFill>
                            <a:sysClr val="windowText" lastClr="000000"/>
                          </a:solidFill>
                        </a:rPr>
                        <a:t> (mm)</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s-BO" dirty="0" smtClean="0">
                          <a:solidFill>
                            <a:sysClr val="windowText" lastClr="000000"/>
                          </a:solidFill>
                        </a:rPr>
                        <a:t>700</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379730">
                <a:tc>
                  <a:txBody>
                    <a:bodyPr/>
                    <a:lstStyle/>
                    <a:p>
                      <a:r>
                        <a:rPr lang="es-BO" dirty="0" err="1" smtClean="0">
                          <a:solidFill>
                            <a:sysClr val="windowText" lastClr="000000"/>
                          </a:solidFill>
                        </a:rPr>
                        <a:t>Pinhole</a:t>
                      </a:r>
                      <a:r>
                        <a:rPr lang="es-BO" dirty="0" smtClean="0">
                          <a:solidFill>
                            <a:sysClr val="windowText" lastClr="000000"/>
                          </a:solidFill>
                        </a:rPr>
                        <a:t> (mm)</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s-BO" dirty="0" smtClean="0">
                          <a:solidFill>
                            <a:sysClr val="windowText" lastClr="000000"/>
                          </a:solidFill>
                        </a:rPr>
                        <a:t>0.3    (0.4</a:t>
                      </a:r>
                      <a:r>
                        <a:rPr lang="es-BO" baseline="0" dirty="0" smtClean="0">
                          <a:solidFill>
                            <a:sysClr val="windowText" lastClr="000000"/>
                          </a:solidFill>
                        </a:rPr>
                        <a:t> </a:t>
                      </a:r>
                      <a:r>
                        <a:rPr lang="es-BO" baseline="0" dirty="0" err="1" smtClean="0">
                          <a:solidFill>
                            <a:sysClr val="windowText" lastClr="000000"/>
                          </a:solidFill>
                        </a:rPr>
                        <a:t>mrad</a:t>
                      </a:r>
                      <a:r>
                        <a:rPr lang="es-BO" baseline="0" dirty="0" smtClean="0">
                          <a:solidFill>
                            <a:sysClr val="windowText" lastClr="000000"/>
                          </a:solidFill>
                        </a:rPr>
                        <a:t>)</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graphicFrame>
        <p:nvGraphicFramePr>
          <p:cNvPr id="12" name="11 Tabla"/>
          <p:cNvGraphicFramePr>
            <a:graphicFrameLocks noGrp="1"/>
          </p:cNvGraphicFramePr>
          <p:nvPr/>
        </p:nvGraphicFramePr>
        <p:xfrm>
          <a:off x="1428750" y="5178424"/>
          <a:ext cx="6410326" cy="1019810"/>
        </p:xfrm>
        <a:graphic>
          <a:graphicData uri="http://schemas.openxmlformats.org/drawingml/2006/table">
            <a:tbl>
              <a:tblPr firstRow="1" bandRow="1">
                <a:tableStyleId>{2D5ABB26-0587-4C30-8999-92F81FD0307C}</a:tableStyleId>
              </a:tblPr>
              <a:tblGrid>
                <a:gridCol w="1381125"/>
                <a:gridCol w="5029201"/>
              </a:tblGrid>
              <a:tr h="379730">
                <a:tc>
                  <a:txBody>
                    <a:bodyPr/>
                    <a:lstStyle/>
                    <a:p>
                      <a:r>
                        <a:rPr lang="es-MX" sz="1800" dirty="0" err="1" smtClean="0">
                          <a:solidFill>
                            <a:schemeClr val="bg1"/>
                          </a:solidFill>
                          <a:latin typeface="Calibri" pitchFamily="34" charset="0"/>
                        </a:rPr>
                        <a:t>Acquisition</a:t>
                      </a:r>
                      <a:r>
                        <a:rPr lang="es-MX" sz="1800" dirty="0" smtClean="0">
                          <a:solidFill>
                            <a:schemeClr val="bg1"/>
                          </a:solidFill>
                          <a:latin typeface="Calibri" pitchFamily="34" charset="0"/>
                        </a:rPr>
                        <a:t> </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s-MX" sz="1800" dirty="0" smtClean="0">
                          <a:solidFill>
                            <a:schemeClr val="bg1"/>
                          </a:solidFill>
                          <a:latin typeface="Calibri" pitchFamily="34" charset="0"/>
                        </a:rPr>
                        <a:t>PMT-&gt; </a:t>
                      </a:r>
                      <a:r>
                        <a:rPr lang="es-MX" sz="1800" dirty="0" err="1" smtClean="0">
                          <a:solidFill>
                            <a:schemeClr val="bg1"/>
                          </a:solidFill>
                          <a:latin typeface="Calibri" pitchFamily="34" charset="0"/>
                        </a:rPr>
                        <a:t>oscilloscope</a:t>
                      </a:r>
                      <a:r>
                        <a:rPr lang="es-MX" sz="1800" dirty="0" smtClean="0">
                          <a:solidFill>
                            <a:schemeClr val="bg1"/>
                          </a:solidFill>
                          <a:latin typeface="Calibri" pitchFamily="34" charset="0"/>
                        </a:rPr>
                        <a:t>-&gt; PCI-GPIB</a:t>
                      </a:r>
                    </a:p>
                    <a:p>
                      <a:r>
                        <a:rPr lang="es-MX" sz="1800" dirty="0" err="1" smtClean="0">
                          <a:solidFill>
                            <a:schemeClr val="bg1"/>
                          </a:solidFill>
                          <a:latin typeface="Calibri" pitchFamily="34" charset="0"/>
                        </a:rPr>
                        <a:t>LabView</a:t>
                      </a:r>
                      <a:r>
                        <a:rPr lang="es-MX" sz="1800" dirty="0" smtClean="0">
                          <a:solidFill>
                            <a:schemeClr val="bg1"/>
                          </a:solidFill>
                          <a:latin typeface="Calibri" pitchFamily="34" charset="0"/>
                        </a:rPr>
                        <a:t>  </a:t>
                      </a:r>
                      <a:r>
                        <a:rPr lang="es-MX" sz="1800" dirty="0" err="1" smtClean="0">
                          <a:solidFill>
                            <a:schemeClr val="bg1"/>
                          </a:solidFill>
                          <a:latin typeface="Calibri" pitchFamily="34" charset="0"/>
                        </a:rPr>
                        <a:t>acquisition</a:t>
                      </a:r>
                      <a:r>
                        <a:rPr lang="es-MX" sz="1800" dirty="0" smtClean="0">
                          <a:solidFill>
                            <a:schemeClr val="bg1"/>
                          </a:solidFill>
                          <a:latin typeface="Calibri" pitchFamily="34" charset="0"/>
                        </a:rPr>
                        <a:t> software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379730">
                <a:tc>
                  <a:txBody>
                    <a:bodyPr/>
                    <a:lstStyle/>
                    <a:p>
                      <a:r>
                        <a:rPr lang="es-BO" dirty="0" smtClean="0">
                          <a:solidFill>
                            <a:sysClr val="windowText" lastClr="000000"/>
                          </a:solidFill>
                        </a:rPr>
                        <a:t>Detector</a:t>
                      </a:r>
                      <a:endParaRPr lang="es-BO"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s-MX" sz="1800" dirty="0" smtClean="0">
                          <a:solidFill>
                            <a:schemeClr val="bg1"/>
                          </a:solidFill>
                          <a:latin typeface="Calibri" pitchFamily="34" charset="0"/>
                        </a:rPr>
                        <a:t>PMT : </a:t>
                      </a:r>
                      <a:r>
                        <a:rPr lang="es-MX" sz="1800" dirty="0" err="1" smtClean="0">
                          <a:solidFill>
                            <a:schemeClr val="bg1"/>
                          </a:solidFill>
                          <a:latin typeface="Calibri" pitchFamily="34" charset="0"/>
                        </a:rPr>
                        <a:t>Hamamatsu</a:t>
                      </a:r>
                      <a:r>
                        <a:rPr lang="es-MX" sz="1800" dirty="0" smtClean="0">
                          <a:solidFill>
                            <a:schemeClr val="bg1"/>
                          </a:solidFill>
                          <a:latin typeface="Calibri" pitchFamily="34" charset="0"/>
                        </a:rPr>
                        <a:t> R988OU-210</a:t>
                      </a:r>
                      <a:endParaRPr lang="es-BO"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9" name="8 CuadroTexto"/>
          <p:cNvSpPr txBox="1"/>
          <p:nvPr/>
        </p:nvSpPr>
        <p:spPr>
          <a:xfrm rot="16200000">
            <a:off x="-1367596" y="4905378"/>
            <a:ext cx="3249608" cy="369332"/>
          </a:xfrm>
          <a:prstGeom prst="rect">
            <a:avLst/>
          </a:prstGeom>
          <a:noFill/>
        </p:spPr>
        <p:txBody>
          <a:bodyPr wrap="none" rtlCol="0">
            <a:spAutoFit/>
          </a:bodyPr>
          <a:lstStyle/>
          <a:p>
            <a:r>
              <a:rPr lang="es-BO" b="1" dirty="0" smtClean="0">
                <a:solidFill>
                  <a:schemeClr val="bg2">
                    <a:lumMod val="60000"/>
                    <a:lumOff val="40000"/>
                  </a:schemeClr>
                </a:solidFill>
              </a:rPr>
              <a:t> RADIOSOUNDING SYSTEM</a:t>
            </a:r>
            <a:endParaRPr lang="es-BO" b="1" dirty="0">
              <a:solidFill>
                <a:schemeClr val="bg2">
                  <a:lumMod val="60000"/>
                  <a:lumOff val="40000"/>
                </a:schemeClr>
              </a:solidFill>
            </a:endParaRPr>
          </a:p>
        </p:txBody>
      </p:sp>
      <p:pic>
        <p:nvPicPr>
          <p:cNvPr id="7" name="6 Imagen" descr="IMG_0949.JPG"/>
          <p:cNvPicPr>
            <a:picLocks noChangeAspect="1"/>
          </p:cNvPicPr>
          <p:nvPr/>
        </p:nvPicPr>
        <p:blipFill>
          <a:blip r:embed="rId3" cstate="print"/>
          <a:srcRect l="4413"/>
          <a:stretch>
            <a:fillRect/>
          </a:stretch>
        </p:blipFill>
        <p:spPr>
          <a:xfrm>
            <a:off x="770499" y="3648075"/>
            <a:ext cx="3210944" cy="2519380"/>
          </a:xfrm>
          <a:prstGeom prst="rect">
            <a:avLst/>
          </a:prstGeom>
        </p:spPr>
      </p:pic>
      <p:pic>
        <p:nvPicPr>
          <p:cNvPr id="10" name="Picture 3" descr="D:\RADIOSONDEO\Atmospheric ballon\IMG_2806.JPG"/>
          <p:cNvPicPr>
            <a:picLocks noChangeAspect="1" noChangeArrowheads="1"/>
          </p:cNvPicPr>
          <p:nvPr/>
        </p:nvPicPr>
        <p:blipFill>
          <a:blip r:embed="rId4" cstate="print"/>
          <a:srcRect l="1964" t="15289" r="20937"/>
          <a:stretch>
            <a:fillRect/>
          </a:stretch>
        </p:blipFill>
        <p:spPr bwMode="auto">
          <a:xfrm>
            <a:off x="800099" y="1190624"/>
            <a:ext cx="3171825" cy="2323311"/>
          </a:xfrm>
          <a:prstGeom prst="rect">
            <a:avLst/>
          </a:prstGeom>
          <a:noFill/>
        </p:spPr>
      </p:pic>
      <p:sp>
        <p:nvSpPr>
          <p:cNvPr id="11" name="1 Título"/>
          <p:cNvSpPr>
            <a:spLocks noGrp="1"/>
          </p:cNvSpPr>
          <p:nvPr>
            <p:ph type="title"/>
          </p:nvPr>
        </p:nvSpPr>
        <p:spPr>
          <a:xfrm>
            <a:off x="542894" y="0"/>
            <a:ext cx="8601106" cy="1143000"/>
          </a:xfrm>
        </p:spPr>
        <p:txBody>
          <a:bodyPr>
            <a:normAutofit/>
          </a:bodyPr>
          <a:lstStyle/>
          <a:p>
            <a:r>
              <a:rPr lang="en-US" sz="3200" dirty="0" smtClean="0">
                <a:solidFill>
                  <a:srgbClr val="FFFF00"/>
                </a:solidFill>
              </a:rPr>
              <a:t>  </a:t>
            </a:r>
            <a:r>
              <a:rPr lang="en-US" sz="3200" dirty="0" err="1" smtClean="0">
                <a:solidFill>
                  <a:srgbClr val="FFFF00"/>
                </a:solidFill>
              </a:rPr>
              <a:t>Radiosondings</a:t>
            </a:r>
            <a:endParaRPr lang="en-US" sz="3200" dirty="0">
              <a:solidFill>
                <a:srgbClr val="FFFF00"/>
              </a:solidFill>
            </a:endParaRPr>
          </a:p>
        </p:txBody>
      </p:sp>
      <p:pic>
        <p:nvPicPr>
          <p:cNvPr id="12" name="11 Imagen" descr="20130107_0320.jpg"/>
          <p:cNvPicPr>
            <a:picLocks noChangeAspect="1"/>
          </p:cNvPicPr>
          <p:nvPr/>
        </p:nvPicPr>
        <p:blipFill>
          <a:blip r:embed="rId5"/>
          <a:stretch>
            <a:fillRect/>
          </a:stretch>
        </p:blipFill>
        <p:spPr>
          <a:xfrm>
            <a:off x="4104235" y="1200150"/>
            <a:ext cx="4721469" cy="498157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a:t>
            </a:r>
            <a:r>
              <a:rPr lang="es-BO" sz="3200" dirty="0" err="1" smtClean="0">
                <a:solidFill>
                  <a:schemeClr val="tx2">
                    <a:lumMod val="75000"/>
                  </a:schemeClr>
                </a:solidFill>
              </a:rPr>
              <a:t>Scanning</a:t>
            </a:r>
            <a:r>
              <a:rPr lang="es-BO" sz="3200" dirty="0" smtClean="0">
                <a:solidFill>
                  <a:schemeClr val="tx2">
                    <a:lumMod val="75000"/>
                  </a:schemeClr>
                </a:solidFill>
              </a:rPr>
              <a:t> </a:t>
            </a:r>
            <a:r>
              <a:rPr lang="es-BO" sz="3200" dirty="0" err="1" smtClean="0">
                <a:solidFill>
                  <a:schemeClr val="tx2">
                    <a:lumMod val="75000"/>
                  </a:schemeClr>
                </a:solidFill>
              </a:rPr>
              <a:t>Mobility</a:t>
            </a:r>
            <a:r>
              <a:rPr lang="es-BO" sz="3200" dirty="0" smtClean="0">
                <a:solidFill>
                  <a:schemeClr val="tx2">
                    <a:lumMod val="75000"/>
                  </a:schemeClr>
                </a:solidFill>
              </a:rPr>
              <a:t> </a:t>
            </a:r>
            <a:r>
              <a:rPr lang="es-BO" sz="3200" dirty="0" err="1" smtClean="0">
                <a:solidFill>
                  <a:schemeClr val="tx2">
                    <a:lumMod val="75000"/>
                  </a:schemeClr>
                </a:solidFill>
              </a:rPr>
              <a:t>Particle</a:t>
            </a:r>
            <a:r>
              <a:rPr lang="es-BO" sz="3200" dirty="0" smtClean="0">
                <a:solidFill>
                  <a:schemeClr val="tx2">
                    <a:lumMod val="75000"/>
                  </a:schemeClr>
                </a:solidFill>
              </a:rPr>
              <a:t> </a:t>
            </a:r>
            <a:r>
              <a:rPr lang="es-BO" sz="3200" dirty="0" err="1" smtClean="0">
                <a:solidFill>
                  <a:schemeClr val="tx2">
                    <a:lumMod val="75000"/>
                  </a:schemeClr>
                </a:solidFill>
              </a:rPr>
              <a:t>Sizer</a:t>
            </a:r>
            <a:r>
              <a:rPr lang="es-BO" sz="3200" dirty="0" smtClean="0">
                <a:solidFill>
                  <a:schemeClr val="tx2">
                    <a:lumMod val="75000"/>
                  </a:schemeClr>
                </a:solidFill>
              </a:rPr>
              <a:t> (SMPS) </a:t>
            </a:r>
            <a:endParaRPr lang="en-US" sz="32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9448100" y="3473534"/>
            <a:ext cx="7118349" cy="1600438"/>
          </a:xfrm>
          <a:prstGeom prst="rect">
            <a:avLst/>
          </a:prstGeom>
          <a:noFill/>
        </p:spPr>
        <p:txBody>
          <a:bodyPr wrap="square" rtlCol="0">
            <a:spAutoFit/>
          </a:bodyPr>
          <a:lstStyle/>
          <a:p>
            <a:pPr algn="just"/>
            <a:r>
              <a:rPr lang="en-US" sz="1400" dirty="0" smtClean="0">
                <a:solidFill>
                  <a:schemeClr val="tx2">
                    <a:lumMod val="50000"/>
                  </a:schemeClr>
                </a:solidFill>
              </a:rPr>
              <a:t>The submicron aerosol size distribution is measured with a SMPS technique using a TSI Inc. 3010 Condensation Particle Counter and a custom-made Differential Mobility Analyzer assembled, tested and quality controlled according to EUSAAR recommendations (http://www.eusaar.net/).  The interdependence between the mobility and size of the particle allows converting particle mobility distribution into size distribution, thus the size range of the SMPS extends from about 10 nm to 650 nm. Data are stored with a five-minute time resolution.</a:t>
            </a:r>
            <a:endParaRPr lang="es-BO" sz="1400" dirty="0">
              <a:solidFill>
                <a:schemeClr val="tx2">
                  <a:lumMod val="50000"/>
                </a:schemeClr>
              </a:solidFill>
            </a:endParaRPr>
          </a:p>
        </p:txBody>
      </p:sp>
      <p:pic>
        <p:nvPicPr>
          <p:cNvPr id="11" name="10 Imagen"/>
          <p:cNvPicPr/>
          <p:nvPr/>
        </p:nvPicPr>
        <p:blipFill>
          <a:blip r:embed="rId3"/>
          <a:srcRect/>
          <a:stretch>
            <a:fillRect/>
          </a:stretch>
        </p:blipFill>
        <p:spPr bwMode="auto">
          <a:xfrm>
            <a:off x="984881" y="1040065"/>
            <a:ext cx="3948860" cy="4667399"/>
          </a:xfrm>
          <a:prstGeom prst="rect">
            <a:avLst/>
          </a:prstGeom>
          <a:noFill/>
          <a:ln w="9525">
            <a:noFill/>
            <a:miter lim="800000"/>
            <a:headEnd/>
            <a:tailEnd/>
          </a:ln>
        </p:spPr>
      </p:pic>
      <p:sp>
        <p:nvSpPr>
          <p:cNvPr id="7" name="6 CuadroTexto"/>
          <p:cNvSpPr txBox="1"/>
          <p:nvPr/>
        </p:nvSpPr>
        <p:spPr>
          <a:xfrm>
            <a:off x="5118935" y="4771446"/>
            <a:ext cx="3331730" cy="954107"/>
          </a:xfrm>
          <a:prstGeom prst="rect">
            <a:avLst/>
          </a:prstGeom>
          <a:noFill/>
        </p:spPr>
        <p:txBody>
          <a:bodyPr wrap="square" rtlCol="0">
            <a:spAutoFit/>
          </a:bodyPr>
          <a:lstStyle/>
          <a:p>
            <a:pPr algn="just"/>
            <a:r>
              <a:rPr lang="en-US" sz="1400" dirty="0" smtClean="0">
                <a:solidFill>
                  <a:schemeClr val="tx2">
                    <a:lumMod val="50000"/>
                  </a:schemeClr>
                </a:solidFill>
              </a:rPr>
              <a:t>The SMPS measures the submicron aerosol size distribution from about 10 nm to 650 nm. Data are stored with a five-minute time resolution.</a:t>
            </a:r>
            <a:endParaRPr lang="es-BO" sz="14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Neutral </a:t>
            </a:r>
            <a:r>
              <a:rPr lang="es-BO" sz="3200" dirty="0" err="1" smtClean="0">
                <a:solidFill>
                  <a:schemeClr val="tx2">
                    <a:lumMod val="75000"/>
                  </a:schemeClr>
                </a:solidFill>
              </a:rPr>
              <a:t>Cluster</a:t>
            </a:r>
            <a:r>
              <a:rPr lang="es-BO" sz="3200" dirty="0" smtClean="0">
                <a:solidFill>
                  <a:schemeClr val="tx2">
                    <a:lumMod val="75000"/>
                  </a:schemeClr>
                </a:solidFill>
              </a:rPr>
              <a:t> &amp; Air Ion </a:t>
            </a:r>
            <a:r>
              <a:rPr lang="es-BO" sz="3200" dirty="0" err="1" smtClean="0">
                <a:solidFill>
                  <a:schemeClr val="tx2">
                    <a:lumMod val="75000"/>
                  </a:schemeClr>
                </a:solidFill>
              </a:rPr>
              <a:t>Spectrometer</a:t>
            </a:r>
            <a:r>
              <a:rPr lang="es-BO" sz="3200" dirty="0" smtClean="0">
                <a:solidFill>
                  <a:schemeClr val="tx2">
                    <a:lumMod val="75000"/>
                  </a:schemeClr>
                </a:solidFill>
              </a:rPr>
              <a:t> (NAIS)</a:t>
            </a:r>
            <a:endParaRPr lang="en-US" sz="32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9290227" y="1466097"/>
            <a:ext cx="3672147" cy="4832092"/>
          </a:xfrm>
          <a:prstGeom prst="rect">
            <a:avLst/>
          </a:prstGeom>
          <a:noFill/>
        </p:spPr>
        <p:txBody>
          <a:bodyPr wrap="square" rtlCol="0">
            <a:spAutoFit/>
          </a:bodyPr>
          <a:lstStyle/>
          <a:p>
            <a:r>
              <a:rPr lang="en-US" sz="1400" dirty="0" smtClean="0">
                <a:solidFill>
                  <a:schemeClr val="tx2">
                    <a:lumMod val="50000"/>
                  </a:schemeClr>
                </a:solidFill>
              </a:rPr>
              <a:t>The NAIS is a device for the measurement of the number concentration of both ions and not charged particles (neutral clusters) in the atmosphere according to their electrical mobility distribution. The instrument processes particles with positive and negative charges in two different columns. Controlled charging, together with electrical filtering, enables to extend measurements to the neutral aerosol particles. Parallel charging of particles by ions of both polarities enables to study the effect of the charge polarity on charging. The dependence of nucleation and particle formation on particle charge polarity can be studied by combining the charging, filtering and recharging measurements. Distribution measurements obtained are in a wide mobility range: ±3.2 to ±1.2∙10-3 cm2V-1s-1, which corresponds to 0.5 nm to 40 nm (http://airel.ee/).</a:t>
            </a:r>
          </a:p>
          <a:p>
            <a:endParaRPr lang="en-US" sz="1400" dirty="0" smtClean="0"/>
          </a:p>
        </p:txBody>
      </p:sp>
      <p:pic>
        <p:nvPicPr>
          <p:cNvPr id="7" name="Picture 2" descr="C:\Users\ricardo\Pictures\17_Fotos seleccionadas\Instruments\IMG_1077.JPG"/>
          <p:cNvPicPr>
            <a:picLocks noChangeAspect="1" noChangeArrowheads="1"/>
          </p:cNvPicPr>
          <p:nvPr/>
        </p:nvPicPr>
        <p:blipFill>
          <a:blip r:embed="rId3" cstate="print"/>
          <a:srcRect t="20620"/>
          <a:stretch>
            <a:fillRect/>
          </a:stretch>
        </p:blipFill>
        <p:spPr bwMode="auto">
          <a:xfrm>
            <a:off x="870148" y="1311385"/>
            <a:ext cx="3939219" cy="4747770"/>
          </a:xfrm>
          <a:prstGeom prst="rect">
            <a:avLst/>
          </a:prstGeom>
          <a:noFill/>
        </p:spPr>
      </p:pic>
      <p:sp>
        <p:nvSpPr>
          <p:cNvPr id="11" name="10 CuadroTexto"/>
          <p:cNvSpPr txBox="1"/>
          <p:nvPr/>
        </p:nvSpPr>
        <p:spPr>
          <a:xfrm>
            <a:off x="5212270" y="4854067"/>
            <a:ext cx="3278587" cy="1169551"/>
          </a:xfrm>
          <a:prstGeom prst="rect">
            <a:avLst/>
          </a:prstGeom>
          <a:noFill/>
        </p:spPr>
        <p:txBody>
          <a:bodyPr wrap="square" rtlCol="0">
            <a:spAutoFit/>
          </a:bodyPr>
          <a:lstStyle/>
          <a:p>
            <a:r>
              <a:rPr lang="en-US" sz="1400" dirty="0" smtClean="0">
                <a:solidFill>
                  <a:schemeClr val="tx2">
                    <a:lumMod val="50000"/>
                  </a:schemeClr>
                </a:solidFill>
              </a:rPr>
              <a:t>Measures the number concentration of ions and not charged particles (neutral clusters) in the atmosphere .</a:t>
            </a:r>
          </a:p>
          <a:p>
            <a:r>
              <a:rPr lang="en-US" sz="1400" dirty="0" smtClean="0">
                <a:solidFill>
                  <a:schemeClr val="tx2">
                    <a:lumMod val="50000"/>
                  </a:schemeClr>
                </a:solidFill>
              </a:rPr>
              <a:t>(range:   0.5 nm to 40 nm)</a:t>
            </a:r>
          </a:p>
          <a:p>
            <a:endParaRPr lang="en-US" sz="14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1444" y="300250"/>
            <a:ext cx="8502555" cy="1143000"/>
          </a:xfrm>
        </p:spPr>
        <p:txBody>
          <a:bodyPr>
            <a:noAutofit/>
          </a:bodyPr>
          <a:lstStyle/>
          <a:p>
            <a:r>
              <a:rPr lang="en-US" sz="3200" dirty="0" smtClean="0">
                <a:solidFill>
                  <a:schemeClr val="tx2">
                    <a:lumMod val="75000"/>
                  </a:schemeClr>
                </a:solidFill>
              </a:rPr>
              <a:t>Hygroscopic Tandem Differential </a:t>
            </a:r>
            <a:br>
              <a:rPr lang="en-US" sz="3200" dirty="0" smtClean="0">
                <a:solidFill>
                  <a:schemeClr val="tx2">
                    <a:lumMod val="75000"/>
                  </a:schemeClr>
                </a:solidFill>
              </a:rPr>
            </a:br>
            <a:r>
              <a:rPr lang="en-US" sz="3200" dirty="0" smtClean="0">
                <a:solidFill>
                  <a:schemeClr val="tx2">
                    <a:lumMod val="75000"/>
                  </a:schemeClr>
                </a:solidFill>
              </a:rPr>
              <a:t>Mobility Analyzer (HTDMA) </a:t>
            </a:r>
            <a:r>
              <a:rPr lang="en-US" sz="3600" dirty="0" smtClean="0">
                <a:solidFill>
                  <a:schemeClr val="tx2">
                    <a:lumMod val="75000"/>
                  </a:schemeClr>
                </a:solidFill>
              </a:rPr>
              <a:t/>
            </a:r>
            <a:br>
              <a:rPr lang="en-US" sz="3600" dirty="0" smtClean="0">
                <a:solidFill>
                  <a:schemeClr val="tx2">
                    <a:lumMod val="75000"/>
                  </a:schemeClr>
                </a:solidFill>
              </a:rPr>
            </a:br>
            <a:endParaRPr lang="en-US" sz="36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9444550" y="1209268"/>
            <a:ext cx="3377148" cy="4401205"/>
          </a:xfrm>
          <a:prstGeom prst="rect">
            <a:avLst/>
          </a:prstGeom>
          <a:noFill/>
        </p:spPr>
        <p:txBody>
          <a:bodyPr wrap="square" rtlCol="0">
            <a:spAutoFit/>
          </a:bodyPr>
          <a:lstStyle/>
          <a:p>
            <a:pPr algn="just"/>
            <a:r>
              <a:rPr lang="en-US" sz="1400" dirty="0" smtClean="0">
                <a:solidFill>
                  <a:schemeClr val="tx2">
                    <a:lumMod val="50000"/>
                  </a:schemeClr>
                </a:solidFill>
              </a:rPr>
              <a:t>The custom-made HTDMA set up in </a:t>
            </a:r>
            <a:r>
              <a:rPr lang="en-US" sz="1400" dirty="0" err="1" smtClean="0">
                <a:solidFill>
                  <a:schemeClr val="tx2">
                    <a:lumMod val="50000"/>
                  </a:schemeClr>
                </a:solidFill>
              </a:rPr>
              <a:t>Chacaltaya</a:t>
            </a:r>
            <a:r>
              <a:rPr lang="en-US" sz="1400" dirty="0" smtClean="0">
                <a:solidFill>
                  <a:schemeClr val="tx2">
                    <a:lumMod val="50000"/>
                  </a:schemeClr>
                </a:solidFill>
              </a:rPr>
              <a:t> allows to measure the </a:t>
            </a:r>
            <a:r>
              <a:rPr lang="en-US" sz="1400" dirty="0" err="1" smtClean="0">
                <a:solidFill>
                  <a:schemeClr val="tx2">
                    <a:lumMod val="50000"/>
                  </a:schemeClr>
                </a:solidFill>
              </a:rPr>
              <a:t>hygroscopicity</a:t>
            </a:r>
            <a:r>
              <a:rPr lang="en-US" sz="1400" dirty="0" smtClean="0">
                <a:solidFill>
                  <a:schemeClr val="tx2">
                    <a:lumMod val="50000"/>
                  </a:schemeClr>
                </a:solidFill>
              </a:rPr>
              <a:t> (water uptake) of aerosols. It is suitable for any application where information is required on how particles of a selected diameter grow when they are exposed to controlled conditions of relative humidity. </a:t>
            </a:r>
          </a:p>
          <a:p>
            <a:pPr algn="just"/>
            <a:r>
              <a:rPr lang="en-US" sz="1400" dirty="0" smtClean="0">
                <a:solidFill>
                  <a:schemeClr val="tx2">
                    <a:lumMod val="50000"/>
                  </a:schemeClr>
                </a:solidFill>
              </a:rPr>
              <a:t> </a:t>
            </a:r>
          </a:p>
          <a:p>
            <a:pPr algn="just"/>
            <a:r>
              <a:rPr lang="en-US" sz="1400" dirty="0" smtClean="0">
                <a:solidFill>
                  <a:schemeClr val="tx2">
                    <a:lumMod val="50000"/>
                  </a:schemeClr>
                </a:solidFill>
              </a:rPr>
              <a:t>It consists in two Differential Mobility Analyzers sequentially assembled. The first one allows the selection the size of the dry particle to characterize and the second one measures the size distribution of the hydrated particle after it has passed through a humidified chamber.  The ratio between the wet and dry diameters is referred to as the particle's growth factor.</a:t>
            </a:r>
          </a:p>
          <a:p>
            <a:endParaRPr lang="en-US" sz="1400" dirty="0" smtClean="0"/>
          </a:p>
        </p:txBody>
      </p:sp>
      <p:pic>
        <p:nvPicPr>
          <p:cNvPr id="1026" name="Picture 2"/>
          <p:cNvPicPr>
            <a:picLocks noChangeAspect="1" noChangeArrowheads="1"/>
          </p:cNvPicPr>
          <p:nvPr/>
        </p:nvPicPr>
        <p:blipFill>
          <a:blip r:embed="rId3"/>
          <a:srcRect/>
          <a:stretch>
            <a:fillRect/>
          </a:stretch>
        </p:blipFill>
        <p:spPr bwMode="auto">
          <a:xfrm>
            <a:off x="942787" y="1303267"/>
            <a:ext cx="3669406" cy="4821635"/>
          </a:xfrm>
          <a:prstGeom prst="rect">
            <a:avLst/>
          </a:prstGeom>
          <a:solidFill>
            <a:srgbClr val="FFFFFF"/>
          </a:solidFill>
          <a:ln w="9525">
            <a:noFill/>
            <a:miter lim="800000"/>
            <a:headEnd/>
            <a:tailEnd/>
          </a:ln>
        </p:spPr>
      </p:pic>
      <p:sp>
        <p:nvSpPr>
          <p:cNvPr id="7" name="6 CuadroTexto"/>
          <p:cNvSpPr txBox="1"/>
          <p:nvPr/>
        </p:nvSpPr>
        <p:spPr>
          <a:xfrm>
            <a:off x="4893547" y="4561953"/>
            <a:ext cx="3868615" cy="1600438"/>
          </a:xfrm>
          <a:prstGeom prst="rect">
            <a:avLst/>
          </a:prstGeom>
          <a:noFill/>
        </p:spPr>
        <p:txBody>
          <a:bodyPr wrap="square" rtlCol="0">
            <a:spAutoFit/>
          </a:bodyPr>
          <a:lstStyle/>
          <a:p>
            <a:pPr algn="just"/>
            <a:r>
              <a:rPr lang="en-US" sz="1400" dirty="0" smtClean="0">
                <a:solidFill>
                  <a:schemeClr val="tx2">
                    <a:lumMod val="50000"/>
                  </a:schemeClr>
                </a:solidFill>
              </a:rPr>
              <a:t>Measures the </a:t>
            </a:r>
            <a:r>
              <a:rPr lang="en-US" sz="1400" dirty="0" err="1" smtClean="0">
                <a:solidFill>
                  <a:schemeClr val="tx2">
                    <a:lumMod val="50000"/>
                  </a:schemeClr>
                </a:solidFill>
              </a:rPr>
              <a:t>hygroscopicity</a:t>
            </a:r>
            <a:r>
              <a:rPr lang="en-US" sz="1400" dirty="0" smtClean="0">
                <a:solidFill>
                  <a:schemeClr val="tx2">
                    <a:lumMod val="50000"/>
                  </a:schemeClr>
                </a:solidFill>
              </a:rPr>
              <a:t> (water uptake) of aerosols. It is suitable for any application where information is required on how particles of a selected diameter grow when they are exposed to controlled conditions of relative humidity. </a:t>
            </a:r>
          </a:p>
          <a:p>
            <a:pPr algn="just"/>
            <a:r>
              <a:rPr lang="en-US" sz="1400" dirty="0" smtClean="0">
                <a:solidFill>
                  <a:schemeClr val="tx2">
                    <a:lumMod val="50000"/>
                  </a:schemeClr>
                </a:solidFill>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err="1" smtClean="0">
                <a:solidFill>
                  <a:schemeClr val="tx2">
                    <a:lumMod val="75000"/>
                  </a:schemeClr>
                </a:solidFill>
              </a:rPr>
              <a:t>Multi-Angle</a:t>
            </a:r>
            <a:r>
              <a:rPr lang="es-BO" sz="3200" dirty="0" smtClean="0">
                <a:solidFill>
                  <a:schemeClr val="tx2">
                    <a:lumMod val="75000"/>
                  </a:schemeClr>
                </a:solidFill>
              </a:rPr>
              <a:t> </a:t>
            </a:r>
            <a:r>
              <a:rPr lang="es-BO" sz="3200" dirty="0" err="1" smtClean="0">
                <a:solidFill>
                  <a:schemeClr val="tx2">
                    <a:lumMod val="75000"/>
                  </a:schemeClr>
                </a:solidFill>
              </a:rPr>
              <a:t>Absorption</a:t>
            </a:r>
            <a:r>
              <a:rPr lang="es-BO" sz="3200" dirty="0" smtClean="0">
                <a:solidFill>
                  <a:schemeClr val="tx2">
                    <a:lumMod val="75000"/>
                  </a:schemeClr>
                </a:solidFill>
              </a:rPr>
              <a:t> </a:t>
            </a:r>
            <a:r>
              <a:rPr lang="es-BO" sz="3200" dirty="0" err="1" smtClean="0">
                <a:solidFill>
                  <a:schemeClr val="tx2">
                    <a:lumMod val="75000"/>
                  </a:schemeClr>
                </a:solidFill>
              </a:rPr>
              <a:t>Photometer</a:t>
            </a:r>
            <a:r>
              <a:rPr lang="es-BO" sz="3200" dirty="0" smtClean="0">
                <a:solidFill>
                  <a:schemeClr val="tx2">
                    <a:lumMod val="75000"/>
                  </a:schemeClr>
                </a:solidFill>
              </a:rPr>
              <a:t> (MAAP)</a:t>
            </a:r>
            <a:endParaRPr lang="en-US" sz="32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641445" y="5042118"/>
            <a:ext cx="8161361" cy="1815882"/>
          </a:xfrm>
          <a:prstGeom prst="rect">
            <a:avLst/>
          </a:prstGeom>
          <a:noFill/>
        </p:spPr>
        <p:txBody>
          <a:bodyPr wrap="square" rtlCol="0">
            <a:spAutoFit/>
          </a:bodyPr>
          <a:lstStyle/>
          <a:p>
            <a:r>
              <a:rPr lang="en-US" sz="1400" dirty="0" smtClean="0">
                <a:solidFill>
                  <a:schemeClr val="tx2">
                    <a:lumMod val="50000"/>
                  </a:schemeClr>
                </a:solidFill>
              </a:rPr>
              <a:t>The Thermo Scientific Model 5012 MAAP measures the aerosol light absorption properties at 670 nm. It registers the modification of radiation fields in the forward and back hemisphere (at 3 different angles) of a glass-</a:t>
            </a:r>
            <a:r>
              <a:rPr lang="en-US" sz="1400" dirty="0" err="1" smtClean="0">
                <a:solidFill>
                  <a:schemeClr val="tx2">
                    <a:lumMod val="50000"/>
                  </a:schemeClr>
                </a:solidFill>
              </a:rPr>
              <a:t>fibre</a:t>
            </a:r>
            <a:r>
              <a:rPr lang="en-US" sz="1400" dirty="0" smtClean="0">
                <a:solidFill>
                  <a:schemeClr val="tx2">
                    <a:lumMod val="50000"/>
                  </a:schemeClr>
                </a:solidFill>
              </a:rPr>
              <a:t> filter caused by deposited particles. The aerosol light absorption coefficient is related with ambient black carbon (BC) concentration by applying a specific attenuation factor. BC is primarily derived from carbonaceous particulate emissions from combustion sources, but includes also dust and inorganic salts. At </a:t>
            </a:r>
            <a:r>
              <a:rPr lang="en-US" sz="1400" dirty="0" err="1" smtClean="0">
                <a:solidFill>
                  <a:schemeClr val="tx2">
                    <a:lumMod val="50000"/>
                  </a:schemeClr>
                </a:solidFill>
              </a:rPr>
              <a:t>Chacaltaya</a:t>
            </a:r>
            <a:r>
              <a:rPr lang="en-US" sz="1400" dirty="0" smtClean="0">
                <a:solidFill>
                  <a:schemeClr val="tx2">
                    <a:lumMod val="50000"/>
                  </a:schemeClr>
                </a:solidFill>
              </a:rPr>
              <a:t> data is stored with a one-minute resolution.</a:t>
            </a:r>
          </a:p>
          <a:p>
            <a:endParaRPr lang="en-US" sz="1400" dirty="0" smtClean="0">
              <a:solidFill>
                <a:schemeClr val="tx2">
                  <a:lumMod val="50000"/>
                </a:schemeClr>
              </a:solidFill>
            </a:endParaRPr>
          </a:p>
          <a:p>
            <a:endParaRPr lang="en-US" sz="1400" dirty="0" smtClean="0"/>
          </a:p>
        </p:txBody>
      </p:sp>
      <p:pic>
        <p:nvPicPr>
          <p:cNvPr id="11" name="10 Imagen"/>
          <p:cNvPicPr/>
          <p:nvPr/>
        </p:nvPicPr>
        <p:blipFill>
          <a:blip r:embed="rId3"/>
          <a:srcRect l="2237" t="39223"/>
          <a:stretch>
            <a:fillRect/>
          </a:stretch>
        </p:blipFill>
        <p:spPr bwMode="auto">
          <a:xfrm>
            <a:off x="741419" y="1787856"/>
            <a:ext cx="3584922" cy="2688609"/>
          </a:xfrm>
          <a:prstGeom prst="rect">
            <a:avLst/>
          </a:prstGeom>
          <a:noFill/>
          <a:ln w="9525">
            <a:noFill/>
            <a:miter lim="800000"/>
            <a:headEnd/>
            <a:tailEnd/>
          </a:ln>
        </p:spPr>
      </p:pic>
      <p:sp>
        <p:nvSpPr>
          <p:cNvPr id="7" name="6 CuadroTexto"/>
          <p:cNvSpPr txBox="1"/>
          <p:nvPr/>
        </p:nvSpPr>
        <p:spPr>
          <a:xfrm>
            <a:off x="4431349" y="1757981"/>
            <a:ext cx="4461442" cy="2893100"/>
          </a:xfrm>
          <a:prstGeom prst="rect">
            <a:avLst/>
          </a:prstGeom>
          <a:noFill/>
        </p:spPr>
        <p:txBody>
          <a:bodyPr wrap="square" rtlCol="0">
            <a:spAutoFit/>
          </a:bodyPr>
          <a:lstStyle/>
          <a:p>
            <a:r>
              <a:rPr lang="en-US" sz="1400" dirty="0" smtClean="0">
                <a:solidFill>
                  <a:schemeClr val="tx2">
                    <a:lumMod val="50000"/>
                  </a:schemeClr>
                </a:solidFill>
              </a:rPr>
              <a:t>Measures the aerosol light absorption properties at 670 nm. It registers the modification of radiation fields in the forward and back hemisphere (at 3 different angles) of a glass-</a:t>
            </a:r>
            <a:r>
              <a:rPr lang="en-US" sz="1400" dirty="0" err="1" smtClean="0">
                <a:solidFill>
                  <a:schemeClr val="tx2">
                    <a:lumMod val="50000"/>
                  </a:schemeClr>
                </a:solidFill>
              </a:rPr>
              <a:t>fibre</a:t>
            </a:r>
            <a:r>
              <a:rPr lang="en-US" sz="1400" dirty="0" smtClean="0">
                <a:solidFill>
                  <a:schemeClr val="tx2">
                    <a:lumMod val="50000"/>
                  </a:schemeClr>
                </a:solidFill>
              </a:rPr>
              <a:t> filter caused by deposited particles. The aerosol light absorption coefficient is related with ambient black carbon (BC) concentration by applying a specific attenuation factor. BC is primarily derived from carbonaceous particulate emissions from combustion sources, but includes also dust and inorganic salts. At </a:t>
            </a:r>
            <a:r>
              <a:rPr lang="en-US" sz="1400" dirty="0" err="1" smtClean="0">
                <a:solidFill>
                  <a:schemeClr val="tx2">
                    <a:lumMod val="50000"/>
                  </a:schemeClr>
                </a:solidFill>
              </a:rPr>
              <a:t>Chacaltaya</a:t>
            </a:r>
            <a:r>
              <a:rPr lang="en-US" sz="1400" dirty="0" smtClean="0">
                <a:solidFill>
                  <a:schemeClr val="tx2">
                    <a:lumMod val="50000"/>
                  </a:schemeClr>
                </a:solidFill>
              </a:rPr>
              <a:t> data is stored with a one-minute resolution.</a:t>
            </a:r>
          </a:p>
          <a:p>
            <a:endParaRPr lang="en-US" sz="1400" dirty="0" smtClean="0">
              <a:solidFill>
                <a:schemeClr val="tx2">
                  <a:lumMod val="50000"/>
                </a:schemeClr>
              </a:solidFill>
            </a:endParaRPr>
          </a:p>
          <a:p>
            <a:endParaRPr lang="en-US" sz="14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a:t>
            </a:r>
            <a:r>
              <a:rPr lang="es-BO" sz="3200" dirty="0" err="1" smtClean="0">
                <a:solidFill>
                  <a:schemeClr val="tx2">
                    <a:lumMod val="75000"/>
                  </a:schemeClr>
                </a:solidFill>
              </a:rPr>
              <a:t>Aethalometer</a:t>
            </a:r>
            <a:endParaRPr lang="en-US" sz="32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9343318" y="4640184"/>
            <a:ext cx="8161361" cy="2031325"/>
          </a:xfrm>
          <a:prstGeom prst="rect">
            <a:avLst/>
          </a:prstGeom>
          <a:noFill/>
        </p:spPr>
        <p:txBody>
          <a:bodyPr wrap="square" rtlCol="0">
            <a:spAutoFit/>
          </a:bodyPr>
          <a:lstStyle/>
          <a:p>
            <a:r>
              <a:rPr lang="en-US" sz="1400" dirty="0" smtClean="0">
                <a:solidFill>
                  <a:schemeClr val="tx2">
                    <a:lumMod val="50000"/>
                  </a:schemeClr>
                </a:solidFill>
              </a:rPr>
              <a:t>The Magee </a:t>
            </a:r>
            <a:r>
              <a:rPr lang="en-US" sz="1400" dirty="0" err="1" smtClean="0">
                <a:solidFill>
                  <a:schemeClr val="tx2">
                    <a:lumMod val="50000"/>
                  </a:schemeClr>
                </a:solidFill>
              </a:rPr>
              <a:t>Aethalometer</a:t>
            </a:r>
            <a:r>
              <a:rPr lang="en-US" sz="1400" dirty="0" smtClean="0">
                <a:solidFill>
                  <a:schemeClr val="tx2">
                    <a:lumMod val="50000"/>
                  </a:schemeClr>
                </a:solidFill>
              </a:rPr>
              <a:t> measures aerosol light absorption properties (though applying a different attenuation factor from the MAAP) in 7 different wavelengths: 370 nm (UV), 470 nm (blue), 520 nm (green), 590 nm (yellow), 660 (red), 880 nm (IR1m “standard BC”) and 950 nm (IR2).  The </a:t>
            </a:r>
            <a:r>
              <a:rPr lang="en-US" sz="1400" dirty="0" err="1" smtClean="0">
                <a:solidFill>
                  <a:schemeClr val="tx2">
                    <a:lumMod val="50000"/>
                  </a:schemeClr>
                </a:solidFill>
              </a:rPr>
              <a:t>Aethalometer</a:t>
            </a:r>
            <a:r>
              <a:rPr lang="en-US" sz="1400" dirty="0" smtClean="0">
                <a:solidFill>
                  <a:schemeClr val="tx2">
                    <a:lumMod val="50000"/>
                  </a:schemeClr>
                </a:solidFill>
              </a:rPr>
              <a:t> measures the rate of change of optical transmission through a spot on a filter on which aerosol is being continuously collected, and converted this to a calculation of the concentration of optically-absorbing material in the sampled air stream. At </a:t>
            </a:r>
            <a:r>
              <a:rPr lang="en-US" sz="1400" dirty="0" err="1" smtClean="0">
                <a:solidFill>
                  <a:schemeClr val="tx2">
                    <a:lumMod val="50000"/>
                  </a:schemeClr>
                </a:solidFill>
              </a:rPr>
              <a:t>Chacaltaya</a:t>
            </a:r>
            <a:r>
              <a:rPr lang="en-US" sz="1400" dirty="0" smtClean="0">
                <a:solidFill>
                  <a:schemeClr val="tx2">
                    <a:lumMod val="50000"/>
                  </a:schemeClr>
                </a:solidFill>
              </a:rPr>
              <a:t> data one data per wavelength is stored every five-minutes.</a:t>
            </a:r>
          </a:p>
          <a:p>
            <a:endParaRPr lang="en-US" sz="1400" dirty="0" smtClean="0">
              <a:solidFill>
                <a:schemeClr val="tx2">
                  <a:lumMod val="50000"/>
                </a:schemeClr>
              </a:solidFill>
            </a:endParaRPr>
          </a:p>
          <a:p>
            <a:endParaRPr lang="en-US" sz="1400" dirty="0" smtClean="0"/>
          </a:p>
        </p:txBody>
      </p:sp>
      <p:pic>
        <p:nvPicPr>
          <p:cNvPr id="7" name="6 Imagen" descr="C:\Users\ricardo\Pictures\17_Fotos seleccionadas\Instruments\IMG_1693.JPG"/>
          <p:cNvPicPr/>
          <p:nvPr/>
        </p:nvPicPr>
        <p:blipFill>
          <a:blip r:embed="rId3" cstate="print"/>
          <a:srcRect l="5909" t="19580" r="4655" b="2645"/>
          <a:stretch>
            <a:fillRect/>
          </a:stretch>
        </p:blipFill>
        <p:spPr bwMode="auto">
          <a:xfrm>
            <a:off x="2324017" y="1345377"/>
            <a:ext cx="5051473" cy="3005560"/>
          </a:xfrm>
          <a:prstGeom prst="rect">
            <a:avLst/>
          </a:prstGeom>
          <a:noFill/>
          <a:ln w="9525">
            <a:noFill/>
            <a:miter lim="800000"/>
            <a:headEnd/>
            <a:tailEnd/>
          </a:ln>
        </p:spPr>
      </p:pic>
      <p:sp>
        <p:nvSpPr>
          <p:cNvPr id="11" name="10 Rectángulo"/>
          <p:cNvSpPr/>
          <p:nvPr/>
        </p:nvSpPr>
        <p:spPr>
          <a:xfrm>
            <a:off x="2356337" y="4603879"/>
            <a:ext cx="5099539" cy="954107"/>
          </a:xfrm>
          <a:prstGeom prst="rect">
            <a:avLst/>
          </a:prstGeom>
        </p:spPr>
        <p:txBody>
          <a:bodyPr wrap="square">
            <a:spAutoFit/>
          </a:bodyPr>
          <a:lstStyle/>
          <a:p>
            <a:r>
              <a:rPr lang="en-US" sz="1400" dirty="0" smtClean="0">
                <a:solidFill>
                  <a:schemeClr val="tx2">
                    <a:lumMod val="50000"/>
                  </a:schemeClr>
                </a:solidFill>
              </a:rPr>
              <a:t>The Magee </a:t>
            </a:r>
            <a:r>
              <a:rPr lang="en-US" sz="1400" dirty="0" err="1" smtClean="0">
                <a:solidFill>
                  <a:schemeClr val="tx2">
                    <a:lumMod val="50000"/>
                  </a:schemeClr>
                </a:solidFill>
              </a:rPr>
              <a:t>Aethalometer</a:t>
            </a:r>
            <a:r>
              <a:rPr lang="en-US" sz="1400" dirty="0" smtClean="0">
                <a:solidFill>
                  <a:schemeClr val="tx2">
                    <a:lumMod val="50000"/>
                  </a:schemeClr>
                </a:solidFill>
              </a:rPr>
              <a:t> measures aerosol light absorption properties in 7 different wavelengths: 370 nm (UV), 470 nm (blue), 520 nm (green), 590 nm (yellow), 660 (red), 880 nm (IR1m “standard BC”) and 950 nm (IR2). </a:t>
            </a:r>
            <a:endParaRPr lang="es-BO" sz="1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a:t>
            </a:r>
            <a:r>
              <a:rPr lang="es-BO" sz="3200" dirty="0" err="1" smtClean="0">
                <a:solidFill>
                  <a:schemeClr val="tx2">
                    <a:lumMod val="75000"/>
                  </a:schemeClr>
                </a:solidFill>
              </a:rPr>
              <a:t>Integrating</a:t>
            </a:r>
            <a:r>
              <a:rPr lang="es-BO" sz="3200" dirty="0" smtClean="0">
                <a:solidFill>
                  <a:schemeClr val="tx2">
                    <a:lumMod val="75000"/>
                  </a:schemeClr>
                </a:solidFill>
              </a:rPr>
              <a:t> </a:t>
            </a:r>
            <a:r>
              <a:rPr lang="es-BO" sz="3200" dirty="0" err="1" smtClean="0">
                <a:solidFill>
                  <a:schemeClr val="tx2">
                    <a:lumMod val="75000"/>
                  </a:schemeClr>
                </a:solidFill>
              </a:rPr>
              <a:t>Nephelometer</a:t>
            </a:r>
            <a:r>
              <a:rPr lang="es-BO" sz="3200" dirty="0" smtClean="0">
                <a:solidFill>
                  <a:schemeClr val="tx2">
                    <a:lumMod val="75000"/>
                  </a:schemeClr>
                </a:solidFill>
              </a:rPr>
              <a:t> </a:t>
            </a:r>
            <a:endParaRPr lang="en-US" sz="32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641445" y="4646333"/>
            <a:ext cx="8161361" cy="2462213"/>
          </a:xfrm>
          <a:prstGeom prst="rect">
            <a:avLst/>
          </a:prstGeom>
          <a:noFill/>
        </p:spPr>
        <p:txBody>
          <a:bodyPr wrap="square" rtlCol="0">
            <a:spAutoFit/>
          </a:bodyPr>
          <a:lstStyle/>
          <a:p>
            <a:r>
              <a:rPr lang="en-US" sz="1400" dirty="0" smtClean="0">
                <a:solidFill>
                  <a:schemeClr val="tx2">
                    <a:lumMod val="50000"/>
                  </a:schemeClr>
                </a:solidFill>
              </a:rPr>
              <a:t>The </a:t>
            </a:r>
            <a:r>
              <a:rPr lang="en-US" sz="1400" dirty="0" err="1" smtClean="0">
                <a:solidFill>
                  <a:schemeClr val="tx2">
                    <a:lumMod val="50000"/>
                  </a:schemeClr>
                </a:solidFill>
              </a:rPr>
              <a:t>Ecotech</a:t>
            </a:r>
            <a:r>
              <a:rPr lang="en-US" sz="1400" dirty="0" smtClean="0">
                <a:solidFill>
                  <a:schemeClr val="tx2">
                    <a:lumMod val="50000"/>
                  </a:schemeClr>
                </a:solidFill>
              </a:rPr>
              <a:t> Aurora 3000 Integrating </a:t>
            </a:r>
            <a:r>
              <a:rPr lang="en-US" sz="1400" dirty="0" err="1" smtClean="0">
                <a:solidFill>
                  <a:schemeClr val="tx2">
                    <a:lumMod val="50000"/>
                  </a:schemeClr>
                </a:solidFill>
              </a:rPr>
              <a:t>Nephelometer</a:t>
            </a:r>
            <a:r>
              <a:rPr lang="en-US" sz="1400" dirty="0" smtClean="0">
                <a:solidFill>
                  <a:schemeClr val="tx2">
                    <a:lumMod val="50000"/>
                  </a:schemeClr>
                </a:solidFill>
              </a:rPr>
              <a:t> measures both aerosol total (</a:t>
            </a:r>
            <a:r>
              <a:rPr lang="en-US" sz="1400" dirty="0" err="1" smtClean="0">
                <a:solidFill>
                  <a:schemeClr val="tx2">
                    <a:lumMod val="50000"/>
                  </a:schemeClr>
                </a:solidFill>
              </a:rPr>
              <a:t>σsp</a:t>
            </a:r>
            <a:r>
              <a:rPr lang="en-US" sz="1400" dirty="0" smtClean="0">
                <a:solidFill>
                  <a:schemeClr val="tx2">
                    <a:lumMod val="50000"/>
                  </a:schemeClr>
                </a:solidFill>
              </a:rPr>
              <a:t>) and back (</a:t>
            </a:r>
            <a:r>
              <a:rPr lang="en-US" sz="1400" dirty="0" err="1" smtClean="0">
                <a:solidFill>
                  <a:schemeClr val="tx2">
                    <a:lumMod val="50000"/>
                  </a:schemeClr>
                </a:solidFill>
              </a:rPr>
              <a:t>σb</a:t>
            </a:r>
            <a:r>
              <a:rPr lang="en-US" sz="1400" dirty="0" smtClean="0">
                <a:solidFill>
                  <a:schemeClr val="tx2">
                    <a:lumMod val="50000"/>
                  </a:schemeClr>
                </a:solidFill>
              </a:rPr>
              <a:t>) scattering coefficients at three wavelengths: 450 nm (blue), 525 nm (green) and 635 nm (red).  The scattering coefficient measurements (light scattering angle sampled: 10° – 170°) are combined with backscatter measurements (light backscattering angle sampled: 90° - 170°). Forward scatter can be calculated from subtracting backscatter from total scatter. The measured values are adjusted automatically and in real-time by on-board temperature and pressure sensors. The dimension of </a:t>
            </a:r>
            <a:r>
              <a:rPr lang="en-US" sz="1400" dirty="0" err="1" smtClean="0">
                <a:solidFill>
                  <a:schemeClr val="tx2">
                    <a:lumMod val="50000"/>
                  </a:schemeClr>
                </a:solidFill>
              </a:rPr>
              <a:t>σsp</a:t>
            </a:r>
            <a:r>
              <a:rPr lang="en-US" sz="1400" dirty="0" smtClean="0">
                <a:solidFill>
                  <a:schemeClr val="tx2">
                    <a:lumMod val="50000"/>
                  </a:schemeClr>
                </a:solidFill>
              </a:rPr>
              <a:t> are inverse length (inverse </a:t>
            </a:r>
            <a:r>
              <a:rPr lang="en-US" sz="1400" dirty="0" err="1" smtClean="0">
                <a:solidFill>
                  <a:schemeClr val="tx2">
                    <a:lumMod val="50000"/>
                  </a:schemeClr>
                </a:solidFill>
              </a:rPr>
              <a:t>megameters</a:t>
            </a:r>
            <a:r>
              <a:rPr lang="en-US" sz="1400" dirty="0" smtClean="0">
                <a:solidFill>
                  <a:schemeClr val="tx2">
                    <a:lumMod val="50000"/>
                  </a:schemeClr>
                </a:solidFill>
              </a:rPr>
              <a:t> Mm-1) and the instrument measurement range goes from &lt;0.25 to 2000 Mm-1.  At </a:t>
            </a:r>
            <a:r>
              <a:rPr lang="en-US" sz="1400" dirty="0" err="1" smtClean="0">
                <a:solidFill>
                  <a:schemeClr val="tx2">
                    <a:lumMod val="50000"/>
                  </a:schemeClr>
                </a:solidFill>
              </a:rPr>
              <a:t>Chcacaltaya</a:t>
            </a:r>
            <a:r>
              <a:rPr lang="en-US" sz="1400" dirty="0" smtClean="0">
                <a:solidFill>
                  <a:schemeClr val="tx2">
                    <a:lumMod val="50000"/>
                  </a:schemeClr>
                </a:solidFill>
              </a:rPr>
              <a:t>, data is stored every minute. Zero checks are performed every 3 months.</a:t>
            </a:r>
          </a:p>
          <a:p>
            <a:endParaRPr lang="en-US" sz="1400" dirty="0" smtClean="0">
              <a:solidFill>
                <a:schemeClr val="tx2">
                  <a:lumMod val="50000"/>
                </a:schemeClr>
              </a:solidFill>
            </a:endParaRPr>
          </a:p>
          <a:p>
            <a:endParaRPr lang="en-US" sz="1400" dirty="0" smtClean="0"/>
          </a:p>
        </p:txBody>
      </p:sp>
      <p:pic>
        <p:nvPicPr>
          <p:cNvPr id="11" name="10 Imagen" descr="C:\Users\ricardo\Pictures\17_Fotos seleccionadas\Instruments\Nephe1.JPG"/>
          <p:cNvPicPr/>
          <p:nvPr/>
        </p:nvPicPr>
        <p:blipFill>
          <a:blip r:embed="rId3" cstate="print"/>
          <a:srcRect l="6438" t="20181" r="17216" b="3175"/>
          <a:stretch>
            <a:fillRect/>
          </a:stretch>
        </p:blipFill>
        <p:spPr bwMode="auto">
          <a:xfrm>
            <a:off x="974460" y="1506877"/>
            <a:ext cx="3379176" cy="2437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a:t>
            </a:r>
            <a:r>
              <a:rPr lang="es-BO" sz="3200" dirty="0" err="1" smtClean="0">
                <a:solidFill>
                  <a:schemeClr val="tx2">
                    <a:lumMod val="75000"/>
                  </a:schemeClr>
                </a:solidFill>
              </a:rPr>
              <a:t>High</a:t>
            </a:r>
            <a:r>
              <a:rPr lang="es-BO" sz="3200" dirty="0" smtClean="0">
                <a:solidFill>
                  <a:schemeClr val="tx2">
                    <a:lumMod val="75000"/>
                  </a:schemeClr>
                </a:solidFill>
              </a:rPr>
              <a:t> </a:t>
            </a:r>
            <a:r>
              <a:rPr lang="es-BO" sz="3200" dirty="0" err="1" smtClean="0">
                <a:solidFill>
                  <a:schemeClr val="tx2">
                    <a:lumMod val="75000"/>
                  </a:schemeClr>
                </a:solidFill>
              </a:rPr>
              <a:t>Volume</a:t>
            </a:r>
            <a:r>
              <a:rPr lang="es-BO" sz="3200" dirty="0" smtClean="0">
                <a:solidFill>
                  <a:schemeClr val="tx2">
                    <a:lumMod val="75000"/>
                  </a:schemeClr>
                </a:solidFill>
              </a:rPr>
              <a:t> Air </a:t>
            </a:r>
            <a:r>
              <a:rPr lang="es-BO" sz="3200" dirty="0" err="1" smtClean="0">
                <a:solidFill>
                  <a:schemeClr val="tx2">
                    <a:lumMod val="75000"/>
                  </a:schemeClr>
                </a:solidFill>
              </a:rPr>
              <a:t>Sampler</a:t>
            </a:r>
            <a:endParaRPr lang="en-US" sz="32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3589361" y="3318570"/>
            <a:ext cx="5377217" cy="3539430"/>
          </a:xfrm>
          <a:prstGeom prst="rect">
            <a:avLst/>
          </a:prstGeom>
          <a:noFill/>
        </p:spPr>
        <p:txBody>
          <a:bodyPr wrap="square" rtlCol="0">
            <a:spAutoFit/>
          </a:bodyPr>
          <a:lstStyle/>
          <a:p>
            <a:pPr algn="just"/>
            <a:r>
              <a:rPr lang="en-US" sz="1400" dirty="0" smtClean="0">
                <a:solidFill>
                  <a:schemeClr val="tx2">
                    <a:lumMod val="50000"/>
                  </a:schemeClr>
                </a:solidFill>
              </a:rPr>
              <a:t>This device samples aerosol particulate matter in the northwestern shoulder of </a:t>
            </a:r>
            <a:r>
              <a:rPr lang="en-US" sz="1400" dirty="0" err="1" smtClean="0">
                <a:solidFill>
                  <a:schemeClr val="tx2">
                    <a:lumMod val="50000"/>
                  </a:schemeClr>
                </a:solidFill>
              </a:rPr>
              <a:t>Chacaltaya</a:t>
            </a:r>
            <a:r>
              <a:rPr lang="en-US" sz="1400" dirty="0" smtClean="0">
                <a:solidFill>
                  <a:schemeClr val="tx2">
                    <a:lumMod val="50000"/>
                  </a:schemeClr>
                </a:solidFill>
              </a:rPr>
              <a:t>. It has two interchangeable DIGITEL </a:t>
            </a:r>
            <a:r>
              <a:rPr lang="en-US" sz="1400" dirty="0" err="1" smtClean="0">
                <a:solidFill>
                  <a:schemeClr val="tx2">
                    <a:lumMod val="50000"/>
                  </a:schemeClr>
                </a:solidFill>
              </a:rPr>
              <a:t>impactors</a:t>
            </a:r>
            <a:r>
              <a:rPr lang="en-US" sz="1400" dirty="0" smtClean="0">
                <a:solidFill>
                  <a:schemeClr val="tx2">
                    <a:lumMod val="50000"/>
                  </a:schemeClr>
                </a:solidFill>
              </a:rPr>
              <a:t>, which allow to sample particles with aerodynamic diameter lower than 10 or 2.5 µm (i.e., PM10 and PM2.5 fractions) at a flow rate of 30 m3 h-1. Samples  are collected on pre-baked quartz </a:t>
            </a:r>
            <a:r>
              <a:rPr lang="en-US" sz="1400" dirty="0" err="1" smtClean="0">
                <a:solidFill>
                  <a:schemeClr val="tx2">
                    <a:lumMod val="50000"/>
                  </a:schemeClr>
                </a:solidFill>
              </a:rPr>
              <a:t>fibre</a:t>
            </a:r>
            <a:r>
              <a:rPr lang="en-US" sz="1400" dirty="0" smtClean="0">
                <a:solidFill>
                  <a:schemeClr val="tx2">
                    <a:lumMod val="50000"/>
                  </a:schemeClr>
                </a:solidFill>
              </a:rPr>
              <a:t> filters (Ø 150 mm) on a weekly basis or at higher frequency for high filter loadings. Filters are transported and stored at -18ºC and then shipped to the LGGE in France, where the soluble fraction is analyzed to determine its content of major and minor ions (in a </a:t>
            </a:r>
            <a:r>
              <a:rPr lang="en-US" sz="1400" dirty="0" err="1" smtClean="0">
                <a:solidFill>
                  <a:schemeClr val="tx2">
                    <a:lumMod val="50000"/>
                  </a:schemeClr>
                </a:solidFill>
              </a:rPr>
              <a:t>Dionex</a:t>
            </a:r>
            <a:r>
              <a:rPr lang="en-US" sz="1400" dirty="0" smtClean="0">
                <a:solidFill>
                  <a:schemeClr val="tx2">
                    <a:lumMod val="50000"/>
                  </a:schemeClr>
                </a:solidFill>
              </a:rPr>
              <a:t> Ion Chromatograph), organic and elemental carbon (in a Sunset Lab TOC applying the EUSSAAR_2 protocol) and anhydrous </a:t>
            </a:r>
            <a:r>
              <a:rPr lang="en-US" sz="1400" dirty="0" err="1" smtClean="0">
                <a:solidFill>
                  <a:schemeClr val="tx2">
                    <a:lumMod val="50000"/>
                  </a:schemeClr>
                </a:solidFill>
              </a:rPr>
              <a:t>monosaccharides</a:t>
            </a:r>
            <a:r>
              <a:rPr lang="en-US" sz="1400" dirty="0" smtClean="0">
                <a:solidFill>
                  <a:schemeClr val="tx2">
                    <a:lumMod val="50000"/>
                  </a:schemeClr>
                </a:solidFill>
              </a:rPr>
              <a:t> (in a High Performance Liquid Chromatography coupled to a Pulse </a:t>
            </a:r>
            <a:r>
              <a:rPr lang="en-US" sz="1400" dirty="0" err="1" smtClean="0">
                <a:solidFill>
                  <a:schemeClr val="tx2">
                    <a:lumMod val="50000"/>
                  </a:schemeClr>
                </a:solidFill>
              </a:rPr>
              <a:t>Amperometric</a:t>
            </a:r>
            <a:r>
              <a:rPr lang="en-US" sz="1400" dirty="0" smtClean="0">
                <a:solidFill>
                  <a:schemeClr val="tx2">
                    <a:lumMod val="50000"/>
                  </a:schemeClr>
                </a:solidFill>
              </a:rPr>
              <a:t> Detector).</a:t>
            </a:r>
          </a:p>
          <a:p>
            <a:endParaRPr lang="en-US" sz="1400" dirty="0" smtClean="0">
              <a:solidFill>
                <a:schemeClr val="tx2">
                  <a:lumMod val="50000"/>
                </a:schemeClr>
              </a:solidFill>
            </a:endParaRPr>
          </a:p>
          <a:p>
            <a:endParaRPr lang="en-US" sz="1400" dirty="0" smtClean="0"/>
          </a:p>
        </p:txBody>
      </p:sp>
      <p:pic>
        <p:nvPicPr>
          <p:cNvPr id="2050" name="Picture 2"/>
          <p:cNvPicPr>
            <a:picLocks noChangeAspect="1" noChangeArrowheads="1"/>
          </p:cNvPicPr>
          <p:nvPr/>
        </p:nvPicPr>
        <p:blipFill>
          <a:blip r:embed="rId3"/>
          <a:srcRect r="32480"/>
          <a:stretch>
            <a:fillRect/>
          </a:stretch>
        </p:blipFill>
        <p:spPr bwMode="auto">
          <a:xfrm>
            <a:off x="799081" y="1479125"/>
            <a:ext cx="2476382" cy="4947248"/>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a:t>
            </a:r>
            <a:r>
              <a:rPr lang="es-BO" sz="3200" dirty="0" err="1" smtClean="0">
                <a:solidFill>
                  <a:schemeClr val="tx2">
                    <a:lumMod val="75000"/>
                  </a:schemeClr>
                </a:solidFill>
              </a:rPr>
              <a:t>Automatic</a:t>
            </a:r>
            <a:r>
              <a:rPr lang="es-BO" sz="3200" dirty="0" smtClean="0">
                <a:solidFill>
                  <a:schemeClr val="tx2">
                    <a:lumMod val="75000"/>
                  </a:schemeClr>
                </a:solidFill>
              </a:rPr>
              <a:t> </a:t>
            </a:r>
            <a:r>
              <a:rPr lang="es-BO" sz="3200" dirty="0" err="1" smtClean="0">
                <a:solidFill>
                  <a:schemeClr val="tx2">
                    <a:lumMod val="75000"/>
                  </a:schemeClr>
                </a:solidFill>
              </a:rPr>
              <a:t>Weather</a:t>
            </a:r>
            <a:r>
              <a:rPr lang="es-BO" sz="3200" dirty="0" smtClean="0">
                <a:solidFill>
                  <a:schemeClr val="tx2">
                    <a:lumMod val="75000"/>
                  </a:schemeClr>
                </a:solidFill>
              </a:rPr>
              <a:t> </a:t>
            </a:r>
            <a:r>
              <a:rPr lang="es-BO" sz="3200" dirty="0" err="1" smtClean="0">
                <a:solidFill>
                  <a:schemeClr val="tx2">
                    <a:lumMod val="75000"/>
                  </a:schemeClr>
                </a:solidFill>
              </a:rPr>
              <a:t>Station</a:t>
            </a:r>
            <a:r>
              <a:rPr lang="es-BO" sz="3200" dirty="0" smtClean="0">
                <a:solidFill>
                  <a:schemeClr val="tx2">
                    <a:lumMod val="75000"/>
                  </a:schemeClr>
                </a:solidFill>
              </a:rPr>
              <a:t> (AWS) </a:t>
            </a:r>
            <a:endParaRPr lang="en-US" sz="32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4790367" y="3428765"/>
            <a:ext cx="3848669" cy="3108543"/>
          </a:xfrm>
          <a:prstGeom prst="rect">
            <a:avLst/>
          </a:prstGeom>
          <a:noFill/>
        </p:spPr>
        <p:txBody>
          <a:bodyPr wrap="square" rtlCol="0">
            <a:spAutoFit/>
          </a:bodyPr>
          <a:lstStyle/>
          <a:p>
            <a:pPr algn="just"/>
            <a:r>
              <a:rPr lang="en-US" sz="1400" dirty="0" smtClean="0">
                <a:solidFill>
                  <a:schemeClr val="tx2">
                    <a:lumMod val="50000"/>
                  </a:schemeClr>
                </a:solidFill>
              </a:rPr>
              <a:t>A complete </a:t>
            </a:r>
            <a:r>
              <a:rPr lang="en-US" sz="1400" dirty="0" err="1" smtClean="0">
                <a:solidFill>
                  <a:schemeClr val="tx2">
                    <a:lumMod val="50000"/>
                  </a:schemeClr>
                </a:solidFill>
              </a:rPr>
              <a:t>Cambpell</a:t>
            </a:r>
            <a:r>
              <a:rPr lang="en-US" sz="1400" dirty="0" smtClean="0">
                <a:solidFill>
                  <a:schemeClr val="tx2">
                    <a:lumMod val="50000"/>
                  </a:schemeClr>
                </a:solidFill>
              </a:rPr>
              <a:t> Scientific AWS is located in the northwestern shoulder of </a:t>
            </a:r>
            <a:r>
              <a:rPr lang="en-US" sz="1400" dirty="0" err="1" smtClean="0">
                <a:solidFill>
                  <a:schemeClr val="tx2">
                    <a:lumMod val="50000"/>
                  </a:schemeClr>
                </a:solidFill>
              </a:rPr>
              <a:t>Chacaltaya</a:t>
            </a:r>
            <a:r>
              <a:rPr lang="en-US" sz="1400" dirty="0" smtClean="0">
                <a:solidFill>
                  <a:schemeClr val="tx2">
                    <a:lumMod val="50000"/>
                  </a:schemeClr>
                </a:solidFill>
              </a:rPr>
              <a:t>. Eight parameters are obtained: Wind speed and direction (at 10 m) with a vertical anemometer, precipitation in a heated pluviometer, atmospheric pressure, temperature and relative humidity (at 2 m and at ground level) with a </a:t>
            </a:r>
            <a:r>
              <a:rPr lang="en-US" sz="1400" dirty="0" err="1" smtClean="0">
                <a:solidFill>
                  <a:schemeClr val="tx2">
                    <a:lumMod val="50000"/>
                  </a:schemeClr>
                </a:solidFill>
              </a:rPr>
              <a:t>thermohygrometer</a:t>
            </a:r>
            <a:r>
              <a:rPr lang="en-US" sz="1400" dirty="0" smtClean="0">
                <a:solidFill>
                  <a:schemeClr val="tx2">
                    <a:lumMod val="50000"/>
                  </a:schemeClr>
                </a:solidFill>
              </a:rPr>
              <a:t> and incident and reflected radiation by a </a:t>
            </a:r>
            <a:r>
              <a:rPr lang="en-US" sz="1400" dirty="0" err="1" smtClean="0">
                <a:solidFill>
                  <a:schemeClr val="tx2">
                    <a:lumMod val="50000"/>
                  </a:schemeClr>
                </a:solidFill>
              </a:rPr>
              <a:t>piranometer</a:t>
            </a:r>
            <a:r>
              <a:rPr lang="en-US" sz="1400" dirty="0" smtClean="0">
                <a:solidFill>
                  <a:schemeClr val="tx2">
                    <a:lumMod val="50000"/>
                  </a:schemeClr>
                </a:solidFill>
              </a:rPr>
              <a:t> and a </a:t>
            </a:r>
            <a:r>
              <a:rPr lang="en-US" sz="1400" dirty="0" err="1" smtClean="0">
                <a:solidFill>
                  <a:schemeClr val="tx2">
                    <a:lumMod val="50000"/>
                  </a:schemeClr>
                </a:solidFill>
              </a:rPr>
              <a:t>pirgeometer</a:t>
            </a:r>
            <a:r>
              <a:rPr lang="en-US" sz="1400" dirty="0" smtClean="0">
                <a:solidFill>
                  <a:schemeClr val="tx2">
                    <a:lumMod val="50000"/>
                  </a:schemeClr>
                </a:solidFill>
              </a:rPr>
              <a:t>, respectively. At </a:t>
            </a:r>
            <a:r>
              <a:rPr lang="en-US" sz="1400" dirty="0" err="1" smtClean="0">
                <a:solidFill>
                  <a:schemeClr val="tx2">
                    <a:lumMod val="50000"/>
                  </a:schemeClr>
                </a:solidFill>
              </a:rPr>
              <a:t>Chacaltaya</a:t>
            </a:r>
            <a:r>
              <a:rPr lang="en-US" sz="1400" dirty="0" smtClean="0">
                <a:solidFill>
                  <a:schemeClr val="tx2">
                    <a:lumMod val="50000"/>
                  </a:schemeClr>
                </a:solidFill>
              </a:rPr>
              <a:t>, all parameters are averaged every 15 minutes.</a:t>
            </a:r>
          </a:p>
          <a:p>
            <a:endParaRPr lang="en-US" sz="1400" dirty="0" smtClean="0">
              <a:solidFill>
                <a:schemeClr val="tx2">
                  <a:lumMod val="50000"/>
                </a:schemeClr>
              </a:solidFill>
            </a:endParaRPr>
          </a:p>
          <a:p>
            <a:endParaRPr lang="en-US" sz="1400" dirty="0" smtClean="0"/>
          </a:p>
        </p:txBody>
      </p:sp>
      <p:pic>
        <p:nvPicPr>
          <p:cNvPr id="3074" name="Picture 2"/>
          <p:cNvPicPr>
            <a:picLocks noChangeAspect="1" noChangeArrowheads="1"/>
          </p:cNvPicPr>
          <p:nvPr/>
        </p:nvPicPr>
        <p:blipFill>
          <a:blip r:embed="rId3"/>
          <a:srcRect/>
          <a:stretch>
            <a:fillRect/>
          </a:stretch>
        </p:blipFill>
        <p:spPr bwMode="auto">
          <a:xfrm>
            <a:off x="971693" y="1558640"/>
            <a:ext cx="3532070" cy="4502736"/>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icardo\Pictures\17_Fotos seleccionadas\IMG_1377.JPG"/>
          <p:cNvPicPr>
            <a:picLocks noChangeAspect="1" noChangeArrowheads="1"/>
          </p:cNvPicPr>
          <p:nvPr/>
        </p:nvPicPr>
        <p:blipFill>
          <a:blip r:embed="rId3" cstate="print"/>
          <a:srcRect/>
          <a:stretch>
            <a:fillRect/>
          </a:stretch>
        </p:blipFill>
        <p:spPr bwMode="auto">
          <a:xfrm>
            <a:off x="504825" y="615585"/>
            <a:ext cx="8639175" cy="6242415"/>
          </a:xfrm>
          <a:prstGeom prst="rect">
            <a:avLst/>
          </a:prstGeom>
          <a:noFill/>
        </p:spPr>
      </p:pic>
      <p:sp>
        <p:nvSpPr>
          <p:cNvPr id="2" name="1 Título"/>
          <p:cNvSpPr>
            <a:spLocks noGrp="1"/>
          </p:cNvSpPr>
          <p:nvPr>
            <p:ph type="title"/>
          </p:nvPr>
        </p:nvSpPr>
        <p:spPr>
          <a:xfrm>
            <a:off x="542894" y="0"/>
            <a:ext cx="8601106" cy="609600"/>
          </a:xfrm>
        </p:spPr>
        <p:txBody>
          <a:bodyPr>
            <a:normAutofit/>
          </a:bodyPr>
          <a:lstStyle/>
          <a:p>
            <a:pPr lvl="1" algn="l" rtl="0">
              <a:spcBef>
                <a:spcPct val="0"/>
              </a:spcBef>
            </a:pPr>
            <a:r>
              <a:rPr lang="en-US" sz="3200" dirty="0" smtClean="0">
                <a:solidFill>
                  <a:schemeClr val="tx2">
                    <a:lumMod val="75000"/>
                  </a:schemeClr>
                </a:solidFill>
              </a:rPr>
              <a:t>  </a:t>
            </a:r>
            <a:r>
              <a:rPr lang="en-US" sz="2400" dirty="0" err="1" smtClean="0">
                <a:solidFill>
                  <a:schemeClr val="tx2">
                    <a:lumMod val="75000"/>
                  </a:schemeClr>
                </a:solidFill>
              </a:rPr>
              <a:t>Chacaltaya</a:t>
            </a:r>
            <a:r>
              <a:rPr lang="en-US" sz="2400" dirty="0" smtClean="0">
                <a:solidFill>
                  <a:schemeClr val="tx2">
                    <a:lumMod val="75000"/>
                  </a:schemeClr>
                </a:solidFill>
              </a:rPr>
              <a:t> GAW station: overview</a:t>
            </a:r>
            <a:endParaRPr lang="en-US" sz="3200" dirty="0">
              <a:solidFill>
                <a:schemeClr val="tx2">
                  <a:lumMod val="75000"/>
                </a:schemeClr>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4" name="13 CuadroTexto"/>
          <p:cNvSpPr txBox="1"/>
          <p:nvPr/>
        </p:nvSpPr>
        <p:spPr>
          <a:xfrm>
            <a:off x="7789076" y="3700007"/>
            <a:ext cx="1354924" cy="338554"/>
          </a:xfrm>
          <a:prstGeom prst="rect">
            <a:avLst/>
          </a:prstGeom>
          <a:noFill/>
        </p:spPr>
        <p:txBody>
          <a:bodyPr wrap="square" rtlCol="0">
            <a:spAutoFit/>
          </a:bodyPr>
          <a:lstStyle/>
          <a:p>
            <a:r>
              <a:rPr lang="es-BO" sz="1600" dirty="0" smtClean="0">
                <a:solidFill>
                  <a:schemeClr val="tx2"/>
                </a:solidFill>
              </a:rPr>
              <a:t>5380 m </a:t>
            </a:r>
            <a:r>
              <a:rPr lang="es-BO" sz="1600" dirty="0" err="1" smtClean="0">
                <a:solidFill>
                  <a:schemeClr val="tx2"/>
                </a:solidFill>
              </a:rPr>
              <a:t>asl</a:t>
            </a:r>
            <a:endParaRPr lang="es-BO" sz="1600" dirty="0">
              <a:solidFill>
                <a:schemeClr val="tx2"/>
              </a:solidFill>
            </a:endParaRPr>
          </a:p>
        </p:txBody>
      </p:sp>
      <p:sp>
        <p:nvSpPr>
          <p:cNvPr id="16" name="15 CuadroTexto"/>
          <p:cNvSpPr txBox="1"/>
          <p:nvPr/>
        </p:nvSpPr>
        <p:spPr>
          <a:xfrm>
            <a:off x="7753351" y="5069072"/>
            <a:ext cx="1390650" cy="338554"/>
          </a:xfrm>
          <a:prstGeom prst="rect">
            <a:avLst/>
          </a:prstGeom>
          <a:noFill/>
        </p:spPr>
        <p:txBody>
          <a:bodyPr wrap="square" rtlCol="0">
            <a:spAutoFit/>
          </a:bodyPr>
          <a:lstStyle/>
          <a:p>
            <a:r>
              <a:rPr lang="es-BO" sz="1600" dirty="0" smtClean="0">
                <a:solidFill>
                  <a:schemeClr val="tx2"/>
                </a:solidFill>
              </a:rPr>
              <a:t>5240 m </a:t>
            </a:r>
            <a:r>
              <a:rPr lang="es-BO" sz="1600" dirty="0" err="1" smtClean="0">
                <a:solidFill>
                  <a:schemeClr val="tx2"/>
                </a:solidFill>
              </a:rPr>
              <a:t>asl</a:t>
            </a:r>
            <a:endParaRPr lang="es-BO" sz="1600" dirty="0" smtClean="0">
              <a:solidFill>
                <a:schemeClr val="tx2"/>
              </a:solidFill>
            </a:endParaRPr>
          </a:p>
        </p:txBody>
      </p:sp>
      <p:sp>
        <p:nvSpPr>
          <p:cNvPr id="18" name="17 CuadroTexto"/>
          <p:cNvSpPr txBox="1"/>
          <p:nvPr/>
        </p:nvSpPr>
        <p:spPr>
          <a:xfrm rot="16200000">
            <a:off x="-1954910" y="4451689"/>
            <a:ext cx="4412513" cy="400110"/>
          </a:xfrm>
          <a:prstGeom prst="rect">
            <a:avLst/>
          </a:prstGeom>
          <a:noFill/>
        </p:spPr>
        <p:txBody>
          <a:bodyPr wrap="square" rtlCol="0">
            <a:spAutoFit/>
          </a:bodyPr>
          <a:lstStyle/>
          <a:p>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Chacaltaya</a:t>
            </a:r>
            <a:r>
              <a:rPr lang="es-BO" sz="2000" b="1" dirty="0" smtClean="0">
                <a:solidFill>
                  <a:schemeClr val="bg2">
                    <a:lumMod val="60000"/>
                    <a:lumOff val="40000"/>
                  </a:schemeClr>
                </a:solidFill>
              </a:rPr>
              <a:t> GAW </a:t>
            </a:r>
            <a:r>
              <a:rPr lang="es-BO" sz="2000" b="1" dirty="0" err="1" smtClean="0">
                <a:solidFill>
                  <a:schemeClr val="bg2">
                    <a:lumMod val="60000"/>
                    <a:lumOff val="40000"/>
                  </a:schemeClr>
                </a:solidFill>
              </a:rPr>
              <a:t>Station</a:t>
            </a:r>
            <a:endParaRPr lang="es-BO" sz="2000" b="1" dirty="0">
              <a:solidFill>
                <a:schemeClr val="bg2">
                  <a:lumMod val="60000"/>
                  <a:lumOff val="40000"/>
                </a:schemeClr>
              </a:solidFill>
            </a:endParaRPr>
          </a:p>
        </p:txBody>
      </p:sp>
      <p:pic>
        <p:nvPicPr>
          <p:cNvPr id="9" name="Picture 2" descr="C:\Users\tjr\Documents\RES\Bolivia\Proposal_NOAA_2008\FIG\TOPO1.png"/>
          <p:cNvPicPr>
            <a:picLocks noChangeAspect="1" noChangeArrowheads="1"/>
          </p:cNvPicPr>
          <p:nvPr/>
        </p:nvPicPr>
        <p:blipFill>
          <a:blip r:embed="rId4"/>
          <a:srcRect/>
          <a:stretch>
            <a:fillRect/>
          </a:stretch>
        </p:blipFill>
        <p:spPr bwMode="auto">
          <a:xfrm>
            <a:off x="652087" y="716656"/>
            <a:ext cx="3151117" cy="3026669"/>
          </a:xfrm>
          <a:prstGeom prst="rect">
            <a:avLst/>
          </a:prstGeom>
          <a:noFill/>
          <a:ln w="9525">
            <a:noFill/>
            <a:miter lim="800000"/>
            <a:headEnd/>
            <a:tailEnd/>
          </a:ln>
        </p:spPr>
      </p:pic>
      <p:sp>
        <p:nvSpPr>
          <p:cNvPr id="10" name="TextBox 12"/>
          <p:cNvSpPr txBox="1">
            <a:spLocks noChangeArrowheads="1"/>
          </p:cNvSpPr>
          <p:nvPr/>
        </p:nvSpPr>
        <p:spPr bwMode="auto">
          <a:xfrm>
            <a:off x="2139719" y="2252404"/>
            <a:ext cx="1213081" cy="307777"/>
          </a:xfrm>
          <a:prstGeom prst="rect">
            <a:avLst/>
          </a:prstGeom>
          <a:noFill/>
          <a:ln w="9525">
            <a:noFill/>
            <a:miter lim="800000"/>
            <a:headEnd/>
            <a:tailEnd/>
          </a:ln>
        </p:spPr>
        <p:txBody>
          <a:bodyPr wrap="square">
            <a:spAutoFit/>
          </a:bodyPr>
          <a:lstStyle/>
          <a:p>
            <a:r>
              <a:rPr lang="en-US" sz="1400" b="1" dirty="0">
                <a:solidFill>
                  <a:schemeClr val="bg1"/>
                </a:solidFill>
              </a:rPr>
              <a:t>Lowlands</a:t>
            </a:r>
            <a:endParaRPr lang="en-US" b="1" dirty="0">
              <a:solidFill>
                <a:schemeClr val="bg1"/>
              </a:solidFill>
            </a:endParaRPr>
          </a:p>
        </p:txBody>
      </p:sp>
      <p:sp>
        <p:nvSpPr>
          <p:cNvPr id="11" name="TextBox 13"/>
          <p:cNvSpPr txBox="1">
            <a:spLocks noChangeArrowheads="1"/>
          </p:cNvSpPr>
          <p:nvPr/>
        </p:nvSpPr>
        <p:spPr bwMode="auto">
          <a:xfrm>
            <a:off x="1062701" y="3420169"/>
            <a:ext cx="1204249" cy="307777"/>
          </a:xfrm>
          <a:prstGeom prst="rect">
            <a:avLst/>
          </a:prstGeom>
          <a:noFill/>
          <a:ln w="9525">
            <a:noFill/>
            <a:miter lim="800000"/>
            <a:headEnd/>
            <a:tailEnd/>
          </a:ln>
        </p:spPr>
        <p:txBody>
          <a:bodyPr wrap="square">
            <a:spAutoFit/>
          </a:bodyPr>
          <a:lstStyle/>
          <a:p>
            <a:r>
              <a:rPr lang="en-US" sz="1400" b="1" dirty="0">
                <a:solidFill>
                  <a:schemeClr val="bg1"/>
                </a:solidFill>
              </a:rPr>
              <a:t>Highlands</a:t>
            </a:r>
            <a:endParaRPr lang="en-US" b="1" dirty="0">
              <a:solidFill>
                <a:schemeClr val="bg1"/>
              </a:solidFill>
            </a:endParaRPr>
          </a:p>
        </p:txBody>
      </p:sp>
      <p:cxnSp>
        <p:nvCxnSpPr>
          <p:cNvPr id="12" name="Straight Connector 6"/>
          <p:cNvCxnSpPr/>
          <p:nvPr/>
        </p:nvCxnSpPr>
        <p:spPr>
          <a:xfrm>
            <a:off x="691662" y="2098431"/>
            <a:ext cx="3016738" cy="3126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AutoShape 17"/>
          <p:cNvSpPr>
            <a:spLocks noChangeArrowheads="1"/>
          </p:cNvSpPr>
          <p:nvPr/>
        </p:nvSpPr>
        <p:spPr bwMode="auto">
          <a:xfrm>
            <a:off x="1480091" y="2019260"/>
            <a:ext cx="114435" cy="137060"/>
          </a:xfrm>
          <a:prstGeom prst="star5">
            <a:avLst/>
          </a:prstGeom>
          <a:solidFill>
            <a:srgbClr val="000080"/>
          </a:solidFill>
          <a:ln w="9525">
            <a:solidFill>
              <a:schemeClr val="tx1"/>
            </a:solidFill>
            <a:miter lim="800000"/>
            <a:headEnd/>
            <a:tailEnd/>
          </a:ln>
          <a:effectLst/>
        </p:spPr>
        <p:txBody>
          <a:bodyPr wrap="none" anchor="ctr"/>
          <a:lstStyle/>
          <a:p>
            <a:endParaRPr lang="es-BO"/>
          </a:p>
        </p:txBody>
      </p:sp>
      <p:pic>
        <p:nvPicPr>
          <p:cNvPr id="20" name="19 Imagen" descr="Untitled-1.jpg"/>
          <p:cNvPicPr>
            <a:picLocks noChangeAspect="1"/>
          </p:cNvPicPr>
          <p:nvPr/>
        </p:nvPicPr>
        <p:blipFill>
          <a:blip r:embed="rId5"/>
          <a:stretch>
            <a:fillRect/>
          </a:stretch>
        </p:blipFill>
        <p:spPr>
          <a:xfrm>
            <a:off x="3855720" y="723900"/>
            <a:ext cx="3707130" cy="1556512"/>
          </a:xfrm>
          <a:prstGeom prst="rect">
            <a:avLst/>
          </a:prstGeom>
        </p:spPr>
      </p:pic>
      <p:sp>
        <p:nvSpPr>
          <p:cNvPr id="21" name="20 Rectángulo"/>
          <p:cNvSpPr/>
          <p:nvPr/>
        </p:nvSpPr>
        <p:spPr>
          <a:xfrm>
            <a:off x="1315782" y="6077761"/>
            <a:ext cx="6600305" cy="369332"/>
          </a:xfrm>
          <a:prstGeom prst="rect">
            <a:avLst/>
          </a:prstGeom>
        </p:spPr>
        <p:txBody>
          <a:bodyPr wrap="square">
            <a:spAutoFit/>
          </a:bodyPr>
          <a:lstStyle/>
          <a:p>
            <a:pPr algn="ctr"/>
            <a:r>
              <a:rPr lang="en-US" dirty="0" err="1" smtClean="0">
                <a:solidFill>
                  <a:schemeClr val="tx2"/>
                </a:solidFill>
              </a:rPr>
              <a:t>16º21'1.81"S, 68º7'53.46"W</a:t>
            </a:r>
            <a:endParaRPr lang="es-BO" dirty="0" err="1" smtClean="0">
              <a:solidFill>
                <a:schemeClr val="tx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a:t>
            </a:r>
            <a:r>
              <a:rPr lang="es-BO" sz="3200" dirty="0" err="1" smtClean="0">
                <a:solidFill>
                  <a:schemeClr val="tx2">
                    <a:lumMod val="75000"/>
                  </a:schemeClr>
                </a:solidFill>
              </a:rPr>
              <a:t>Carbon</a:t>
            </a:r>
            <a:r>
              <a:rPr lang="es-BO" sz="3200" dirty="0" smtClean="0">
                <a:solidFill>
                  <a:schemeClr val="tx2">
                    <a:lumMod val="75000"/>
                  </a:schemeClr>
                </a:solidFill>
              </a:rPr>
              <a:t> </a:t>
            </a:r>
            <a:r>
              <a:rPr lang="es-BO" sz="3200" dirty="0" err="1" smtClean="0">
                <a:solidFill>
                  <a:schemeClr val="tx2">
                    <a:lumMod val="75000"/>
                  </a:schemeClr>
                </a:solidFill>
              </a:rPr>
              <a:t>dioxide</a:t>
            </a:r>
            <a:r>
              <a:rPr lang="es-BO" sz="3200" dirty="0" smtClean="0">
                <a:solidFill>
                  <a:schemeClr val="tx2">
                    <a:lumMod val="75000"/>
                  </a:schemeClr>
                </a:solidFill>
              </a:rPr>
              <a:t> </a:t>
            </a:r>
            <a:r>
              <a:rPr lang="es-BO" sz="3200" dirty="0" err="1" smtClean="0">
                <a:solidFill>
                  <a:schemeClr val="tx2">
                    <a:lumMod val="75000"/>
                  </a:schemeClr>
                </a:solidFill>
              </a:rPr>
              <a:t>analyzer</a:t>
            </a:r>
            <a:endParaRPr lang="es-BO" sz="3200" dirty="0" smtClean="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641445" y="4646333"/>
            <a:ext cx="8161361" cy="1600438"/>
          </a:xfrm>
          <a:prstGeom prst="rect">
            <a:avLst/>
          </a:prstGeom>
          <a:noFill/>
        </p:spPr>
        <p:txBody>
          <a:bodyPr wrap="square" rtlCol="0">
            <a:spAutoFit/>
          </a:bodyPr>
          <a:lstStyle/>
          <a:p>
            <a:pPr algn="just"/>
            <a:r>
              <a:rPr lang="en-US" sz="1400" dirty="0" smtClean="0">
                <a:solidFill>
                  <a:schemeClr val="tx2">
                    <a:lumMod val="50000"/>
                  </a:schemeClr>
                </a:solidFill>
              </a:rPr>
              <a:t>The CO2 analyzer is custom made on a </a:t>
            </a:r>
            <a:r>
              <a:rPr lang="en-US" sz="1400" dirty="0" err="1" smtClean="0">
                <a:solidFill>
                  <a:schemeClr val="tx2">
                    <a:lumMod val="50000"/>
                  </a:schemeClr>
                </a:solidFill>
              </a:rPr>
              <a:t>Licor</a:t>
            </a:r>
            <a:r>
              <a:rPr lang="en-US" sz="1400" dirty="0" smtClean="0">
                <a:solidFill>
                  <a:schemeClr val="tx2">
                    <a:lumMod val="50000"/>
                  </a:schemeClr>
                </a:solidFill>
              </a:rPr>
              <a:t> 6252 differential, non-dispersive, infrared (4.26 nm) gas analyzer.  Air is pumped trough the instrument where two optical cells are used: one for the sample and the other for a reference gas. As measurements should be performed in dry air, ambient moisture is trapped in a cooling system (ethanol at &lt;-60ºC) prior to the entrance of the instrument.  CO2 concentrations are stored with a one-minute resolution. Monthly four-point calibrations are performed.</a:t>
            </a:r>
          </a:p>
          <a:p>
            <a:endParaRPr lang="en-US" sz="1400" dirty="0" smtClean="0">
              <a:solidFill>
                <a:schemeClr val="tx2">
                  <a:lumMod val="50000"/>
                </a:schemeClr>
              </a:solidFill>
            </a:endParaRPr>
          </a:p>
          <a:p>
            <a:endParaRPr lang="en-US" sz="1400" dirty="0" smtClean="0"/>
          </a:p>
        </p:txBody>
      </p:sp>
      <p:pic>
        <p:nvPicPr>
          <p:cNvPr id="4099" name="Picture 3"/>
          <p:cNvPicPr>
            <a:picLocks noChangeAspect="1" noChangeArrowheads="1"/>
          </p:cNvPicPr>
          <p:nvPr/>
        </p:nvPicPr>
        <p:blipFill>
          <a:blip r:embed="rId3"/>
          <a:srcRect/>
          <a:stretch>
            <a:fillRect/>
          </a:stretch>
        </p:blipFill>
        <p:spPr bwMode="auto">
          <a:xfrm>
            <a:off x="874830" y="1407141"/>
            <a:ext cx="3921425" cy="2919199"/>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Ozone </a:t>
            </a:r>
            <a:r>
              <a:rPr lang="es-BO" sz="3200" dirty="0" err="1" smtClean="0">
                <a:solidFill>
                  <a:schemeClr val="tx2">
                    <a:lumMod val="75000"/>
                  </a:schemeClr>
                </a:solidFill>
              </a:rPr>
              <a:t>analyzer</a:t>
            </a:r>
            <a:endParaRPr lang="en-US" sz="32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0" name="9 CuadroTexto"/>
          <p:cNvSpPr txBox="1"/>
          <p:nvPr/>
        </p:nvSpPr>
        <p:spPr>
          <a:xfrm rot="16200000">
            <a:off x="-708313" y="5671038"/>
            <a:ext cx="1919308" cy="400110"/>
          </a:xfrm>
          <a:prstGeom prst="rect">
            <a:avLst/>
          </a:prstGeom>
          <a:noFill/>
        </p:spPr>
        <p:txBody>
          <a:bodyPr wrap="none" rtlCol="0">
            <a:spAutoFit/>
          </a:bodyPr>
          <a:lstStyle/>
          <a:p>
            <a:r>
              <a:rPr lang="es-BO" sz="2000" b="1" dirty="0" smtClean="0">
                <a:solidFill>
                  <a:schemeClr val="bg2">
                    <a:lumMod val="60000"/>
                    <a:lumOff val="40000"/>
                  </a:schemeClr>
                </a:solidFill>
              </a:rPr>
              <a:t>LIPAZ - LIDAR</a:t>
            </a:r>
            <a:endParaRPr lang="es-BO" sz="2000" b="1" dirty="0">
              <a:solidFill>
                <a:schemeClr val="bg2">
                  <a:lumMod val="60000"/>
                  <a:lumOff val="40000"/>
                </a:schemeClr>
              </a:solidFill>
            </a:endParaRPr>
          </a:p>
        </p:txBody>
      </p:sp>
      <p:sp>
        <p:nvSpPr>
          <p:cNvPr id="8" name="7 CuadroTexto"/>
          <p:cNvSpPr txBox="1"/>
          <p:nvPr/>
        </p:nvSpPr>
        <p:spPr>
          <a:xfrm>
            <a:off x="641445" y="4646333"/>
            <a:ext cx="8161361" cy="1815882"/>
          </a:xfrm>
          <a:prstGeom prst="rect">
            <a:avLst/>
          </a:prstGeom>
          <a:noFill/>
        </p:spPr>
        <p:txBody>
          <a:bodyPr wrap="square" rtlCol="0">
            <a:spAutoFit/>
          </a:bodyPr>
          <a:lstStyle/>
          <a:p>
            <a:pPr algn="just"/>
            <a:r>
              <a:rPr lang="en-US" sz="1400" dirty="0" smtClean="0">
                <a:solidFill>
                  <a:schemeClr val="tx2">
                    <a:lumMod val="50000"/>
                  </a:schemeClr>
                </a:solidFill>
              </a:rPr>
              <a:t>Thermo Scientific Model 49i Ozone Analyzer is a dual-cell, UV Photometric analyzer for the measurement of ozone concentrations in ambient air ranging from 0.05ppb to 200ppm. As O3 molecules absorb UV light at a wavelength of 254 nm, the degree to which the UV light is absorbed is directly related to the ozone concentration as described from Beer-Lambert Law (www.thermoscientific.com). The response time of this instrument is of 20 seconds but at </a:t>
            </a:r>
            <a:r>
              <a:rPr lang="en-US" sz="1400" dirty="0" err="1" smtClean="0">
                <a:solidFill>
                  <a:schemeClr val="tx2">
                    <a:lumMod val="50000"/>
                  </a:schemeClr>
                </a:solidFill>
              </a:rPr>
              <a:t>Chacaltaya</a:t>
            </a:r>
            <a:r>
              <a:rPr lang="en-US" sz="1400" dirty="0" smtClean="0">
                <a:solidFill>
                  <a:schemeClr val="tx2">
                    <a:lumMod val="50000"/>
                  </a:schemeClr>
                </a:solidFill>
              </a:rPr>
              <a:t> data are stored with a one-minute resolution. Automatic zero checks are performed daily. </a:t>
            </a:r>
          </a:p>
          <a:p>
            <a:endParaRPr lang="en-US" sz="1400" dirty="0" smtClean="0">
              <a:solidFill>
                <a:schemeClr val="tx2">
                  <a:lumMod val="50000"/>
                </a:schemeClr>
              </a:solidFill>
            </a:endParaRPr>
          </a:p>
          <a:p>
            <a:endParaRPr lang="en-US" sz="1400" dirty="0" smtClean="0"/>
          </a:p>
        </p:txBody>
      </p:sp>
      <p:pic>
        <p:nvPicPr>
          <p:cNvPr id="5122" name="Picture 2"/>
          <p:cNvPicPr>
            <a:picLocks noChangeAspect="1" noChangeArrowheads="1"/>
          </p:cNvPicPr>
          <p:nvPr/>
        </p:nvPicPr>
        <p:blipFill>
          <a:blip r:embed="rId3"/>
          <a:srcRect/>
          <a:stretch>
            <a:fillRect/>
          </a:stretch>
        </p:blipFill>
        <p:spPr bwMode="auto">
          <a:xfrm>
            <a:off x="1018605" y="1475379"/>
            <a:ext cx="4039559" cy="2810017"/>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23" name="122 CuadroTexto"/>
          <p:cNvSpPr txBox="1"/>
          <p:nvPr/>
        </p:nvSpPr>
        <p:spPr>
          <a:xfrm>
            <a:off x="934857" y="1299581"/>
            <a:ext cx="7361417" cy="4216539"/>
          </a:xfrm>
          <a:prstGeom prst="rect">
            <a:avLst/>
          </a:prstGeom>
          <a:solidFill>
            <a:schemeClr val="bg2">
              <a:lumMod val="75000"/>
            </a:schemeClr>
          </a:solidFill>
          <a:ln>
            <a:noFill/>
          </a:ln>
        </p:spPr>
        <p:txBody>
          <a:bodyPr wrap="square" rtlCol="0">
            <a:spAutoFit/>
          </a:bodyPr>
          <a:lstStyle/>
          <a:p>
            <a:pPr algn="ctr"/>
            <a:r>
              <a:rPr lang="es-BO" sz="2800" dirty="0" smtClean="0">
                <a:solidFill>
                  <a:schemeClr val="tx2">
                    <a:lumMod val="75000"/>
                  </a:schemeClr>
                </a:solidFill>
              </a:rPr>
              <a:t>CONCLUSIONS</a:t>
            </a:r>
          </a:p>
          <a:p>
            <a:pPr algn="ctr"/>
            <a:endParaRPr lang="es-BO" sz="1000" dirty="0" smtClean="0"/>
          </a:p>
          <a:p>
            <a:pPr marL="361950" indent="-276225">
              <a:spcAft>
                <a:spcPts val="1200"/>
              </a:spcAft>
              <a:buFont typeface="Arial" pitchFamily="34" charset="0"/>
              <a:buChar char="•"/>
            </a:pPr>
            <a:r>
              <a:rPr lang="en-US" sz="2000" dirty="0" smtClean="0">
                <a:solidFill>
                  <a:schemeClr val="bg2">
                    <a:lumMod val="20000"/>
                    <a:lumOff val="80000"/>
                  </a:schemeClr>
                </a:solidFill>
              </a:rPr>
              <a:t>The </a:t>
            </a:r>
            <a:r>
              <a:rPr lang="en-US" sz="2000" dirty="0" err="1" smtClean="0">
                <a:solidFill>
                  <a:schemeClr val="tx2">
                    <a:lumMod val="75000"/>
                  </a:schemeClr>
                </a:solidFill>
              </a:rPr>
              <a:t>lidar</a:t>
            </a:r>
            <a:r>
              <a:rPr lang="en-US" sz="2000" dirty="0" smtClean="0">
                <a:solidFill>
                  <a:schemeClr val="tx2">
                    <a:lumMod val="75000"/>
                  </a:schemeClr>
                </a:solidFill>
              </a:rPr>
              <a:t> system was improved significantly over the last year</a:t>
            </a:r>
            <a:r>
              <a:rPr lang="en-US" sz="2000" dirty="0" smtClean="0">
                <a:solidFill>
                  <a:schemeClr val="bg2">
                    <a:lumMod val="20000"/>
                    <a:lumOff val="80000"/>
                  </a:schemeClr>
                </a:solidFill>
              </a:rPr>
              <a:t> and preliminary studies of boundary layer height over La Paz have been done.</a:t>
            </a:r>
          </a:p>
          <a:p>
            <a:pPr marL="361950" indent="-276225">
              <a:spcAft>
                <a:spcPts val="1200"/>
              </a:spcAft>
              <a:buFont typeface="Arial" pitchFamily="34" charset="0"/>
              <a:buChar char="•"/>
            </a:pPr>
            <a:r>
              <a:rPr lang="en-US" sz="2000" dirty="0" smtClean="0">
                <a:solidFill>
                  <a:schemeClr val="tx2">
                    <a:lumMod val="75000"/>
                  </a:schemeClr>
                </a:solidFill>
              </a:rPr>
              <a:t>The data collection system has to be improved or changed </a:t>
            </a:r>
            <a:r>
              <a:rPr lang="en-US" sz="2000" dirty="0" smtClean="0">
                <a:solidFill>
                  <a:schemeClr val="bg2">
                    <a:lumMod val="20000"/>
                    <a:lumOff val="80000"/>
                  </a:schemeClr>
                </a:solidFill>
              </a:rPr>
              <a:t>to a new location to enable measurements over </a:t>
            </a:r>
            <a:r>
              <a:rPr lang="en-US" sz="2000" dirty="0" err="1" smtClean="0">
                <a:solidFill>
                  <a:schemeClr val="bg2">
                    <a:lumMod val="20000"/>
                    <a:lumOff val="80000"/>
                  </a:schemeClr>
                </a:solidFill>
              </a:rPr>
              <a:t>Chacaltaya</a:t>
            </a:r>
            <a:r>
              <a:rPr lang="en-US" sz="2000" dirty="0" smtClean="0">
                <a:solidFill>
                  <a:schemeClr val="bg2">
                    <a:lumMod val="20000"/>
                    <a:lumOff val="80000"/>
                  </a:schemeClr>
                </a:solidFill>
              </a:rPr>
              <a:t>.</a:t>
            </a:r>
          </a:p>
          <a:p>
            <a:pPr marL="361950" indent="-276225">
              <a:spcAft>
                <a:spcPts val="1200"/>
              </a:spcAft>
              <a:buFont typeface="Arial" pitchFamily="34" charset="0"/>
              <a:buChar char="•"/>
            </a:pPr>
            <a:r>
              <a:rPr lang="en-US" sz="2000" dirty="0" smtClean="0">
                <a:solidFill>
                  <a:schemeClr val="tx2">
                    <a:lumMod val="75000"/>
                  </a:schemeClr>
                </a:solidFill>
              </a:rPr>
              <a:t>New algorithms need to be developed or improved </a:t>
            </a:r>
            <a:r>
              <a:rPr lang="en-US" sz="2000" dirty="0" smtClean="0">
                <a:solidFill>
                  <a:schemeClr val="bg2">
                    <a:lumMod val="20000"/>
                    <a:lumOff val="80000"/>
                  </a:schemeClr>
                </a:solidFill>
              </a:rPr>
              <a:t>to obtain more quantitative information, such as aerosol backscatter and extinction.</a:t>
            </a:r>
          </a:p>
          <a:p>
            <a:pPr marL="361950" indent="-276225">
              <a:spcAft>
                <a:spcPts val="1200"/>
              </a:spcAft>
              <a:buFont typeface="Arial" pitchFamily="34" charset="0"/>
              <a:buChar char="•"/>
            </a:pPr>
            <a:r>
              <a:rPr lang="en-US" sz="2000" dirty="0" smtClean="0">
                <a:solidFill>
                  <a:schemeClr val="tx2">
                    <a:lumMod val="75000"/>
                  </a:schemeClr>
                </a:solidFill>
              </a:rPr>
              <a:t>The new scanning capabilities </a:t>
            </a:r>
            <a:r>
              <a:rPr lang="en-US" sz="2000" dirty="0" smtClean="0">
                <a:solidFill>
                  <a:schemeClr val="bg2">
                    <a:lumMod val="20000"/>
                    <a:lumOff val="80000"/>
                  </a:schemeClr>
                </a:solidFill>
              </a:rPr>
              <a:t>of our system will allow us to study the atmosphere over La Paz and El Alto.</a:t>
            </a:r>
          </a:p>
        </p:txBody>
      </p:sp>
      <p:cxnSp>
        <p:nvCxnSpPr>
          <p:cNvPr id="4" name="3 Conector recto"/>
          <p:cNvCxnSpPr/>
          <p:nvPr/>
        </p:nvCxnSpPr>
        <p:spPr>
          <a:xfrm flipV="1">
            <a:off x="920811" y="1771963"/>
            <a:ext cx="7146864" cy="386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4 CuadroTexto"/>
          <p:cNvSpPr txBox="1"/>
          <p:nvPr/>
        </p:nvSpPr>
        <p:spPr>
          <a:xfrm>
            <a:off x="5762625" y="6467475"/>
            <a:ext cx="3249672" cy="369332"/>
          </a:xfrm>
          <a:prstGeom prst="rect">
            <a:avLst/>
          </a:prstGeom>
          <a:noFill/>
        </p:spPr>
        <p:txBody>
          <a:bodyPr wrap="none" rtlCol="0">
            <a:spAutoFit/>
          </a:bodyPr>
          <a:lstStyle/>
          <a:p>
            <a:r>
              <a:rPr lang="es-BO" dirty="0" smtClean="0">
                <a:solidFill>
                  <a:srgbClr val="FFFF00"/>
                </a:solidFill>
              </a:rPr>
              <a:t>http://www.chacaltaya.edu.bo/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
                                            <p:txEl>
                                              <p:pRg st="2" end="2"/>
                                            </p:txEl>
                                          </p:spTgt>
                                        </p:tgtEl>
                                        <p:attrNameLst>
                                          <p:attrName>style.visibility</p:attrName>
                                        </p:attrNameLst>
                                      </p:cBhvr>
                                      <p:to>
                                        <p:strVal val="visible"/>
                                      </p:to>
                                    </p:set>
                                    <p:anim calcmode="lin" valueType="num">
                                      <p:cBhvr additive="base">
                                        <p:cTn id="7" dur="1000" fill="hold"/>
                                        <p:tgtEl>
                                          <p:spTgt spid="123">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
                                            <p:txEl>
                                              <p:pRg st="3" end="3"/>
                                            </p:txEl>
                                          </p:spTgt>
                                        </p:tgtEl>
                                        <p:attrNameLst>
                                          <p:attrName>style.visibility</p:attrName>
                                        </p:attrNameLst>
                                      </p:cBhvr>
                                      <p:to>
                                        <p:strVal val="visible"/>
                                      </p:to>
                                    </p:set>
                                    <p:anim calcmode="lin" valueType="num">
                                      <p:cBhvr additive="base">
                                        <p:cTn id="13" dur="1000" fill="hold"/>
                                        <p:tgtEl>
                                          <p:spTgt spid="123">
                                            <p:txEl>
                                              <p:pRg st="3" end="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3">
                                            <p:txEl>
                                              <p:pRg st="4" end="4"/>
                                            </p:txEl>
                                          </p:spTgt>
                                        </p:tgtEl>
                                        <p:attrNameLst>
                                          <p:attrName>style.visibility</p:attrName>
                                        </p:attrNameLst>
                                      </p:cBhvr>
                                      <p:to>
                                        <p:strVal val="visible"/>
                                      </p:to>
                                    </p:set>
                                    <p:anim calcmode="lin" valueType="num">
                                      <p:cBhvr additive="base">
                                        <p:cTn id="19" dur="1000" fill="hold"/>
                                        <p:tgtEl>
                                          <p:spTgt spid="123">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3">
                                            <p:txEl>
                                              <p:pRg st="5" end="5"/>
                                            </p:txEl>
                                          </p:spTgt>
                                        </p:tgtEl>
                                        <p:attrNameLst>
                                          <p:attrName>style.visibility</p:attrName>
                                        </p:attrNameLst>
                                      </p:cBhvr>
                                      <p:to>
                                        <p:strVal val="visible"/>
                                      </p:to>
                                    </p:set>
                                    <p:anim calcmode="lin" valueType="num">
                                      <p:cBhvr additive="base">
                                        <p:cTn id="25" dur="1000" fill="hold"/>
                                        <p:tgtEl>
                                          <p:spTgt spid="123">
                                            <p:txEl>
                                              <p:pRg st="5" end="5"/>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8" name="7 Grupo"/>
          <p:cNvGrpSpPr/>
          <p:nvPr/>
        </p:nvGrpSpPr>
        <p:grpSpPr>
          <a:xfrm>
            <a:off x="1768769" y="1689482"/>
            <a:ext cx="4931526" cy="3323987"/>
            <a:chOff x="1244661" y="1247775"/>
            <a:chExt cx="4931526" cy="3608449"/>
          </a:xfrm>
        </p:grpSpPr>
        <p:sp>
          <p:nvSpPr>
            <p:cNvPr id="123" name="122 CuadroTexto"/>
            <p:cNvSpPr txBox="1"/>
            <p:nvPr/>
          </p:nvSpPr>
          <p:spPr>
            <a:xfrm>
              <a:off x="1261287" y="1247775"/>
              <a:ext cx="4914900" cy="3608449"/>
            </a:xfrm>
            <a:prstGeom prst="rect">
              <a:avLst/>
            </a:prstGeom>
            <a:solidFill>
              <a:schemeClr val="bg2">
                <a:lumMod val="75000"/>
              </a:schemeClr>
            </a:solidFill>
            <a:ln>
              <a:noFill/>
            </a:ln>
          </p:spPr>
          <p:txBody>
            <a:bodyPr wrap="square" rtlCol="0">
              <a:spAutoFit/>
            </a:bodyPr>
            <a:lstStyle/>
            <a:p>
              <a:pPr algn="ctr"/>
              <a:r>
                <a:rPr lang="es-BO" sz="2800" dirty="0" smtClean="0">
                  <a:solidFill>
                    <a:schemeClr val="tx2">
                      <a:lumMod val="75000"/>
                    </a:schemeClr>
                  </a:solidFill>
                </a:rPr>
                <a:t>OUTLINE</a:t>
              </a:r>
            </a:p>
            <a:p>
              <a:pPr algn="ctr"/>
              <a:endParaRPr lang="es-BO" sz="1000" dirty="0" smtClean="0"/>
            </a:p>
            <a:p>
              <a:r>
                <a:rPr lang="es-BO" sz="2400" dirty="0" err="1" smtClean="0">
                  <a:solidFill>
                    <a:schemeClr val="tx2">
                      <a:lumMod val="75000"/>
                    </a:schemeClr>
                  </a:solidFill>
                </a:rPr>
                <a:t>The</a:t>
              </a:r>
              <a:r>
                <a:rPr lang="es-BO" sz="2400" dirty="0" smtClean="0">
                  <a:solidFill>
                    <a:schemeClr val="tx2">
                      <a:lumMod val="75000"/>
                    </a:schemeClr>
                  </a:solidFill>
                </a:rPr>
                <a:t> </a:t>
              </a:r>
              <a:r>
                <a:rPr lang="es-BO" sz="2400" dirty="0" err="1" smtClean="0">
                  <a:solidFill>
                    <a:schemeClr val="tx2">
                      <a:lumMod val="75000"/>
                    </a:schemeClr>
                  </a:solidFill>
                </a:rPr>
                <a:t>Chacaltaya</a:t>
              </a:r>
              <a:r>
                <a:rPr lang="es-BO" sz="2400" dirty="0" smtClean="0">
                  <a:solidFill>
                    <a:schemeClr val="tx2">
                      <a:lumMod val="75000"/>
                    </a:schemeClr>
                  </a:solidFill>
                </a:rPr>
                <a:t> GAW </a:t>
              </a:r>
              <a:r>
                <a:rPr lang="es-BO" sz="2400" dirty="0" err="1" smtClean="0">
                  <a:solidFill>
                    <a:schemeClr val="tx2">
                      <a:lumMod val="75000"/>
                    </a:schemeClr>
                  </a:solidFill>
                </a:rPr>
                <a:t>station</a:t>
              </a:r>
              <a:endParaRPr lang="es-BO" sz="2400" dirty="0" smtClean="0">
                <a:solidFill>
                  <a:schemeClr val="tx2">
                    <a:lumMod val="75000"/>
                  </a:schemeClr>
                </a:solidFill>
              </a:endParaRPr>
            </a:p>
            <a:p>
              <a:pPr marL="712788" lvl="1" indent="-169863">
                <a:buFont typeface="Arial" pitchFamily="34" charset="0"/>
                <a:buChar char="•"/>
              </a:pPr>
              <a:r>
                <a:rPr lang="es-BO" sz="2000" dirty="0" err="1" smtClean="0">
                  <a:solidFill>
                    <a:schemeClr val="bg2">
                      <a:lumMod val="20000"/>
                      <a:lumOff val="80000"/>
                    </a:schemeClr>
                  </a:solidFill>
                </a:rPr>
                <a:t>Goals</a:t>
              </a:r>
              <a:r>
                <a:rPr lang="es-BO" sz="2000" dirty="0" smtClean="0">
                  <a:solidFill>
                    <a:schemeClr val="bg2">
                      <a:lumMod val="20000"/>
                      <a:lumOff val="80000"/>
                    </a:schemeClr>
                  </a:solidFill>
                </a:rPr>
                <a:t> and</a:t>
              </a:r>
              <a:r>
                <a:rPr lang="en-US" sz="2000" dirty="0" smtClean="0">
                  <a:solidFill>
                    <a:schemeClr val="bg2">
                      <a:lumMod val="20000"/>
                      <a:lumOff val="80000"/>
                    </a:schemeClr>
                  </a:solidFill>
                </a:rPr>
                <a:t> Instrumentation</a:t>
              </a:r>
            </a:p>
            <a:p>
              <a:pPr marL="712788" lvl="1" indent="-169863">
                <a:buFont typeface="Arial" pitchFamily="34" charset="0"/>
                <a:buChar char="•"/>
              </a:pPr>
              <a:r>
                <a:rPr lang="en-US" sz="2000" dirty="0" smtClean="0">
                  <a:solidFill>
                    <a:schemeClr val="bg2">
                      <a:lumMod val="20000"/>
                      <a:lumOff val="80000"/>
                    </a:schemeClr>
                  </a:solidFill>
                </a:rPr>
                <a:t>Some results</a:t>
              </a:r>
              <a:endParaRPr lang="es-BO" sz="2800" dirty="0" smtClean="0">
                <a:solidFill>
                  <a:schemeClr val="tx2">
                    <a:lumMod val="75000"/>
                  </a:schemeClr>
                </a:solidFill>
              </a:endParaRPr>
            </a:p>
            <a:p>
              <a:r>
                <a:rPr lang="es-BO" sz="2400" dirty="0" err="1" smtClean="0">
                  <a:solidFill>
                    <a:schemeClr val="tx2">
                      <a:lumMod val="75000"/>
                    </a:schemeClr>
                  </a:solidFill>
                </a:rPr>
                <a:t>The</a:t>
              </a:r>
              <a:r>
                <a:rPr lang="es-BO" sz="2400" dirty="0" smtClean="0">
                  <a:solidFill>
                    <a:schemeClr val="tx2">
                      <a:lumMod val="75000"/>
                    </a:schemeClr>
                  </a:solidFill>
                </a:rPr>
                <a:t> LIPAZ </a:t>
              </a:r>
              <a:r>
                <a:rPr lang="es-BO" sz="2400" dirty="0" err="1" smtClean="0">
                  <a:solidFill>
                    <a:schemeClr val="tx2">
                      <a:lumMod val="75000"/>
                    </a:schemeClr>
                  </a:solidFill>
                </a:rPr>
                <a:t>system</a:t>
              </a:r>
              <a:endParaRPr lang="es-BO" sz="2400" dirty="0" smtClean="0">
                <a:solidFill>
                  <a:schemeClr val="tx2">
                    <a:lumMod val="75000"/>
                  </a:schemeClr>
                </a:solidFill>
              </a:endParaRPr>
            </a:p>
            <a:p>
              <a:pPr marL="542925" lvl="1" indent="169863">
                <a:buFont typeface="Arial" pitchFamily="34" charset="0"/>
                <a:buChar char="•"/>
              </a:pPr>
              <a:r>
                <a:rPr lang="es-BO" sz="2000" dirty="0" smtClean="0">
                  <a:solidFill>
                    <a:schemeClr val="bg2">
                      <a:lumMod val="20000"/>
                      <a:lumOff val="80000"/>
                    </a:schemeClr>
                  </a:solidFill>
                </a:rPr>
                <a:t>General </a:t>
              </a:r>
              <a:r>
                <a:rPr lang="es-BO" sz="2000" dirty="0" err="1" smtClean="0">
                  <a:solidFill>
                    <a:schemeClr val="bg2">
                      <a:lumMod val="20000"/>
                      <a:lumOff val="80000"/>
                    </a:schemeClr>
                  </a:solidFill>
                </a:rPr>
                <a:t>characteristics</a:t>
              </a:r>
              <a:endParaRPr lang="es-BO" sz="2000" dirty="0" smtClean="0">
                <a:solidFill>
                  <a:schemeClr val="bg2">
                    <a:lumMod val="20000"/>
                    <a:lumOff val="80000"/>
                  </a:schemeClr>
                </a:solidFill>
              </a:endParaRPr>
            </a:p>
            <a:p>
              <a:pPr marL="542925" lvl="1" indent="169863">
                <a:buFont typeface="Arial" pitchFamily="34" charset="0"/>
                <a:buChar char="•"/>
              </a:pPr>
              <a:r>
                <a:rPr lang="en-US" sz="2000" dirty="0" smtClean="0">
                  <a:solidFill>
                    <a:schemeClr val="bg2">
                      <a:lumMod val="20000"/>
                      <a:lumOff val="80000"/>
                    </a:schemeClr>
                  </a:solidFill>
                </a:rPr>
                <a:t>Improvements</a:t>
              </a:r>
            </a:p>
            <a:p>
              <a:pPr marL="542925" lvl="1" indent="169863">
                <a:buFont typeface="Arial" pitchFamily="34" charset="0"/>
                <a:buChar char="•"/>
              </a:pPr>
              <a:r>
                <a:rPr lang="en-US" sz="2000" dirty="0" smtClean="0">
                  <a:solidFill>
                    <a:schemeClr val="bg2">
                      <a:lumMod val="20000"/>
                      <a:lumOff val="80000"/>
                    </a:schemeClr>
                  </a:solidFill>
                </a:rPr>
                <a:t>Future goals</a:t>
              </a:r>
            </a:p>
            <a:p>
              <a:pPr lvl="1"/>
              <a:r>
                <a:rPr lang="en-US" sz="2000" dirty="0" smtClean="0">
                  <a:solidFill>
                    <a:schemeClr val="bg2">
                      <a:lumMod val="20000"/>
                      <a:lumOff val="80000"/>
                    </a:schemeClr>
                  </a:solidFill>
                </a:rPr>
                <a:t> </a:t>
              </a:r>
            </a:p>
          </p:txBody>
        </p:sp>
        <p:cxnSp>
          <p:nvCxnSpPr>
            <p:cNvPr id="4" name="3 Conector recto"/>
            <p:cNvCxnSpPr/>
            <p:nvPr/>
          </p:nvCxnSpPr>
          <p:spPr>
            <a:xfrm flipV="1">
              <a:off x="1244661" y="1812502"/>
              <a:ext cx="4921975" cy="386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9" name="8 CuadroTexto"/>
          <p:cNvSpPr txBox="1"/>
          <p:nvPr/>
        </p:nvSpPr>
        <p:spPr>
          <a:xfrm rot="16200000">
            <a:off x="-1367596" y="4905378"/>
            <a:ext cx="3249608" cy="369332"/>
          </a:xfrm>
          <a:prstGeom prst="rect">
            <a:avLst/>
          </a:prstGeom>
          <a:noFill/>
        </p:spPr>
        <p:txBody>
          <a:bodyPr wrap="none" rtlCol="0">
            <a:spAutoFit/>
          </a:bodyPr>
          <a:lstStyle/>
          <a:p>
            <a:r>
              <a:rPr lang="es-BO" b="1" dirty="0" smtClean="0">
                <a:solidFill>
                  <a:schemeClr val="bg2">
                    <a:lumMod val="60000"/>
                    <a:lumOff val="40000"/>
                  </a:schemeClr>
                </a:solidFill>
              </a:rPr>
              <a:t> RADIOSOUNDING SYSTEM</a:t>
            </a:r>
            <a:endParaRPr lang="es-BO" b="1" dirty="0">
              <a:solidFill>
                <a:schemeClr val="bg2">
                  <a:lumMod val="60000"/>
                  <a:lumOff val="40000"/>
                </a:schemeClr>
              </a:solidFill>
            </a:endParaRPr>
          </a:p>
        </p:txBody>
      </p:sp>
      <p:pic>
        <p:nvPicPr>
          <p:cNvPr id="13" name="12 Imagen" descr="CIMG1404.JPG"/>
          <p:cNvPicPr>
            <a:picLocks noChangeAspect="1"/>
          </p:cNvPicPr>
          <p:nvPr/>
        </p:nvPicPr>
        <p:blipFill>
          <a:blip r:embed="rId3" cstate="print"/>
          <a:srcRect l="6572" t="10927" r="12750" b="1423"/>
          <a:stretch>
            <a:fillRect/>
          </a:stretch>
        </p:blipFill>
        <p:spPr>
          <a:xfrm>
            <a:off x="903768" y="318941"/>
            <a:ext cx="3340601" cy="2860193"/>
          </a:xfrm>
          <a:prstGeom prst="rect">
            <a:avLst/>
          </a:prstGeom>
        </p:spPr>
      </p:pic>
      <p:pic>
        <p:nvPicPr>
          <p:cNvPr id="15" name="14 Imagen" descr="CIMG1405.JPG"/>
          <p:cNvPicPr>
            <a:picLocks noChangeAspect="1"/>
          </p:cNvPicPr>
          <p:nvPr/>
        </p:nvPicPr>
        <p:blipFill>
          <a:blip r:embed="rId4" cstate="print"/>
          <a:srcRect l="36438" r="6967" b="30833"/>
          <a:stretch>
            <a:fillRect/>
          </a:stretch>
        </p:blipFill>
        <p:spPr>
          <a:xfrm rot="5400000">
            <a:off x="1126491" y="3253012"/>
            <a:ext cx="2913321" cy="3318458"/>
          </a:xfrm>
          <a:prstGeom prst="rect">
            <a:avLst/>
          </a:prstGeom>
        </p:spPr>
      </p:pic>
      <p:sp>
        <p:nvSpPr>
          <p:cNvPr id="6" name="5 CuadroTexto"/>
          <p:cNvSpPr txBox="1"/>
          <p:nvPr/>
        </p:nvSpPr>
        <p:spPr>
          <a:xfrm>
            <a:off x="4295553" y="2392287"/>
            <a:ext cx="4423144" cy="861774"/>
          </a:xfrm>
          <a:prstGeom prst="rect">
            <a:avLst/>
          </a:prstGeom>
          <a:noFill/>
        </p:spPr>
        <p:txBody>
          <a:bodyPr wrap="square" rtlCol="0">
            <a:spAutoFit/>
          </a:bodyPr>
          <a:lstStyle/>
          <a:p>
            <a:pPr>
              <a:buFont typeface="Arial" pitchFamily="34" charset="0"/>
              <a:buChar char="•"/>
            </a:pPr>
            <a:r>
              <a:rPr lang="es-ES_tradnl" dirty="0" smtClean="0">
                <a:solidFill>
                  <a:schemeClr val="tx2">
                    <a:lumMod val="75000"/>
                  </a:schemeClr>
                </a:solidFill>
              </a:rPr>
              <a:t> Dual </a:t>
            </a:r>
            <a:r>
              <a:rPr lang="es-ES_tradnl" dirty="0" err="1" smtClean="0">
                <a:solidFill>
                  <a:schemeClr val="tx2">
                    <a:lumMod val="75000"/>
                  </a:schemeClr>
                </a:solidFill>
              </a:rPr>
              <a:t>radiosonde</a:t>
            </a:r>
            <a:r>
              <a:rPr lang="es-ES_tradnl" dirty="0" smtClean="0">
                <a:solidFill>
                  <a:schemeClr val="tx2">
                    <a:lumMod val="75000"/>
                  </a:schemeClr>
                </a:solidFill>
              </a:rPr>
              <a:t> </a:t>
            </a:r>
            <a:r>
              <a:rPr lang="es-ES_tradnl" dirty="0" err="1" smtClean="0">
                <a:solidFill>
                  <a:schemeClr val="tx2">
                    <a:lumMod val="75000"/>
                  </a:schemeClr>
                </a:solidFill>
              </a:rPr>
              <a:t>receiving</a:t>
            </a:r>
            <a:r>
              <a:rPr lang="es-ES_tradnl" dirty="0" smtClean="0">
                <a:solidFill>
                  <a:schemeClr val="tx2">
                    <a:lumMod val="75000"/>
                  </a:schemeClr>
                </a:solidFill>
              </a:rPr>
              <a:t> </a:t>
            </a:r>
            <a:r>
              <a:rPr lang="es-ES_tradnl" dirty="0" err="1" smtClean="0">
                <a:solidFill>
                  <a:schemeClr val="tx2">
                    <a:lumMod val="75000"/>
                  </a:schemeClr>
                </a:solidFill>
              </a:rPr>
              <a:t>stations</a:t>
            </a:r>
            <a:r>
              <a:rPr lang="es-ES" sz="1600" dirty="0" smtClean="0">
                <a:solidFill>
                  <a:schemeClr val="tx2">
                    <a:lumMod val="75000"/>
                  </a:schemeClr>
                </a:solidFill>
              </a:rPr>
              <a:t>	</a:t>
            </a:r>
          </a:p>
          <a:p>
            <a:pPr marL="361950" lvl="1" indent="-169863">
              <a:buFont typeface="Arial" pitchFamily="34" charset="0"/>
              <a:buChar char="•"/>
            </a:pPr>
            <a:r>
              <a:rPr lang="es-ES_tradnl" sz="1600" dirty="0" err="1" smtClean="0"/>
              <a:t>offers</a:t>
            </a:r>
            <a:r>
              <a:rPr lang="es-ES_tradnl" sz="1600" dirty="0" smtClean="0"/>
              <a:t> </a:t>
            </a:r>
            <a:r>
              <a:rPr lang="es-ES_tradnl" sz="1600" dirty="0" err="1" smtClean="0"/>
              <a:t>possibility</a:t>
            </a:r>
            <a:r>
              <a:rPr lang="es-ES_tradnl" sz="1600" dirty="0" smtClean="0"/>
              <a:t> of dual </a:t>
            </a:r>
            <a:r>
              <a:rPr lang="es-ES_tradnl" sz="1600" dirty="0" err="1" smtClean="0"/>
              <a:t>soundings</a:t>
            </a:r>
            <a:r>
              <a:rPr lang="es-ES_tradnl" sz="1600" dirty="0" smtClean="0"/>
              <a:t> at </a:t>
            </a:r>
            <a:r>
              <a:rPr lang="es-ES_tradnl" sz="1600" dirty="0" err="1" smtClean="0"/>
              <a:t>different</a:t>
            </a:r>
            <a:r>
              <a:rPr lang="es-ES_tradnl" sz="1600" dirty="0" smtClean="0"/>
              <a:t> </a:t>
            </a:r>
            <a:r>
              <a:rPr lang="es-ES_tradnl" sz="1600" dirty="0" err="1" smtClean="0"/>
              <a:t>locations</a:t>
            </a:r>
            <a:endParaRPr lang="es-ES" sz="1600" dirty="0"/>
          </a:p>
        </p:txBody>
      </p:sp>
      <p:sp>
        <p:nvSpPr>
          <p:cNvPr id="7" name="6 CuadroTexto"/>
          <p:cNvSpPr txBox="1"/>
          <p:nvPr/>
        </p:nvSpPr>
        <p:spPr>
          <a:xfrm>
            <a:off x="4284922" y="5543129"/>
            <a:ext cx="4859078" cy="892552"/>
          </a:xfrm>
          <a:prstGeom prst="rect">
            <a:avLst/>
          </a:prstGeom>
          <a:noFill/>
        </p:spPr>
        <p:txBody>
          <a:bodyPr wrap="square" rtlCol="0">
            <a:spAutoFit/>
          </a:bodyPr>
          <a:lstStyle/>
          <a:p>
            <a:pPr>
              <a:buFont typeface="Arial" pitchFamily="34" charset="0"/>
              <a:buChar char="•"/>
            </a:pPr>
            <a:r>
              <a:rPr lang="es-ES_tradnl" sz="2000" dirty="0" smtClean="0">
                <a:solidFill>
                  <a:schemeClr val="tx2">
                    <a:lumMod val="75000"/>
                  </a:schemeClr>
                </a:solidFill>
              </a:rPr>
              <a:t> </a:t>
            </a:r>
            <a:r>
              <a:rPr lang="es-ES_tradnl" dirty="0" err="1" smtClean="0">
                <a:solidFill>
                  <a:schemeClr val="tx2">
                    <a:lumMod val="75000"/>
                  </a:schemeClr>
                </a:solidFill>
              </a:rPr>
              <a:t>Pressure</a:t>
            </a:r>
            <a:r>
              <a:rPr lang="es-ES_tradnl" dirty="0" smtClean="0">
                <a:solidFill>
                  <a:schemeClr val="tx2">
                    <a:lumMod val="75000"/>
                  </a:schemeClr>
                </a:solidFill>
              </a:rPr>
              <a:t> </a:t>
            </a:r>
            <a:r>
              <a:rPr lang="es-ES_tradnl" dirty="0" err="1" smtClean="0">
                <a:solidFill>
                  <a:schemeClr val="tx2">
                    <a:lumMod val="75000"/>
                  </a:schemeClr>
                </a:solidFill>
              </a:rPr>
              <a:t>chamber</a:t>
            </a:r>
            <a:r>
              <a:rPr lang="es-ES_tradnl" dirty="0" smtClean="0">
                <a:solidFill>
                  <a:schemeClr val="tx2">
                    <a:lumMod val="75000"/>
                  </a:schemeClr>
                </a:solidFill>
              </a:rPr>
              <a:t> </a:t>
            </a:r>
            <a:r>
              <a:rPr lang="es-ES_tradnl" dirty="0" err="1" smtClean="0">
                <a:solidFill>
                  <a:schemeClr val="tx2">
                    <a:lumMod val="75000"/>
                  </a:schemeClr>
                </a:solidFill>
              </a:rPr>
              <a:t>for</a:t>
            </a:r>
            <a:r>
              <a:rPr lang="es-ES_tradnl" dirty="0" smtClean="0">
                <a:solidFill>
                  <a:schemeClr val="tx2">
                    <a:lumMod val="75000"/>
                  </a:schemeClr>
                </a:solidFill>
              </a:rPr>
              <a:t> </a:t>
            </a:r>
            <a:r>
              <a:rPr lang="es-ES_tradnl" dirty="0" err="1" smtClean="0">
                <a:solidFill>
                  <a:schemeClr val="tx2">
                    <a:lumMod val="75000"/>
                  </a:schemeClr>
                </a:solidFill>
              </a:rPr>
              <a:t>simulating</a:t>
            </a:r>
            <a:r>
              <a:rPr lang="es-ES_tradnl" dirty="0" smtClean="0">
                <a:solidFill>
                  <a:schemeClr val="tx2">
                    <a:lumMod val="75000"/>
                  </a:schemeClr>
                </a:solidFill>
              </a:rPr>
              <a:t> </a:t>
            </a:r>
            <a:r>
              <a:rPr lang="es-ES_tradnl" dirty="0" err="1" smtClean="0">
                <a:solidFill>
                  <a:schemeClr val="tx2">
                    <a:lumMod val="75000"/>
                  </a:schemeClr>
                </a:solidFill>
              </a:rPr>
              <a:t>launches</a:t>
            </a:r>
            <a:endParaRPr lang="es-ES_tradnl" dirty="0" smtClean="0">
              <a:solidFill>
                <a:schemeClr val="tx2">
                  <a:lumMod val="75000"/>
                </a:schemeClr>
              </a:solidFill>
            </a:endParaRPr>
          </a:p>
          <a:p>
            <a:pPr marL="446088" lvl="1" indent="-223838">
              <a:buFont typeface="Arial" pitchFamily="34" charset="0"/>
              <a:buChar char="•"/>
            </a:pPr>
            <a:r>
              <a:rPr lang="es-ES_tradnl" sz="1600" dirty="0" err="1" smtClean="0"/>
              <a:t>permitted</a:t>
            </a:r>
            <a:r>
              <a:rPr lang="es-ES_tradnl" sz="1600" dirty="0" smtClean="0"/>
              <a:t> </a:t>
            </a:r>
            <a:r>
              <a:rPr lang="es-ES_tradnl" sz="1600" dirty="0" err="1" smtClean="0"/>
              <a:t>extensive</a:t>
            </a:r>
            <a:r>
              <a:rPr lang="es-ES_tradnl" sz="1600" dirty="0" smtClean="0"/>
              <a:t> </a:t>
            </a:r>
            <a:r>
              <a:rPr lang="es-ES_tradnl" sz="1600" dirty="0" err="1" smtClean="0"/>
              <a:t>debugging</a:t>
            </a:r>
            <a:r>
              <a:rPr lang="es-ES_tradnl" sz="1600" dirty="0" smtClean="0"/>
              <a:t> of </a:t>
            </a:r>
            <a:r>
              <a:rPr lang="es-ES_tradnl" sz="1600" dirty="0" err="1" smtClean="0"/>
              <a:t>ground</a:t>
            </a:r>
            <a:r>
              <a:rPr lang="es-ES_tradnl" sz="1600" dirty="0" smtClean="0"/>
              <a:t> </a:t>
            </a:r>
            <a:r>
              <a:rPr lang="es-ES_tradnl" sz="1600" dirty="0" err="1" smtClean="0"/>
              <a:t>station</a:t>
            </a:r>
            <a:r>
              <a:rPr lang="es-ES_tradnl" sz="1600" dirty="0" smtClean="0"/>
              <a:t> software and hardware</a:t>
            </a:r>
            <a:endParaRPr lang="es-E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5071" t="10246" r="22725" b="5495"/>
          <a:stretch>
            <a:fillRect/>
          </a:stretch>
        </p:blipFill>
        <p:spPr bwMode="auto">
          <a:xfrm>
            <a:off x="1792768" y="317794"/>
            <a:ext cx="5214088" cy="63117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9" name="8 CuadroTexto"/>
          <p:cNvSpPr txBox="1"/>
          <p:nvPr/>
        </p:nvSpPr>
        <p:spPr>
          <a:xfrm rot="16200000">
            <a:off x="-1367596" y="4905378"/>
            <a:ext cx="3249608" cy="369332"/>
          </a:xfrm>
          <a:prstGeom prst="rect">
            <a:avLst/>
          </a:prstGeom>
          <a:noFill/>
        </p:spPr>
        <p:txBody>
          <a:bodyPr wrap="none" rtlCol="0">
            <a:spAutoFit/>
          </a:bodyPr>
          <a:lstStyle/>
          <a:p>
            <a:r>
              <a:rPr lang="es-BO" b="1" dirty="0" smtClean="0">
                <a:solidFill>
                  <a:schemeClr val="bg2">
                    <a:lumMod val="60000"/>
                    <a:lumOff val="40000"/>
                  </a:schemeClr>
                </a:solidFill>
              </a:rPr>
              <a:t> RADIOSOUNDING SYSTEM</a:t>
            </a:r>
            <a:endParaRPr lang="es-BO" b="1" dirty="0">
              <a:solidFill>
                <a:schemeClr val="bg2">
                  <a:lumMod val="60000"/>
                  <a:lumOff val="40000"/>
                </a:schemeClr>
              </a:solidFill>
            </a:endParaRPr>
          </a:p>
        </p:txBody>
      </p:sp>
      <p:pic>
        <p:nvPicPr>
          <p:cNvPr id="4098" name="Picture 2" descr="http://www.sagim-gip.net/images/imggip3.jpg"/>
          <p:cNvPicPr>
            <a:picLocks noChangeAspect="1" noChangeArrowheads="1"/>
          </p:cNvPicPr>
          <p:nvPr/>
        </p:nvPicPr>
        <p:blipFill>
          <a:blip r:embed="rId3"/>
          <a:srcRect/>
          <a:stretch>
            <a:fillRect/>
          </a:stretch>
        </p:blipFill>
        <p:spPr bwMode="auto">
          <a:xfrm>
            <a:off x="5257663" y="1066184"/>
            <a:ext cx="3088896" cy="4196931"/>
          </a:xfrm>
          <a:prstGeom prst="rect">
            <a:avLst/>
          </a:prstGeom>
          <a:noFill/>
        </p:spPr>
      </p:pic>
      <p:sp>
        <p:nvSpPr>
          <p:cNvPr id="7" name="6 CuadroTexto"/>
          <p:cNvSpPr txBox="1"/>
          <p:nvPr/>
        </p:nvSpPr>
        <p:spPr>
          <a:xfrm>
            <a:off x="5138858" y="5290585"/>
            <a:ext cx="3365793" cy="307777"/>
          </a:xfrm>
          <a:prstGeom prst="rect">
            <a:avLst/>
          </a:prstGeom>
          <a:noFill/>
        </p:spPr>
        <p:txBody>
          <a:bodyPr wrap="none" rtlCol="0">
            <a:spAutoFit/>
          </a:bodyPr>
          <a:lstStyle/>
          <a:p>
            <a:r>
              <a:rPr lang="es-ES" sz="1400" dirty="0" smtClean="0"/>
              <a:t>CHEMICAL HYDROGEN GENERATOR</a:t>
            </a:r>
            <a:endParaRPr lang="es-ES" sz="1400" dirty="0"/>
          </a:p>
        </p:txBody>
      </p:sp>
      <p:pic>
        <p:nvPicPr>
          <p:cNvPr id="25602" name="Picture 2" descr="http://bimg1.mlstatic.com/cilindro-heliomania-helio-grande-6m3-inflar-globos-metalicos_MLM-F-2657833457_052012.jpg"/>
          <p:cNvPicPr>
            <a:picLocks noChangeAspect="1" noChangeArrowheads="1"/>
          </p:cNvPicPr>
          <p:nvPr/>
        </p:nvPicPr>
        <p:blipFill>
          <a:blip r:embed="rId4" cstate="print"/>
          <a:srcRect l="13399" r="15820"/>
          <a:stretch>
            <a:fillRect/>
          </a:stretch>
        </p:blipFill>
        <p:spPr bwMode="auto">
          <a:xfrm>
            <a:off x="1476374" y="350837"/>
            <a:ext cx="1571625" cy="2960541"/>
          </a:xfrm>
          <a:prstGeom prst="rect">
            <a:avLst/>
          </a:prstGeom>
          <a:noFill/>
        </p:spPr>
      </p:pic>
      <p:pic>
        <p:nvPicPr>
          <p:cNvPr id="10" name="Picture 3" descr="D:\RADIOSONDEO\Atmospheric ballon\IMG_2806.JPG"/>
          <p:cNvPicPr>
            <a:picLocks noChangeAspect="1" noChangeArrowheads="1"/>
          </p:cNvPicPr>
          <p:nvPr/>
        </p:nvPicPr>
        <p:blipFill>
          <a:blip r:embed="rId5" cstate="print"/>
          <a:srcRect l="59615" t="32769" r="22095" b="13168"/>
          <a:stretch>
            <a:fillRect/>
          </a:stretch>
        </p:blipFill>
        <p:spPr bwMode="auto">
          <a:xfrm>
            <a:off x="1476375" y="3419475"/>
            <a:ext cx="1571626" cy="3000375"/>
          </a:xfrm>
          <a:prstGeom prst="rect">
            <a:avLst/>
          </a:prstGeom>
          <a:noFill/>
        </p:spPr>
      </p:pic>
      <p:sp>
        <p:nvSpPr>
          <p:cNvPr id="12" name="11 Flecha abajo"/>
          <p:cNvSpPr/>
          <p:nvPr/>
        </p:nvSpPr>
        <p:spPr>
          <a:xfrm rot="16200000">
            <a:off x="3684183" y="2668771"/>
            <a:ext cx="1217429" cy="1323755"/>
          </a:xfrm>
          <a:prstGeom prst="downArrow">
            <a:avLst>
              <a:gd name="adj1" fmla="val 43220"/>
              <a:gd name="adj2" fmla="val 50000"/>
            </a:avLst>
          </a:prstGeom>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rot="16200000">
            <a:off x="690794" y="1701210"/>
            <a:ext cx="1941557" cy="369332"/>
          </a:xfrm>
          <a:prstGeom prst="rect">
            <a:avLst/>
          </a:prstGeom>
          <a:noFill/>
        </p:spPr>
        <p:txBody>
          <a:bodyPr wrap="none" rtlCol="0">
            <a:spAutoFit/>
          </a:bodyPr>
          <a:lstStyle/>
          <a:p>
            <a:r>
              <a:rPr lang="es-ES_tradnl" dirty="0" smtClean="0">
                <a:solidFill>
                  <a:schemeClr val="bg1">
                    <a:lumMod val="95000"/>
                    <a:lumOff val="5000"/>
                  </a:schemeClr>
                </a:solidFill>
              </a:rPr>
              <a:t>1000 u$/ </a:t>
            </a:r>
            <a:r>
              <a:rPr lang="es-ES_tradnl" dirty="0" err="1" smtClean="0">
                <a:solidFill>
                  <a:schemeClr val="bg1">
                    <a:lumMod val="95000"/>
                    <a:lumOff val="5000"/>
                  </a:schemeClr>
                </a:solidFill>
              </a:rPr>
              <a:t>cylinder</a:t>
            </a:r>
            <a:endParaRPr lang="es-ES" dirty="0">
              <a:solidFill>
                <a:schemeClr val="bg1">
                  <a:lumMod val="95000"/>
                  <a:lumOff val="5000"/>
                </a:schemeClr>
              </a:solidFill>
            </a:endParaRPr>
          </a:p>
        </p:txBody>
      </p:sp>
      <p:sp>
        <p:nvSpPr>
          <p:cNvPr id="15" name="14 CuadroTexto"/>
          <p:cNvSpPr txBox="1"/>
          <p:nvPr/>
        </p:nvSpPr>
        <p:spPr>
          <a:xfrm>
            <a:off x="5326914" y="5592725"/>
            <a:ext cx="3098925" cy="276999"/>
          </a:xfrm>
          <a:prstGeom prst="rect">
            <a:avLst/>
          </a:prstGeom>
          <a:noFill/>
        </p:spPr>
        <p:txBody>
          <a:bodyPr wrap="none" rtlCol="0">
            <a:spAutoFit/>
          </a:bodyPr>
          <a:lstStyle/>
          <a:p>
            <a:r>
              <a:rPr lang="es-ES_tradnl" sz="1200" dirty="0" smtClean="0"/>
              <a:t>7,830 Euros + 1,276 Euros  </a:t>
            </a:r>
            <a:r>
              <a:rPr lang="es-ES_tradnl" sz="1200" dirty="0" err="1" smtClean="0"/>
              <a:t>shipping</a:t>
            </a:r>
            <a:r>
              <a:rPr lang="es-ES_tradnl" sz="1200" dirty="0" smtClean="0"/>
              <a:t> </a:t>
            </a:r>
            <a:r>
              <a:rPr lang="es-ES_tradnl" sz="1200" dirty="0" err="1" smtClean="0"/>
              <a:t>to</a:t>
            </a:r>
            <a:r>
              <a:rPr lang="es-ES_tradnl" sz="1200" dirty="0" smtClean="0"/>
              <a:t> US</a:t>
            </a:r>
            <a:endParaRPr lang="es-ES" sz="1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894" y="0"/>
            <a:ext cx="8601106" cy="1143000"/>
          </a:xfrm>
        </p:spPr>
        <p:txBody>
          <a:bodyPr>
            <a:normAutofit/>
          </a:bodyPr>
          <a:lstStyle/>
          <a:p>
            <a:pPr lvl="1" algn="l" rtl="0">
              <a:spcBef>
                <a:spcPct val="0"/>
              </a:spcBef>
            </a:pPr>
            <a:r>
              <a:rPr lang="en-US" sz="2800" dirty="0" smtClean="0">
                <a:solidFill>
                  <a:schemeClr val="tx2">
                    <a:lumMod val="75000"/>
                  </a:schemeClr>
                </a:solidFill>
              </a:rPr>
              <a:t>  </a:t>
            </a:r>
            <a:r>
              <a:rPr lang="en-US" sz="2800" dirty="0" err="1" smtClean="0">
                <a:solidFill>
                  <a:schemeClr val="tx2">
                    <a:lumMod val="75000"/>
                  </a:schemeClr>
                </a:solidFill>
              </a:rPr>
              <a:t>Chacaltaya</a:t>
            </a:r>
            <a:r>
              <a:rPr lang="en-US" sz="2800" dirty="0" smtClean="0">
                <a:solidFill>
                  <a:schemeClr val="tx2">
                    <a:lumMod val="75000"/>
                  </a:schemeClr>
                </a:solidFill>
              </a:rPr>
              <a:t> GAW station: overview</a:t>
            </a:r>
            <a:endParaRPr lang="en-US" sz="2800" dirty="0">
              <a:solidFill>
                <a:schemeClr val="tx2">
                  <a:lumMod val="75000"/>
                </a:schemeClr>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7" name="16 Rectángulo"/>
          <p:cNvSpPr/>
          <p:nvPr/>
        </p:nvSpPr>
        <p:spPr>
          <a:xfrm>
            <a:off x="2887407" y="3601261"/>
            <a:ext cx="6600305" cy="369332"/>
          </a:xfrm>
          <a:prstGeom prst="rect">
            <a:avLst/>
          </a:prstGeom>
        </p:spPr>
        <p:txBody>
          <a:bodyPr wrap="square">
            <a:spAutoFit/>
          </a:bodyPr>
          <a:lstStyle/>
          <a:p>
            <a:pPr algn="ctr"/>
            <a:r>
              <a:rPr lang="en-US" dirty="0" err="1" smtClean="0">
                <a:solidFill>
                  <a:schemeClr val="tx2"/>
                </a:solidFill>
              </a:rPr>
              <a:t>16º21'1.81"S, 68º7'53.46"W</a:t>
            </a:r>
            <a:endParaRPr lang="es-BO" dirty="0" err="1" smtClean="0">
              <a:solidFill>
                <a:schemeClr val="tx2"/>
              </a:solidFill>
            </a:endParaRPr>
          </a:p>
        </p:txBody>
      </p:sp>
      <p:sp>
        <p:nvSpPr>
          <p:cNvPr id="18" name="17 CuadroTexto"/>
          <p:cNvSpPr txBox="1"/>
          <p:nvPr/>
        </p:nvSpPr>
        <p:spPr>
          <a:xfrm rot="16200000">
            <a:off x="-1954910" y="4451689"/>
            <a:ext cx="4412513" cy="400110"/>
          </a:xfrm>
          <a:prstGeom prst="rect">
            <a:avLst/>
          </a:prstGeom>
          <a:noFill/>
        </p:spPr>
        <p:txBody>
          <a:bodyPr wrap="square" rtlCol="0">
            <a:spAutoFit/>
          </a:bodyPr>
          <a:lstStyle/>
          <a:p>
            <a:pPr algn="ctr"/>
            <a:r>
              <a:rPr lang="es-BO" sz="2000" b="1" dirty="0" smtClean="0">
                <a:solidFill>
                  <a:schemeClr val="bg2">
                    <a:lumMod val="60000"/>
                    <a:lumOff val="40000"/>
                  </a:schemeClr>
                </a:solidFill>
              </a:rPr>
              <a:t>GAW/CHC </a:t>
            </a:r>
            <a:r>
              <a:rPr lang="es-BO" sz="2000" b="1" dirty="0" err="1" smtClean="0">
                <a:solidFill>
                  <a:schemeClr val="bg2">
                    <a:lumMod val="60000"/>
                    <a:lumOff val="40000"/>
                  </a:schemeClr>
                </a:solidFill>
              </a:rPr>
              <a:t>Chacaltaya</a:t>
            </a:r>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Station</a:t>
            </a:r>
            <a:endParaRPr lang="es-BO" sz="2000" b="1" dirty="0">
              <a:solidFill>
                <a:schemeClr val="bg2">
                  <a:lumMod val="60000"/>
                  <a:lumOff val="40000"/>
                </a:schemeClr>
              </a:solidFill>
            </a:endParaRPr>
          </a:p>
        </p:txBody>
      </p:sp>
      <p:pic>
        <p:nvPicPr>
          <p:cNvPr id="9" name="Picture 2" descr="C:\Users\tjr\Documents\RES\Bolivia\Proposal_NOAA_2008\FIG\TOPO1.png"/>
          <p:cNvPicPr>
            <a:picLocks noChangeAspect="1" noChangeArrowheads="1"/>
          </p:cNvPicPr>
          <p:nvPr/>
        </p:nvPicPr>
        <p:blipFill>
          <a:blip r:embed="rId3"/>
          <a:srcRect/>
          <a:stretch>
            <a:fillRect/>
          </a:stretch>
        </p:blipFill>
        <p:spPr bwMode="auto">
          <a:xfrm>
            <a:off x="766387" y="1088131"/>
            <a:ext cx="3151117" cy="3026669"/>
          </a:xfrm>
          <a:prstGeom prst="rect">
            <a:avLst/>
          </a:prstGeom>
          <a:noFill/>
          <a:ln w="9525">
            <a:noFill/>
            <a:miter lim="800000"/>
            <a:headEnd/>
            <a:tailEnd/>
          </a:ln>
        </p:spPr>
      </p:pic>
      <p:sp>
        <p:nvSpPr>
          <p:cNvPr id="10" name="TextBox 12"/>
          <p:cNvSpPr txBox="1">
            <a:spLocks noChangeArrowheads="1"/>
          </p:cNvSpPr>
          <p:nvPr/>
        </p:nvSpPr>
        <p:spPr bwMode="auto">
          <a:xfrm>
            <a:off x="1920645" y="2033329"/>
            <a:ext cx="719854" cy="523220"/>
          </a:xfrm>
          <a:prstGeom prst="rect">
            <a:avLst/>
          </a:prstGeom>
          <a:noFill/>
          <a:ln w="9525">
            <a:noFill/>
            <a:miter lim="800000"/>
            <a:headEnd/>
            <a:tailEnd/>
          </a:ln>
        </p:spPr>
        <p:txBody>
          <a:bodyPr wrap="square">
            <a:spAutoFit/>
          </a:bodyPr>
          <a:lstStyle/>
          <a:p>
            <a:r>
              <a:rPr lang="en-US" sz="1400" b="1" dirty="0">
                <a:solidFill>
                  <a:schemeClr val="bg1"/>
                </a:solidFill>
              </a:rPr>
              <a:t>Lowlands</a:t>
            </a:r>
            <a:endParaRPr lang="en-US" b="1" dirty="0">
              <a:solidFill>
                <a:schemeClr val="bg1"/>
              </a:solidFill>
            </a:endParaRPr>
          </a:p>
        </p:txBody>
      </p:sp>
      <p:sp>
        <p:nvSpPr>
          <p:cNvPr id="11" name="TextBox 13"/>
          <p:cNvSpPr txBox="1">
            <a:spLocks noChangeArrowheads="1"/>
          </p:cNvSpPr>
          <p:nvPr/>
        </p:nvSpPr>
        <p:spPr bwMode="auto">
          <a:xfrm>
            <a:off x="1062701" y="3420169"/>
            <a:ext cx="748457" cy="523220"/>
          </a:xfrm>
          <a:prstGeom prst="rect">
            <a:avLst/>
          </a:prstGeom>
          <a:noFill/>
          <a:ln w="9525">
            <a:noFill/>
            <a:miter lim="800000"/>
            <a:headEnd/>
            <a:tailEnd/>
          </a:ln>
        </p:spPr>
        <p:txBody>
          <a:bodyPr wrap="square">
            <a:spAutoFit/>
          </a:bodyPr>
          <a:lstStyle/>
          <a:p>
            <a:r>
              <a:rPr lang="en-US" sz="1400" b="1" dirty="0">
                <a:solidFill>
                  <a:schemeClr val="bg1"/>
                </a:solidFill>
              </a:rPr>
              <a:t>Highlands</a:t>
            </a:r>
            <a:endParaRPr lang="en-US" b="1" dirty="0">
              <a:solidFill>
                <a:schemeClr val="bg1"/>
              </a:solidFill>
            </a:endParaRPr>
          </a:p>
        </p:txBody>
      </p:sp>
      <p:cxnSp>
        <p:nvCxnSpPr>
          <p:cNvPr id="13" name="Straight Connector 6"/>
          <p:cNvCxnSpPr/>
          <p:nvPr/>
        </p:nvCxnSpPr>
        <p:spPr>
          <a:xfrm>
            <a:off x="748376" y="3016943"/>
            <a:ext cx="3328324" cy="1200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21" name="Picture 10" descr="bosa"/>
          <p:cNvPicPr>
            <a:picLocks noChangeAspect="1" noChangeArrowheads="1"/>
          </p:cNvPicPr>
          <p:nvPr/>
        </p:nvPicPr>
        <p:blipFill>
          <a:blip r:embed="rId4"/>
          <a:srcRect/>
          <a:stretch>
            <a:fillRect/>
          </a:stretch>
        </p:blipFill>
        <p:spPr bwMode="auto">
          <a:xfrm>
            <a:off x="-4312747" y="-306012"/>
            <a:ext cx="2305050" cy="2520950"/>
          </a:xfrm>
          <a:prstGeom prst="rect">
            <a:avLst/>
          </a:prstGeom>
          <a:noFill/>
        </p:spPr>
      </p:pic>
      <p:sp>
        <p:nvSpPr>
          <p:cNvPr id="28" name="AutoShape 17"/>
          <p:cNvSpPr>
            <a:spLocks noChangeArrowheads="1"/>
          </p:cNvSpPr>
          <p:nvPr/>
        </p:nvSpPr>
        <p:spPr bwMode="auto">
          <a:xfrm>
            <a:off x="1545301" y="2934393"/>
            <a:ext cx="114435" cy="137060"/>
          </a:xfrm>
          <a:prstGeom prst="star5">
            <a:avLst/>
          </a:prstGeom>
          <a:solidFill>
            <a:srgbClr val="000080"/>
          </a:solidFill>
          <a:ln w="9525">
            <a:solidFill>
              <a:schemeClr val="tx1"/>
            </a:solidFill>
            <a:miter lim="800000"/>
            <a:headEnd/>
            <a:tailEnd/>
          </a:ln>
          <a:effectLst/>
        </p:spPr>
        <p:txBody>
          <a:bodyPr wrap="none" anchor="ctr"/>
          <a:lstStyle/>
          <a:p>
            <a:endParaRPr lang="es-BO"/>
          </a:p>
        </p:txBody>
      </p:sp>
      <p:grpSp>
        <p:nvGrpSpPr>
          <p:cNvPr id="29" name="Group 18"/>
          <p:cNvGrpSpPr>
            <a:grpSpLocks/>
          </p:cNvGrpSpPr>
          <p:nvPr/>
        </p:nvGrpSpPr>
        <p:grpSpPr bwMode="auto">
          <a:xfrm>
            <a:off x="4140315" y="1122565"/>
            <a:ext cx="2037224" cy="2096885"/>
            <a:chOff x="0" y="2377"/>
            <a:chExt cx="1400" cy="1441"/>
          </a:xfrm>
        </p:grpSpPr>
        <p:pic>
          <p:nvPicPr>
            <p:cNvPr id="30" name="Picture 19" descr="WindRose_CHC_paper copia"/>
            <p:cNvPicPr>
              <a:picLocks noChangeAspect="1" noChangeArrowheads="1"/>
            </p:cNvPicPr>
            <p:nvPr/>
          </p:nvPicPr>
          <p:blipFill>
            <a:blip r:embed="rId5" cstate="print"/>
            <a:srcRect r="51389"/>
            <a:stretch>
              <a:fillRect/>
            </a:stretch>
          </p:blipFill>
          <p:spPr bwMode="auto">
            <a:xfrm>
              <a:off x="0" y="2377"/>
              <a:ext cx="1400" cy="1441"/>
            </a:xfrm>
            <a:prstGeom prst="rect">
              <a:avLst/>
            </a:prstGeom>
            <a:noFill/>
          </p:spPr>
        </p:pic>
        <p:sp>
          <p:nvSpPr>
            <p:cNvPr id="31" name="Text Box 20"/>
            <p:cNvSpPr txBox="1">
              <a:spLocks noChangeArrowheads="1"/>
            </p:cNvSpPr>
            <p:nvPr/>
          </p:nvSpPr>
          <p:spPr bwMode="auto">
            <a:xfrm>
              <a:off x="750" y="2391"/>
              <a:ext cx="532" cy="231"/>
            </a:xfrm>
            <a:prstGeom prst="rect">
              <a:avLst/>
            </a:prstGeom>
            <a:noFill/>
            <a:ln w="9525">
              <a:noFill/>
              <a:miter lim="800000"/>
              <a:headEnd/>
              <a:tailEnd/>
            </a:ln>
            <a:effectLst/>
          </p:spPr>
          <p:txBody>
            <a:bodyPr wrap="none">
              <a:spAutoFit/>
            </a:bodyPr>
            <a:lstStyle/>
            <a:p>
              <a:r>
                <a:rPr lang="en-US" dirty="0">
                  <a:solidFill>
                    <a:schemeClr val="bg1"/>
                  </a:solidFill>
                </a:rPr>
                <a:t>Winter</a:t>
              </a:r>
            </a:p>
          </p:txBody>
        </p:sp>
      </p:grpSp>
      <p:grpSp>
        <p:nvGrpSpPr>
          <p:cNvPr id="32" name="Group 21"/>
          <p:cNvGrpSpPr>
            <a:grpSpLocks/>
          </p:cNvGrpSpPr>
          <p:nvPr/>
        </p:nvGrpSpPr>
        <p:grpSpPr bwMode="auto">
          <a:xfrm>
            <a:off x="6275387" y="1120111"/>
            <a:ext cx="2116138" cy="2103003"/>
            <a:chOff x="539" y="2879"/>
            <a:chExt cx="1450" cy="1441"/>
          </a:xfrm>
        </p:grpSpPr>
        <p:pic>
          <p:nvPicPr>
            <p:cNvPr id="33" name="Picture 22" descr="WindRose_CHC_paper copia"/>
            <p:cNvPicPr>
              <a:picLocks noChangeAspect="1" noChangeArrowheads="1"/>
            </p:cNvPicPr>
            <p:nvPr/>
          </p:nvPicPr>
          <p:blipFill>
            <a:blip r:embed="rId6" cstate="print"/>
            <a:srcRect l="49722"/>
            <a:stretch>
              <a:fillRect/>
            </a:stretch>
          </p:blipFill>
          <p:spPr bwMode="auto">
            <a:xfrm>
              <a:off x="539" y="2879"/>
              <a:ext cx="1448" cy="1441"/>
            </a:xfrm>
            <a:prstGeom prst="rect">
              <a:avLst/>
            </a:prstGeom>
            <a:noFill/>
          </p:spPr>
        </p:pic>
        <p:sp>
          <p:nvSpPr>
            <p:cNvPr id="34" name="Text Box 23"/>
            <p:cNvSpPr txBox="1">
              <a:spLocks noChangeArrowheads="1"/>
            </p:cNvSpPr>
            <p:nvPr/>
          </p:nvSpPr>
          <p:spPr bwMode="auto">
            <a:xfrm>
              <a:off x="1329" y="2906"/>
              <a:ext cx="660" cy="231"/>
            </a:xfrm>
            <a:prstGeom prst="rect">
              <a:avLst/>
            </a:prstGeom>
            <a:noFill/>
            <a:ln w="9525">
              <a:noFill/>
              <a:miter lim="800000"/>
              <a:headEnd/>
              <a:tailEnd/>
            </a:ln>
            <a:effectLst/>
          </p:spPr>
          <p:txBody>
            <a:bodyPr wrap="none">
              <a:spAutoFit/>
            </a:bodyPr>
            <a:lstStyle/>
            <a:p>
              <a:r>
                <a:rPr lang="en-US" dirty="0">
                  <a:solidFill>
                    <a:schemeClr val="bg1"/>
                  </a:solidFill>
                </a:rPr>
                <a:t>Summer</a:t>
              </a:r>
            </a:p>
          </p:txBody>
        </p:sp>
      </p:grpSp>
      <p:pic>
        <p:nvPicPr>
          <p:cNvPr id="36" name="35 Imagen" descr="Untitled-1.jpg"/>
          <p:cNvPicPr>
            <a:picLocks noChangeAspect="1"/>
          </p:cNvPicPr>
          <p:nvPr/>
        </p:nvPicPr>
        <p:blipFill>
          <a:blip r:embed="rId7"/>
          <a:stretch>
            <a:fillRect/>
          </a:stretch>
        </p:blipFill>
        <p:spPr>
          <a:xfrm>
            <a:off x="760095" y="4403980"/>
            <a:ext cx="7640955" cy="2034920"/>
          </a:xfrm>
          <a:prstGeom prst="rect">
            <a:avLst/>
          </a:prstGeom>
        </p:spPr>
      </p:pic>
      <p:cxnSp>
        <p:nvCxnSpPr>
          <p:cNvPr id="39" name="38 Conector recto"/>
          <p:cNvCxnSpPr/>
          <p:nvPr/>
        </p:nvCxnSpPr>
        <p:spPr>
          <a:xfrm>
            <a:off x="-466725" y="3552825"/>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kepticalscience.com/pics/BBCpic.png"/>
          <p:cNvPicPr>
            <a:picLocks noChangeAspect="1" noChangeArrowheads="1"/>
          </p:cNvPicPr>
          <p:nvPr/>
        </p:nvPicPr>
        <p:blipFill>
          <a:blip r:embed="rId3"/>
          <a:srcRect/>
          <a:stretch>
            <a:fillRect/>
          </a:stretch>
        </p:blipFill>
        <p:spPr bwMode="auto">
          <a:xfrm>
            <a:off x="1748240" y="248294"/>
            <a:ext cx="5246250" cy="634342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BO"/>
          </a:p>
        </p:txBody>
      </p:sp>
      <p:sp>
        <p:nvSpPr>
          <p:cNvPr id="3" name="2 Marcador de contenido"/>
          <p:cNvSpPr>
            <a:spLocks noGrp="1"/>
          </p:cNvSpPr>
          <p:nvPr>
            <p:ph idx="1"/>
          </p:nvPr>
        </p:nvSpPr>
        <p:spPr/>
        <p:txBody>
          <a:bodyPr/>
          <a:lstStyle/>
          <a:p>
            <a:endParaRPr lang="es-BO"/>
          </a:p>
        </p:txBody>
      </p:sp>
      <p:grpSp>
        <p:nvGrpSpPr>
          <p:cNvPr id="4" name="Group 18"/>
          <p:cNvGrpSpPr>
            <a:grpSpLocks/>
          </p:cNvGrpSpPr>
          <p:nvPr/>
        </p:nvGrpSpPr>
        <p:grpSpPr bwMode="auto">
          <a:xfrm>
            <a:off x="806564" y="1751215"/>
            <a:ext cx="3369799" cy="3468485"/>
            <a:chOff x="0" y="2377"/>
            <a:chExt cx="1400" cy="1441"/>
          </a:xfrm>
        </p:grpSpPr>
        <p:pic>
          <p:nvPicPr>
            <p:cNvPr id="5" name="Picture 19" descr="WindRose_CHC_paper copia"/>
            <p:cNvPicPr>
              <a:picLocks noChangeAspect="1" noChangeArrowheads="1"/>
            </p:cNvPicPr>
            <p:nvPr/>
          </p:nvPicPr>
          <p:blipFill>
            <a:blip r:embed="rId2" cstate="print"/>
            <a:srcRect r="51389"/>
            <a:stretch>
              <a:fillRect/>
            </a:stretch>
          </p:blipFill>
          <p:spPr bwMode="auto">
            <a:xfrm>
              <a:off x="0" y="2377"/>
              <a:ext cx="1400" cy="1441"/>
            </a:xfrm>
            <a:prstGeom prst="rect">
              <a:avLst/>
            </a:prstGeom>
            <a:noFill/>
          </p:spPr>
        </p:pic>
        <p:sp>
          <p:nvSpPr>
            <p:cNvPr id="6" name="Text Box 20"/>
            <p:cNvSpPr txBox="1">
              <a:spLocks noChangeArrowheads="1"/>
            </p:cNvSpPr>
            <p:nvPr/>
          </p:nvSpPr>
          <p:spPr bwMode="auto">
            <a:xfrm>
              <a:off x="750" y="2391"/>
              <a:ext cx="532" cy="231"/>
            </a:xfrm>
            <a:prstGeom prst="rect">
              <a:avLst/>
            </a:prstGeom>
            <a:noFill/>
            <a:ln w="9525">
              <a:noFill/>
              <a:miter lim="800000"/>
              <a:headEnd/>
              <a:tailEnd/>
            </a:ln>
            <a:effectLst/>
          </p:spPr>
          <p:txBody>
            <a:bodyPr wrap="none">
              <a:spAutoFit/>
            </a:bodyPr>
            <a:lstStyle/>
            <a:p>
              <a:r>
                <a:rPr lang="en-US" dirty="0">
                  <a:solidFill>
                    <a:schemeClr val="bg1"/>
                  </a:solidFill>
                </a:rPr>
                <a:t>Winter</a:t>
              </a:r>
            </a:p>
          </p:txBody>
        </p:sp>
      </p:grpSp>
      <p:grpSp>
        <p:nvGrpSpPr>
          <p:cNvPr id="7" name="Group 21"/>
          <p:cNvGrpSpPr>
            <a:grpSpLocks/>
          </p:cNvGrpSpPr>
          <p:nvPr/>
        </p:nvGrpSpPr>
        <p:grpSpPr bwMode="auto">
          <a:xfrm>
            <a:off x="4198936" y="1748761"/>
            <a:ext cx="3483033" cy="3461414"/>
            <a:chOff x="539" y="2879"/>
            <a:chExt cx="1450" cy="1441"/>
          </a:xfrm>
        </p:grpSpPr>
        <p:pic>
          <p:nvPicPr>
            <p:cNvPr id="8" name="Picture 22" descr="WindRose_CHC_paper copia"/>
            <p:cNvPicPr>
              <a:picLocks noChangeAspect="1" noChangeArrowheads="1"/>
            </p:cNvPicPr>
            <p:nvPr/>
          </p:nvPicPr>
          <p:blipFill>
            <a:blip r:embed="rId3" cstate="print"/>
            <a:srcRect l="49722"/>
            <a:stretch>
              <a:fillRect/>
            </a:stretch>
          </p:blipFill>
          <p:spPr bwMode="auto">
            <a:xfrm>
              <a:off x="539" y="2879"/>
              <a:ext cx="1448" cy="1441"/>
            </a:xfrm>
            <a:prstGeom prst="rect">
              <a:avLst/>
            </a:prstGeom>
            <a:noFill/>
          </p:spPr>
        </p:pic>
        <p:sp>
          <p:nvSpPr>
            <p:cNvPr id="9" name="Text Box 23"/>
            <p:cNvSpPr txBox="1">
              <a:spLocks noChangeArrowheads="1"/>
            </p:cNvSpPr>
            <p:nvPr/>
          </p:nvSpPr>
          <p:spPr bwMode="auto">
            <a:xfrm>
              <a:off x="1329" y="2906"/>
              <a:ext cx="660" cy="231"/>
            </a:xfrm>
            <a:prstGeom prst="rect">
              <a:avLst/>
            </a:prstGeom>
            <a:noFill/>
            <a:ln w="9525">
              <a:noFill/>
              <a:miter lim="800000"/>
              <a:headEnd/>
              <a:tailEnd/>
            </a:ln>
            <a:effectLst/>
          </p:spPr>
          <p:txBody>
            <a:bodyPr wrap="none">
              <a:spAutoFit/>
            </a:bodyPr>
            <a:lstStyle/>
            <a:p>
              <a:r>
                <a:rPr lang="en-US" dirty="0">
                  <a:solidFill>
                    <a:schemeClr val="bg1"/>
                  </a:solidFill>
                </a:rPr>
                <a:t>Summer</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2894" y="0"/>
            <a:ext cx="8601106" cy="1143000"/>
          </a:xfrm>
        </p:spPr>
        <p:txBody>
          <a:bodyPr>
            <a:normAutofit/>
          </a:bodyPr>
          <a:lstStyle/>
          <a:p>
            <a:pPr lvl="1" algn="l" rtl="0">
              <a:spcBef>
                <a:spcPct val="0"/>
              </a:spcBef>
            </a:pPr>
            <a:r>
              <a:rPr lang="en-US" sz="3200" dirty="0" smtClean="0">
                <a:solidFill>
                  <a:schemeClr val="tx2">
                    <a:lumMod val="75000"/>
                  </a:schemeClr>
                </a:solidFill>
              </a:rPr>
              <a:t> </a:t>
            </a:r>
            <a:r>
              <a:rPr lang="en-US" sz="2400" dirty="0" err="1">
                <a:solidFill>
                  <a:schemeClr val="tx2">
                    <a:lumMod val="75000"/>
                  </a:schemeClr>
                </a:solidFill>
              </a:rPr>
              <a:t>Chacaltaya</a:t>
            </a:r>
            <a:r>
              <a:rPr lang="en-US" sz="2400" dirty="0">
                <a:solidFill>
                  <a:schemeClr val="tx2">
                    <a:lumMod val="75000"/>
                  </a:schemeClr>
                </a:solidFill>
              </a:rPr>
              <a:t> GAW station: Goals</a:t>
            </a: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6" name="5 Rectángulo"/>
          <p:cNvSpPr/>
          <p:nvPr/>
        </p:nvSpPr>
        <p:spPr>
          <a:xfrm>
            <a:off x="9855985" y="2901286"/>
            <a:ext cx="7346794" cy="1415772"/>
          </a:xfrm>
          <a:prstGeom prst="rect">
            <a:avLst/>
          </a:prstGeom>
          <a:solidFill>
            <a:schemeClr val="bg2">
              <a:lumMod val="75000"/>
            </a:schemeClr>
          </a:solidFill>
        </p:spPr>
        <p:txBody>
          <a:bodyPr wrap="square">
            <a:spAutoFit/>
          </a:bodyPr>
          <a:lstStyle/>
          <a:p>
            <a:pPr indent="190500">
              <a:buFont typeface="Arial" pitchFamily="34" charset="0"/>
              <a:buChar char="•"/>
            </a:pPr>
            <a:r>
              <a:rPr lang="en-US" dirty="0" smtClean="0"/>
              <a:t>Fill existing gaps in the global observation network in South America</a:t>
            </a:r>
          </a:p>
          <a:p>
            <a:pPr lvl="1"/>
            <a:r>
              <a:rPr lang="es-BO" sz="1600" dirty="0" smtClean="0"/>
              <a:t>in-situ </a:t>
            </a:r>
            <a:r>
              <a:rPr lang="en-US" sz="1600" dirty="0" smtClean="0"/>
              <a:t>monitoring of reactive gases, aerosol properties and</a:t>
            </a:r>
          </a:p>
          <a:p>
            <a:pPr lvl="1"/>
            <a:r>
              <a:rPr lang="es-BO" sz="1600" dirty="0" err="1" smtClean="0"/>
              <a:t>greenhouse</a:t>
            </a:r>
            <a:r>
              <a:rPr lang="es-BO" sz="1600" dirty="0" smtClean="0"/>
              <a:t> gases</a:t>
            </a:r>
            <a:endParaRPr lang="en-US" sz="1400" dirty="0" smtClean="0"/>
          </a:p>
          <a:p>
            <a:pPr marL="0" lvl="2" indent="190500">
              <a:buFont typeface="Arial" pitchFamily="34" charset="0"/>
              <a:buChar char="•"/>
            </a:pPr>
            <a:r>
              <a:rPr lang="en-US" dirty="0" smtClean="0"/>
              <a:t>Get Information from the free troposphere</a:t>
            </a:r>
          </a:p>
          <a:p>
            <a:pPr marL="0" lvl="2" indent="190500">
              <a:buFont typeface="Arial" pitchFamily="34" charset="0"/>
              <a:buChar char="•"/>
            </a:pPr>
            <a:r>
              <a:rPr lang="en-US" dirty="0" smtClean="0"/>
              <a:t>Study the </a:t>
            </a:r>
            <a:r>
              <a:rPr lang="en-US" dirty="0" err="1" smtClean="0"/>
              <a:t>Chacaltaya</a:t>
            </a:r>
            <a:r>
              <a:rPr lang="en-US" dirty="0" smtClean="0"/>
              <a:t> </a:t>
            </a:r>
            <a:r>
              <a:rPr lang="en-US" dirty="0" err="1" smtClean="0"/>
              <a:t>glaser</a:t>
            </a:r>
            <a:r>
              <a:rPr lang="en-US" dirty="0" smtClean="0"/>
              <a:t> retreat</a:t>
            </a:r>
          </a:p>
        </p:txBody>
      </p:sp>
      <p:sp>
        <p:nvSpPr>
          <p:cNvPr id="9" name="8 CuadroTexto"/>
          <p:cNvSpPr txBox="1"/>
          <p:nvPr/>
        </p:nvSpPr>
        <p:spPr>
          <a:xfrm>
            <a:off x="794185" y="1299583"/>
            <a:ext cx="7545952" cy="4031873"/>
          </a:xfrm>
          <a:prstGeom prst="rect">
            <a:avLst/>
          </a:prstGeom>
          <a:solidFill>
            <a:schemeClr val="bg2">
              <a:lumMod val="75000"/>
            </a:schemeClr>
          </a:solidFill>
          <a:ln>
            <a:noFill/>
          </a:ln>
        </p:spPr>
        <p:txBody>
          <a:bodyPr wrap="square" rtlCol="0">
            <a:spAutoFit/>
          </a:bodyPr>
          <a:lstStyle/>
          <a:p>
            <a:pPr algn="ctr"/>
            <a:r>
              <a:rPr lang="es-BO" sz="2800" dirty="0" err="1" smtClean="0">
                <a:solidFill>
                  <a:schemeClr val="tx2">
                    <a:lumMod val="75000"/>
                  </a:schemeClr>
                </a:solidFill>
              </a:rPr>
              <a:t>Goals</a:t>
            </a:r>
            <a:endParaRPr lang="es-BO" sz="2800" dirty="0" smtClean="0">
              <a:solidFill>
                <a:schemeClr val="tx2">
                  <a:lumMod val="75000"/>
                </a:schemeClr>
              </a:solidFill>
            </a:endParaRPr>
          </a:p>
          <a:p>
            <a:pPr algn="ctr"/>
            <a:endParaRPr lang="es-BO" sz="2800" dirty="0" smtClean="0">
              <a:solidFill>
                <a:schemeClr val="tx2">
                  <a:lumMod val="75000"/>
                </a:schemeClr>
              </a:solidFill>
            </a:endParaRPr>
          </a:p>
          <a:p>
            <a:pPr algn="ctr"/>
            <a:endParaRPr lang="es-BO" sz="1000" dirty="0" smtClean="0"/>
          </a:p>
          <a:p>
            <a:pPr marL="361950" indent="-276225">
              <a:spcAft>
                <a:spcPts val="1200"/>
              </a:spcAft>
              <a:buClr>
                <a:srgbClr val="FFFF00"/>
              </a:buClr>
              <a:buFont typeface="Arial" pitchFamily="34" charset="0"/>
              <a:buChar char="•"/>
            </a:pPr>
            <a:r>
              <a:rPr lang="en-US" sz="2000" dirty="0" smtClean="0"/>
              <a:t>Fill existing gaps in the global observation network in South America</a:t>
            </a:r>
          </a:p>
          <a:p>
            <a:pPr marL="361950" lvl="2" indent="-276225">
              <a:spcAft>
                <a:spcPts val="1200"/>
              </a:spcAft>
              <a:buClr>
                <a:srgbClr val="FFFF00"/>
              </a:buClr>
              <a:buFont typeface="Arial" pitchFamily="34" charset="0"/>
              <a:buChar char="•"/>
            </a:pPr>
            <a:r>
              <a:rPr lang="en-US" dirty="0" smtClean="0"/>
              <a:t>Monitor the atmospheric composition at a high altitude site at the tropical Central Andes</a:t>
            </a:r>
          </a:p>
          <a:p>
            <a:pPr marL="361950" lvl="2" indent="-276225">
              <a:spcAft>
                <a:spcPts val="1200"/>
              </a:spcAft>
              <a:buClr>
                <a:srgbClr val="FFFF00"/>
              </a:buClr>
              <a:buFont typeface="Arial" pitchFamily="34" charset="0"/>
              <a:buChar char="•"/>
            </a:pPr>
            <a:r>
              <a:rPr lang="en-US" dirty="0"/>
              <a:t>S</a:t>
            </a:r>
            <a:r>
              <a:rPr lang="en-US" dirty="0" smtClean="0"/>
              <a:t>tudy the atmospheric behavior at the free troposphere</a:t>
            </a:r>
            <a:endParaRPr lang="en-US" sz="2000" dirty="0" smtClean="0"/>
          </a:p>
          <a:p>
            <a:pPr marL="361950" lvl="2" indent="-276225">
              <a:spcAft>
                <a:spcPts val="1200"/>
              </a:spcAft>
              <a:buClr>
                <a:srgbClr val="FFFF00"/>
              </a:buClr>
              <a:buFont typeface="Arial" pitchFamily="34" charset="0"/>
              <a:buChar char="•"/>
            </a:pPr>
            <a:r>
              <a:rPr lang="en-US" dirty="0" smtClean="0"/>
              <a:t>Contribute to the understanding of the causes of the Chacaltaya glacier retreat (aerosols)</a:t>
            </a:r>
          </a:p>
          <a:p>
            <a:pPr marL="361950" indent="-276225">
              <a:spcAft>
                <a:spcPts val="1200"/>
              </a:spcAft>
              <a:buFont typeface="Arial" pitchFamily="34" charset="0"/>
              <a:buChar char="•"/>
            </a:pPr>
            <a:endParaRPr lang="en-US" sz="2000" dirty="0" smtClean="0"/>
          </a:p>
        </p:txBody>
      </p:sp>
      <p:cxnSp>
        <p:nvCxnSpPr>
          <p:cNvPr id="10" name="9 Conector recto"/>
          <p:cNvCxnSpPr/>
          <p:nvPr/>
        </p:nvCxnSpPr>
        <p:spPr>
          <a:xfrm flipV="1">
            <a:off x="780139" y="1768510"/>
            <a:ext cx="7539901" cy="732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rot="16200000">
            <a:off x="-1954910" y="4451689"/>
            <a:ext cx="4412513" cy="400110"/>
          </a:xfrm>
          <a:prstGeom prst="rect">
            <a:avLst/>
          </a:prstGeom>
          <a:noFill/>
        </p:spPr>
        <p:txBody>
          <a:bodyPr wrap="square" rtlCol="0">
            <a:spAutoFit/>
          </a:bodyPr>
          <a:lstStyle/>
          <a:p>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Chacaltaya</a:t>
            </a:r>
            <a:r>
              <a:rPr lang="es-BO" sz="2000" b="1" dirty="0" smtClean="0">
                <a:solidFill>
                  <a:schemeClr val="bg2">
                    <a:lumMod val="60000"/>
                    <a:lumOff val="40000"/>
                  </a:schemeClr>
                </a:solidFill>
              </a:rPr>
              <a:t> GAW </a:t>
            </a:r>
            <a:r>
              <a:rPr lang="es-BO" sz="2000" b="1" dirty="0" err="1" smtClean="0">
                <a:solidFill>
                  <a:schemeClr val="bg2">
                    <a:lumMod val="60000"/>
                    <a:lumOff val="40000"/>
                  </a:schemeClr>
                </a:solidFill>
              </a:rPr>
              <a:t>Station</a:t>
            </a:r>
            <a:endParaRPr lang="es-BO" sz="2000" b="1" dirty="0">
              <a:solidFill>
                <a:schemeClr val="bg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2" name="11 CuadroTexto"/>
          <p:cNvSpPr txBox="1"/>
          <p:nvPr/>
        </p:nvSpPr>
        <p:spPr>
          <a:xfrm>
            <a:off x="2695433" y="6230085"/>
            <a:ext cx="4004622" cy="461665"/>
          </a:xfrm>
          <a:prstGeom prst="rect">
            <a:avLst/>
          </a:prstGeom>
          <a:noFill/>
        </p:spPr>
        <p:txBody>
          <a:bodyPr wrap="none" rtlCol="0">
            <a:spAutoFit/>
          </a:bodyPr>
          <a:lstStyle/>
          <a:p>
            <a:r>
              <a:rPr lang="en-US" sz="2400" dirty="0" smtClean="0">
                <a:solidFill>
                  <a:schemeClr val="tx2">
                    <a:lumMod val="75000"/>
                  </a:schemeClr>
                </a:solidFill>
              </a:rPr>
              <a:t>aerosols physical properties</a:t>
            </a:r>
            <a:endParaRPr lang="es-BO" sz="2400" dirty="0"/>
          </a:p>
        </p:txBody>
      </p:sp>
      <p:pic>
        <p:nvPicPr>
          <p:cNvPr id="13" name="12 Imagen"/>
          <p:cNvPicPr/>
          <p:nvPr/>
        </p:nvPicPr>
        <p:blipFill>
          <a:blip r:embed="rId3"/>
          <a:srcRect l="2237" t="39223"/>
          <a:stretch>
            <a:fillRect/>
          </a:stretch>
        </p:blipFill>
        <p:spPr bwMode="auto">
          <a:xfrm>
            <a:off x="850602" y="1099024"/>
            <a:ext cx="2434856" cy="1573617"/>
          </a:xfrm>
          <a:prstGeom prst="rect">
            <a:avLst/>
          </a:prstGeom>
          <a:noFill/>
          <a:ln w="9525">
            <a:noFill/>
            <a:miter lim="800000"/>
            <a:headEnd/>
            <a:tailEnd/>
          </a:ln>
        </p:spPr>
      </p:pic>
      <p:sp>
        <p:nvSpPr>
          <p:cNvPr id="14" name="13 CuadroTexto"/>
          <p:cNvSpPr txBox="1"/>
          <p:nvPr/>
        </p:nvSpPr>
        <p:spPr>
          <a:xfrm>
            <a:off x="850605" y="2706340"/>
            <a:ext cx="2415741" cy="261610"/>
          </a:xfrm>
          <a:prstGeom prst="rect">
            <a:avLst/>
          </a:prstGeom>
          <a:solidFill>
            <a:schemeClr val="bg1"/>
          </a:solidFill>
        </p:spPr>
        <p:txBody>
          <a:bodyPr wrap="square" rtlCol="0">
            <a:spAutoFit/>
          </a:bodyPr>
          <a:lstStyle/>
          <a:p>
            <a:pPr algn="ctr"/>
            <a:r>
              <a:rPr lang="en-US" sz="1100" b="1" dirty="0" err="1" smtClean="0"/>
              <a:t>Multiangle</a:t>
            </a:r>
            <a:r>
              <a:rPr lang="en-US" sz="1100" b="1" dirty="0" smtClean="0"/>
              <a:t> </a:t>
            </a:r>
            <a:r>
              <a:rPr lang="en-US" sz="1100" b="1" dirty="0" err="1" smtClean="0"/>
              <a:t>absortion</a:t>
            </a:r>
            <a:r>
              <a:rPr lang="en-US" sz="1100" b="1" dirty="0" smtClean="0"/>
              <a:t> photometer</a:t>
            </a:r>
            <a:endParaRPr lang="es-BO" sz="1100" b="1" dirty="0" smtClean="0"/>
          </a:p>
        </p:txBody>
      </p:sp>
      <p:pic>
        <p:nvPicPr>
          <p:cNvPr id="15" name="14 Imagen" descr="C:\Users\ricardo\Pictures\17_Fotos seleccionadas\Instruments\IMG_1693.JPG"/>
          <p:cNvPicPr/>
          <p:nvPr/>
        </p:nvPicPr>
        <p:blipFill>
          <a:blip r:embed="rId4" cstate="print"/>
          <a:srcRect t="19580" b="2645"/>
          <a:stretch>
            <a:fillRect/>
          </a:stretch>
        </p:blipFill>
        <p:spPr bwMode="auto">
          <a:xfrm>
            <a:off x="3537871" y="1088392"/>
            <a:ext cx="2522687" cy="1594884"/>
          </a:xfrm>
          <a:prstGeom prst="rect">
            <a:avLst/>
          </a:prstGeom>
          <a:noFill/>
          <a:ln w="9525">
            <a:noFill/>
            <a:miter lim="800000"/>
            <a:headEnd/>
            <a:tailEnd/>
          </a:ln>
        </p:spPr>
      </p:pic>
      <p:sp>
        <p:nvSpPr>
          <p:cNvPr id="16" name="15 CuadroTexto"/>
          <p:cNvSpPr txBox="1"/>
          <p:nvPr/>
        </p:nvSpPr>
        <p:spPr>
          <a:xfrm>
            <a:off x="3530008" y="2704520"/>
            <a:ext cx="2530549" cy="261610"/>
          </a:xfrm>
          <a:prstGeom prst="rect">
            <a:avLst/>
          </a:prstGeom>
          <a:solidFill>
            <a:schemeClr val="bg1"/>
          </a:solidFill>
        </p:spPr>
        <p:txBody>
          <a:bodyPr wrap="square" rtlCol="0">
            <a:spAutoFit/>
          </a:bodyPr>
          <a:lstStyle/>
          <a:p>
            <a:pPr algn="ctr"/>
            <a:r>
              <a:rPr lang="es-BO" sz="1100" b="1" dirty="0" err="1" smtClean="0"/>
              <a:t>Aethalometer</a:t>
            </a:r>
          </a:p>
        </p:txBody>
      </p:sp>
      <p:pic>
        <p:nvPicPr>
          <p:cNvPr id="17" name="16 Imagen" descr="C:\Users\ricardo\Pictures\17_Fotos seleccionadas\Instruments\Nephe1.JPG"/>
          <p:cNvPicPr/>
          <p:nvPr/>
        </p:nvPicPr>
        <p:blipFill>
          <a:blip r:embed="rId5" cstate="print"/>
          <a:srcRect l="6438" t="20181" r="17216" b="3175"/>
          <a:stretch>
            <a:fillRect/>
          </a:stretch>
        </p:blipFill>
        <p:spPr bwMode="auto">
          <a:xfrm>
            <a:off x="6283440" y="1094967"/>
            <a:ext cx="2520319" cy="1588308"/>
          </a:xfrm>
          <a:prstGeom prst="rect">
            <a:avLst/>
          </a:prstGeom>
          <a:noFill/>
          <a:ln w="9525">
            <a:noFill/>
            <a:miter lim="800000"/>
            <a:headEnd/>
            <a:tailEnd/>
          </a:ln>
        </p:spPr>
      </p:pic>
      <p:sp>
        <p:nvSpPr>
          <p:cNvPr id="19" name="18 CuadroTexto"/>
          <p:cNvSpPr txBox="1"/>
          <p:nvPr/>
        </p:nvSpPr>
        <p:spPr>
          <a:xfrm>
            <a:off x="6294474" y="2708059"/>
            <a:ext cx="2498652" cy="261610"/>
          </a:xfrm>
          <a:prstGeom prst="rect">
            <a:avLst/>
          </a:prstGeom>
          <a:solidFill>
            <a:schemeClr val="bg1"/>
          </a:solidFill>
        </p:spPr>
        <p:txBody>
          <a:bodyPr wrap="square" rtlCol="0">
            <a:spAutoFit/>
          </a:bodyPr>
          <a:lstStyle/>
          <a:p>
            <a:pPr algn="ctr"/>
            <a:r>
              <a:rPr lang="es-BO" sz="1100" b="1" dirty="0" err="1" smtClean="0"/>
              <a:t>Nephelometer</a:t>
            </a:r>
          </a:p>
        </p:txBody>
      </p:sp>
      <p:pic>
        <p:nvPicPr>
          <p:cNvPr id="20" name="19 Imagen"/>
          <p:cNvPicPr/>
          <p:nvPr/>
        </p:nvPicPr>
        <p:blipFill>
          <a:blip r:embed="rId6"/>
          <a:srcRect/>
          <a:stretch>
            <a:fillRect/>
          </a:stretch>
        </p:blipFill>
        <p:spPr bwMode="auto">
          <a:xfrm>
            <a:off x="868339" y="3410827"/>
            <a:ext cx="2395857" cy="2377164"/>
          </a:xfrm>
          <a:prstGeom prst="rect">
            <a:avLst/>
          </a:prstGeom>
          <a:noFill/>
          <a:ln w="9525">
            <a:noFill/>
            <a:miter lim="800000"/>
            <a:headEnd/>
            <a:tailEnd/>
          </a:ln>
        </p:spPr>
      </p:pic>
      <p:pic>
        <p:nvPicPr>
          <p:cNvPr id="1026" name="Picture 2" descr="C:\Users\ricardo\Pictures\17_Fotos seleccionadas\Instruments\IMG_1077.JPG"/>
          <p:cNvPicPr>
            <a:picLocks noChangeAspect="1" noChangeArrowheads="1"/>
          </p:cNvPicPr>
          <p:nvPr/>
        </p:nvPicPr>
        <p:blipFill>
          <a:blip r:embed="rId7" cstate="print"/>
          <a:srcRect t="20620"/>
          <a:stretch>
            <a:fillRect/>
          </a:stretch>
        </p:blipFill>
        <p:spPr bwMode="auto">
          <a:xfrm>
            <a:off x="3855408" y="3409463"/>
            <a:ext cx="1973461" cy="2378527"/>
          </a:xfrm>
          <a:prstGeom prst="rect">
            <a:avLst/>
          </a:prstGeom>
          <a:noFill/>
        </p:spPr>
      </p:pic>
      <p:sp>
        <p:nvSpPr>
          <p:cNvPr id="21" name="20 CuadroTexto"/>
          <p:cNvSpPr txBox="1"/>
          <p:nvPr/>
        </p:nvSpPr>
        <p:spPr>
          <a:xfrm>
            <a:off x="871870" y="5825229"/>
            <a:ext cx="2392326" cy="261610"/>
          </a:xfrm>
          <a:prstGeom prst="rect">
            <a:avLst/>
          </a:prstGeom>
          <a:solidFill>
            <a:schemeClr val="bg1"/>
          </a:solidFill>
        </p:spPr>
        <p:txBody>
          <a:bodyPr wrap="square" rtlCol="0">
            <a:spAutoFit/>
          </a:bodyPr>
          <a:lstStyle/>
          <a:p>
            <a:pPr algn="ctr"/>
            <a:r>
              <a:rPr lang="en-US" sz="1100" b="1" dirty="0" err="1" smtClean="0"/>
              <a:t>Scanning mobility particle sizer </a:t>
            </a:r>
            <a:endParaRPr lang="es-BO" sz="1100" b="1" dirty="0" err="1" smtClean="0"/>
          </a:p>
        </p:txBody>
      </p:sp>
      <p:sp>
        <p:nvSpPr>
          <p:cNvPr id="22" name="21 CuadroTexto"/>
          <p:cNvSpPr txBox="1"/>
          <p:nvPr/>
        </p:nvSpPr>
        <p:spPr>
          <a:xfrm>
            <a:off x="3852531" y="5824489"/>
            <a:ext cx="1984638" cy="261610"/>
          </a:xfrm>
          <a:prstGeom prst="rect">
            <a:avLst/>
          </a:prstGeom>
          <a:solidFill>
            <a:schemeClr val="bg1"/>
          </a:solidFill>
        </p:spPr>
        <p:txBody>
          <a:bodyPr wrap="square" rtlCol="0">
            <a:spAutoFit/>
          </a:bodyPr>
          <a:lstStyle/>
          <a:p>
            <a:pPr algn="ctr"/>
            <a:r>
              <a:rPr lang="en-US" sz="1100" b="1" dirty="0" err="1" smtClean="0"/>
              <a:t>Air ion spectrometer </a:t>
            </a:r>
            <a:endParaRPr lang="es-BO" sz="1100" b="1" dirty="0" err="1" smtClean="0"/>
          </a:p>
        </p:txBody>
      </p:sp>
      <p:sp>
        <p:nvSpPr>
          <p:cNvPr id="23" name="22 CuadroTexto"/>
          <p:cNvSpPr txBox="1"/>
          <p:nvPr/>
        </p:nvSpPr>
        <p:spPr>
          <a:xfrm>
            <a:off x="6557500" y="5813114"/>
            <a:ext cx="1984638" cy="261610"/>
          </a:xfrm>
          <a:prstGeom prst="rect">
            <a:avLst/>
          </a:prstGeom>
          <a:solidFill>
            <a:schemeClr val="bg1"/>
          </a:solidFill>
        </p:spPr>
        <p:txBody>
          <a:bodyPr wrap="square" rtlCol="0">
            <a:spAutoFit/>
          </a:bodyPr>
          <a:lstStyle/>
          <a:p>
            <a:pPr algn="ctr"/>
            <a:r>
              <a:rPr lang="en-US" sz="1100" b="1" dirty="0" smtClean="0"/>
              <a:t>HTDMA</a:t>
            </a:r>
            <a:endParaRPr lang="es-BO" sz="1100" b="1" dirty="0" err="1" smtClean="0"/>
          </a:p>
        </p:txBody>
      </p:sp>
      <p:pic>
        <p:nvPicPr>
          <p:cNvPr id="24" name="Picture 2"/>
          <p:cNvPicPr>
            <a:picLocks noChangeAspect="1" noChangeArrowheads="1"/>
          </p:cNvPicPr>
          <p:nvPr/>
        </p:nvPicPr>
        <p:blipFill>
          <a:blip r:embed="rId8" cstate="print"/>
          <a:srcRect/>
          <a:stretch>
            <a:fillRect/>
          </a:stretch>
        </p:blipFill>
        <p:spPr bwMode="auto">
          <a:xfrm>
            <a:off x="6571622" y="3406144"/>
            <a:ext cx="1959429" cy="2396327"/>
          </a:xfrm>
          <a:prstGeom prst="rect">
            <a:avLst/>
          </a:prstGeom>
          <a:solidFill>
            <a:srgbClr val="FFFFFF"/>
          </a:solidFill>
          <a:ln w="9525">
            <a:noFill/>
            <a:miter lim="800000"/>
            <a:headEnd/>
            <a:tailEnd/>
          </a:ln>
        </p:spPr>
      </p:pic>
      <p:sp>
        <p:nvSpPr>
          <p:cNvPr id="25" name="1 Título"/>
          <p:cNvSpPr txBox="1">
            <a:spLocks/>
          </p:cNvSpPr>
          <p:nvPr/>
        </p:nvSpPr>
        <p:spPr>
          <a:xfrm>
            <a:off x="542894" y="0"/>
            <a:ext cx="8601106" cy="1143000"/>
          </a:xfrm>
          <a:prstGeom prst="rect">
            <a:avLst/>
          </a:prstGeom>
        </p:spPr>
        <p:txBody>
          <a:bodyPr vert="horz" lIns="45720" rIns="45720" anchor="ctr">
            <a:norm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dirty="0" smtClean="0">
                <a:ln>
                  <a:noFill/>
                </a:ln>
                <a:solidFill>
                  <a:schemeClr val="tx2">
                    <a:lumMod val="75000"/>
                  </a:schemeClr>
                </a:solidFill>
                <a:effectLst/>
                <a:uLnTx/>
                <a:uFillTx/>
              </a:rPr>
              <a:t>  </a:t>
            </a:r>
            <a:r>
              <a:rPr kumimoji="0" lang="en-US" sz="2400" b="0" i="0" u="none" strike="noStrike" kern="0" cap="none" spc="0" normalizeH="0" baseline="0" noProof="0" dirty="0" err="1" smtClean="0">
                <a:ln>
                  <a:noFill/>
                </a:ln>
                <a:solidFill>
                  <a:schemeClr val="tx2">
                    <a:lumMod val="75000"/>
                  </a:schemeClr>
                </a:solidFill>
                <a:effectLst/>
                <a:uLnTx/>
                <a:uFillTx/>
              </a:rPr>
              <a:t>Chacaltaya</a:t>
            </a:r>
            <a:r>
              <a:rPr kumimoji="0" lang="en-US" sz="2400" b="0" i="0" u="none" strike="noStrike" kern="0" cap="none" spc="0" normalizeH="0" baseline="0" noProof="0" dirty="0" smtClean="0">
                <a:ln>
                  <a:noFill/>
                </a:ln>
                <a:solidFill>
                  <a:schemeClr val="tx2">
                    <a:lumMod val="75000"/>
                  </a:schemeClr>
                </a:solidFill>
                <a:effectLst/>
                <a:uLnTx/>
                <a:uFillTx/>
              </a:rPr>
              <a:t> GAW station:</a:t>
            </a:r>
            <a:r>
              <a:rPr kumimoji="0" lang="en-US" sz="2400" b="0" i="0" u="none" strike="noStrike" kern="0" cap="none" spc="0" normalizeH="0" noProof="0" dirty="0" smtClean="0">
                <a:ln>
                  <a:noFill/>
                </a:ln>
                <a:solidFill>
                  <a:schemeClr val="tx2">
                    <a:lumMod val="75000"/>
                  </a:schemeClr>
                </a:solidFill>
                <a:effectLst/>
                <a:uLnTx/>
                <a:uFillTx/>
              </a:rPr>
              <a:t> Instrumentation (1)</a:t>
            </a:r>
            <a:endParaRPr kumimoji="0" lang="en-US" sz="2400" b="0" i="0" u="none" strike="noStrike" kern="0" cap="none" spc="0" normalizeH="0" baseline="0" noProof="0" dirty="0">
              <a:ln>
                <a:noFill/>
              </a:ln>
              <a:solidFill>
                <a:schemeClr val="tx2">
                  <a:lumMod val="75000"/>
                </a:schemeClr>
              </a:solidFill>
              <a:effectLst/>
              <a:uLnTx/>
              <a:uFillTx/>
            </a:endParaRPr>
          </a:p>
        </p:txBody>
      </p:sp>
      <p:sp>
        <p:nvSpPr>
          <p:cNvPr id="26" name="25 CuadroTexto"/>
          <p:cNvSpPr txBox="1"/>
          <p:nvPr/>
        </p:nvSpPr>
        <p:spPr>
          <a:xfrm rot="16200000">
            <a:off x="-1954910" y="4451689"/>
            <a:ext cx="4412513" cy="400110"/>
          </a:xfrm>
          <a:prstGeom prst="rect">
            <a:avLst/>
          </a:prstGeom>
          <a:noFill/>
        </p:spPr>
        <p:txBody>
          <a:bodyPr wrap="square" rtlCol="0">
            <a:spAutoFit/>
          </a:bodyPr>
          <a:lstStyle/>
          <a:p>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Chacaltaya</a:t>
            </a:r>
            <a:r>
              <a:rPr lang="es-BO" sz="2000" b="1" dirty="0" smtClean="0">
                <a:solidFill>
                  <a:schemeClr val="bg2">
                    <a:lumMod val="60000"/>
                    <a:lumOff val="40000"/>
                  </a:schemeClr>
                </a:solidFill>
              </a:rPr>
              <a:t> GAW </a:t>
            </a:r>
            <a:r>
              <a:rPr lang="es-BO" sz="2000" b="1" dirty="0" err="1" smtClean="0">
                <a:solidFill>
                  <a:schemeClr val="bg2">
                    <a:lumMod val="60000"/>
                    <a:lumOff val="40000"/>
                  </a:schemeClr>
                </a:solidFill>
              </a:rPr>
              <a:t>Station</a:t>
            </a:r>
            <a:endParaRPr lang="es-BO" sz="2000" b="1"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8902" y="-2192550"/>
            <a:ext cx="8601106" cy="1143000"/>
          </a:xfrm>
        </p:spPr>
        <p:txBody>
          <a:bodyPr>
            <a:normAutofit/>
          </a:bodyPr>
          <a:lstStyle/>
          <a:p>
            <a:pPr lvl="1" algn="l" rtl="0">
              <a:spcBef>
                <a:spcPct val="0"/>
              </a:spcBef>
            </a:pPr>
            <a:r>
              <a:rPr lang="en-US" sz="3200" dirty="0" smtClean="0">
                <a:solidFill>
                  <a:schemeClr val="tx2">
                    <a:lumMod val="75000"/>
                  </a:schemeClr>
                </a:solidFill>
              </a:rPr>
              <a:t>  </a:t>
            </a:r>
            <a:r>
              <a:rPr lang="en-US" sz="2800" dirty="0" smtClean="0">
                <a:solidFill>
                  <a:schemeClr val="tx2">
                    <a:lumMod val="75000"/>
                  </a:schemeClr>
                </a:solidFill>
              </a:rPr>
              <a:t>Instrumentation: </a:t>
            </a:r>
            <a:r>
              <a:rPr lang="en-US" sz="2400" dirty="0" smtClean="0">
                <a:solidFill>
                  <a:schemeClr val="tx2">
                    <a:lumMod val="75000"/>
                  </a:schemeClr>
                </a:solidFill>
              </a:rPr>
              <a:t>aerosols physical properties</a:t>
            </a:r>
            <a:r>
              <a:rPr lang="es-BO" sz="2400" dirty="0">
                <a:solidFill>
                  <a:schemeClr val="tx2">
                    <a:lumMod val="75000"/>
                  </a:schemeClr>
                </a:solidFill>
              </a:rPr>
              <a:t> </a:t>
            </a:r>
            <a:r>
              <a:rPr lang="es-BO" sz="2400" dirty="0" smtClean="0">
                <a:solidFill>
                  <a:schemeClr val="tx2">
                    <a:lumMod val="75000"/>
                  </a:schemeClr>
                </a:solidFill>
              </a:rPr>
              <a:t>+ gases</a:t>
            </a:r>
            <a:endParaRPr lang="en-US" sz="3200" dirty="0">
              <a:solidFill>
                <a:schemeClr val="tx2">
                  <a:lumMod val="75000"/>
                </a:schemeClr>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14" name="13 CuadroTexto"/>
          <p:cNvSpPr txBox="1"/>
          <p:nvPr/>
        </p:nvSpPr>
        <p:spPr>
          <a:xfrm>
            <a:off x="870702" y="5865361"/>
            <a:ext cx="2557613" cy="261610"/>
          </a:xfrm>
          <a:prstGeom prst="rect">
            <a:avLst/>
          </a:prstGeom>
          <a:solidFill>
            <a:schemeClr val="bg1"/>
          </a:solidFill>
        </p:spPr>
        <p:txBody>
          <a:bodyPr wrap="square" rtlCol="0">
            <a:spAutoFit/>
          </a:bodyPr>
          <a:lstStyle/>
          <a:p>
            <a:pPr algn="ctr"/>
            <a:r>
              <a:rPr lang="en-US" sz="1100" b="1" dirty="0" smtClean="0"/>
              <a:t>Ozone analyzer</a:t>
            </a:r>
            <a:endParaRPr lang="es-BO" sz="1100" b="1" dirty="0" smtClean="0"/>
          </a:p>
        </p:txBody>
      </p:sp>
      <p:sp>
        <p:nvSpPr>
          <p:cNvPr id="16" name="15 CuadroTexto"/>
          <p:cNvSpPr txBox="1"/>
          <p:nvPr/>
        </p:nvSpPr>
        <p:spPr>
          <a:xfrm>
            <a:off x="3550105" y="5863541"/>
            <a:ext cx="2530549" cy="261610"/>
          </a:xfrm>
          <a:prstGeom prst="rect">
            <a:avLst/>
          </a:prstGeom>
          <a:solidFill>
            <a:schemeClr val="bg1"/>
          </a:solidFill>
        </p:spPr>
        <p:txBody>
          <a:bodyPr wrap="square" rtlCol="0">
            <a:spAutoFit/>
          </a:bodyPr>
          <a:lstStyle/>
          <a:p>
            <a:pPr algn="ctr"/>
            <a:r>
              <a:rPr lang="es-BO" sz="1100" b="1" dirty="0" smtClean="0"/>
              <a:t>CO </a:t>
            </a:r>
            <a:r>
              <a:rPr lang="en-US" sz="1100" b="1" dirty="0" smtClean="0"/>
              <a:t>analyzer</a:t>
            </a:r>
            <a:endParaRPr lang="es-BO" sz="1100" b="1" dirty="0" smtClean="0"/>
          </a:p>
        </p:txBody>
      </p:sp>
      <p:sp>
        <p:nvSpPr>
          <p:cNvPr id="19" name="18 CuadroTexto"/>
          <p:cNvSpPr txBox="1"/>
          <p:nvPr/>
        </p:nvSpPr>
        <p:spPr>
          <a:xfrm>
            <a:off x="6234106" y="5867080"/>
            <a:ext cx="2498652" cy="261610"/>
          </a:xfrm>
          <a:prstGeom prst="rect">
            <a:avLst/>
          </a:prstGeom>
          <a:solidFill>
            <a:schemeClr val="bg1"/>
          </a:solidFill>
        </p:spPr>
        <p:txBody>
          <a:bodyPr wrap="square" rtlCol="0">
            <a:spAutoFit/>
          </a:bodyPr>
          <a:lstStyle/>
          <a:p>
            <a:pPr algn="ctr"/>
            <a:r>
              <a:rPr lang="es-BO" sz="1100" b="1" dirty="0" smtClean="0"/>
              <a:t>CO</a:t>
            </a:r>
            <a:r>
              <a:rPr lang="es-BO" sz="1100" b="1" baseline="-25000" dirty="0" smtClean="0"/>
              <a:t>2</a:t>
            </a:r>
            <a:r>
              <a:rPr lang="es-BO" sz="1100" b="1" dirty="0" smtClean="0"/>
              <a:t> </a:t>
            </a:r>
            <a:r>
              <a:rPr lang="en-US" sz="1100" b="1" dirty="0" smtClean="0"/>
              <a:t>analyzer</a:t>
            </a:r>
            <a:endParaRPr lang="es-BO" sz="1100" b="1" dirty="0" smtClean="0"/>
          </a:p>
        </p:txBody>
      </p:sp>
      <p:sp>
        <p:nvSpPr>
          <p:cNvPr id="22" name="21 CuadroTexto"/>
          <p:cNvSpPr txBox="1"/>
          <p:nvPr/>
        </p:nvSpPr>
        <p:spPr>
          <a:xfrm>
            <a:off x="1996689" y="3729860"/>
            <a:ext cx="2501799" cy="261610"/>
          </a:xfrm>
          <a:prstGeom prst="rect">
            <a:avLst/>
          </a:prstGeom>
          <a:solidFill>
            <a:schemeClr val="bg1"/>
          </a:solidFill>
        </p:spPr>
        <p:txBody>
          <a:bodyPr wrap="square" rtlCol="0">
            <a:spAutoFit/>
          </a:bodyPr>
          <a:lstStyle/>
          <a:p>
            <a:pPr algn="ctr"/>
            <a:r>
              <a:rPr lang="es-BO" sz="1100" b="1" dirty="0" err="1" smtClean="0"/>
              <a:t>High</a:t>
            </a:r>
            <a:r>
              <a:rPr lang="es-BO" sz="1100" b="1" dirty="0" smtClean="0"/>
              <a:t> </a:t>
            </a:r>
            <a:r>
              <a:rPr lang="es-BO" sz="1100" b="1" dirty="0" err="1" smtClean="0"/>
              <a:t>Volume</a:t>
            </a:r>
            <a:r>
              <a:rPr lang="es-BO" sz="1100" b="1" dirty="0" smtClean="0"/>
              <a:t> Air </a:t>
            </a:r>
            <a:r>
              <a:rPr lang="es-BO" sz="1100" b="1" dirty="0" err="1" smtClean="0"/>
              <a:t>Sampler</a:t>
            </a:r>
            <a:endParaRPr lang="es-BO" sz="1100" b="1" dirty="0" smtClean="0"/>
          </a:p>
        </p:txBody>
      </p:sp>
      <p:pic>
        <p:nvPicPr>
          <p:cNvPr id="25" name="24 Imagen" descr="C:\Users\ricardo\Pictures\17_Fotos seleccionadas\Instruments\IMG_1696.JPG"/>
          <p:cNvPicPr/>
          <p:nvPr/>
        </p:nvPicPr>
        <p:blipFill>
          <a:blip r:embed="rId3" cstate="print"/>
          <a:srcRect l="11574" t="10264" r="8126" b="6730"/>
          <a:stretch>
            <a:fillRect/>
          </a:stretch>
        </p:blipFill>
        <p:spPr bwMode="auto">
          <a:xfrm>
            <a:off x="886995" y="4227805"/>
            <a:ext cx="2529444" cy="1567543"/>
          </a:xfrm>
          <a:prstGeom prst="rect">
            <a:avLst/>
          </a:prstGeom>
          <a:noFill/>
          <a:ln w="9525">
            <a:noFill/>
            <a:miter lim="800000"/>
            <a:headEnd/>
            <a:tailEnd/>
          </a:ln>
        </p:spPr>
      </p:pic>
      <p:pic>
        <p:nvPicPr>
          <p:cNvPr id="2050" name="Picture 2" descr="C:\Users\ricardo\Pictures\17_Fotos seleccionadas\Instruments\IMG_1691.JPG"/>
          <p:cNvPicPr>
            <a:picLocks noChangeAspect="1" noChangeArrowheads="1"/>
          </p:cNvPicPr>
          <p:nvPr/>
        </p:nvPicPr>
        <p:blipFill>
          <a:blip r:embed="rId4" cstate="print"/>
          <a:srcRect l="20772" t="18056" r="1300" b="5382"/>
          <a:stretch>
            <a:fillRect/>
          </a:stretch>
        </p:blipFill>
        <p:spPr bwMode="auto">
          <a:xfrm>
            <a:off x="3567966" y="4231021"/>
            <a:ext cx="2487168" cy="1566760"/>
          </a:xfrm>
          <a:prstGeom prst="rect">
            <a:avLst/>
          </a:prstGeom>
          <a:noFill/>
        </p:spPr>
      </p:pic>
      <p:pic>
        <p:nvPicPr>
          <p:cNvPr id="17" name="Picture 2"/>
          <p:cNvPicPr>
            <a:picLocks noChangeAspect="1" noChangeArrowheads="1"/>
          </p:cNvPicPr>
          <p:nvPr/>
        </p:nvPicPr>
        <p:blipFill>
          <a:blip r:embed="rId5" cstate="print"/>
          <a:srcRect r="32480"/>
          <a:stretch>
            <a:fillRect/>
          </a:stretch>
        </p:blipFill>
        <p:spPr bwMode="auto">
          <a:xfrm>
            <a:off x="2502819" y="1014316"/>
            <a:ext cx="1612302" cy="2638711"/>
          </a:xfrm>
          <a:prstGeom prst="rect">
            <a:avLst/>
          </a:prstGeom>
          <a:solidFill>
            <a:srgbClr val="FFFFFF"/>
          </a:solidFill>
          <a:ln w="9525">
            <a:noFill/>
            <a:miter lim="800000"/>
            <a:headEnd/>
            <a:tailEnd/>
          </a:ln>
        </p:spPr>
      </p:pic>
      <p:pic>
        <p:nvPicPr>
          <p:cNvPr id="20" name="Picture 4" descr="DSC_0095"/>
          <p:cNvPicPr>
            <a:picLocks noChangeAspect="1" noChangeArrowheads="1"/>
          </p:cNvPicPr>
          <p:nvPr/>
        </p:nvPicPr>
        <p:blipFill>
          <a:blip r:embed="rId6" cstate="print"/>
          <a:srcRect b="5334"/>
          <a:stretch>
            <a:fillRect/>
          </a:stretch>
        </p:blipFill>
        <p:spPr bwMode="auto">
          <a:xfrm>
            <a:off x="5063852" y="1034980"/>
            <a:ext cx="1854758" cy="2623743"/>
          </a:xfrm>
          <a:prstGeom prst="rect">
            <a:avLst/>
          </a:prstGeom>
          <a:noFill/>
          <a:ln w="9525">
            <a:noFill/>
            <a:miter lim="800000"/>
            <a:headEnd/>
            <a:tailEnd/>
          </a:ln>
        </p:spPr>
      </p:pic>
      <p:sp>
        <p:nvSpPr>
          <p:cNvPr id="24" name="23 CuadroTexto"/>
          <p:cNvSpPr txBox="1"/>
          <p:nvPr/>
        </p:nvSpPr>
        <p:spPr>
          <a:xfrm>
            <a:off x="4738109" y="3731545"/>
            <a:ext cx="2512088" cy="261610"/>
          </a:xfrm>
          <a:prstGeom prst="rect">
            <a:avLst/>
          </a:prstGeom>
          <a:solidFill>
            <a:schemeClr val="bg1"/>
          </a:solidFill>
        </p:spPr>
        <p:txBody>
          <a:bodyPr wrap="square" rtlCol="0">
            <a:spAutoFit/>
          </a:bodyPr>
          <a:lstStyle/>
          <a:p>
            <a:pPr algn="ctr"/>
            <a:r>
              <a:rPr lang="en-US" sz="1100" b="1" dirty="0" smtClean="0"/>
              <a:t>MOUDI cascade </a:t>
            </a:r>
            <a:r>
              <a:rPr lang="en-US" sz="1100" b="1" dirty="0" err="1" smtClean="0"/>
              <a:t>impactor</a:t>
            </a:r>
            <a:endParaRPr lang="es-BO" sz="1100" b="1" dirty="0" err="1" smtClean="0"/>
          </a:p>
        </p:txBody>
      </p:sp>
      <p:sp>
        <p:nvSpPr>
          <p:cNvPr id="15" name="14 CuadroTexto"/>
          <p:cNvSpPr txBox="1"/>
          <p:nvPr/>
        </p:nvSpPr>
        <p:spPr>
          <a:xfrm>
            <a:off x="2246546" y="6122020"/>
            <a:ext cx="5176417" cy="461665"/>
          </a:xfrm>
          <a:prstGeom prst="rect">
            <a:avLst/>
          </a:prstGeom>
          <a:noFill/>
        </p:spPr>
        <p:txBody>
          <a:bodyPr wrap="none" rtlCol="0">
            <a:spAutoFit/>
          </a:bodyPr>
          <a:lstStyle/>
          <a:p>
            <a:r>
              <a:rPr lang="en-US" sz="2400" dirty="0" smtClean="0">
                <a:solidFill>
                  <a:schemeClr val="tx2">
                    <a:lumMod val="75000"/>
                  </a:schemeClr>
                </a:solidFill>
              </a:rPr>
              <a:t>aerosols physical properties + gases</a:t>
            </a:r>
            <a:endParaRPr lang="es-BO" sz="2400" dirty="0"/>
          </a:p>
        </p:txBody>
      </p:sp>
      <p:sp>
        <p:nvSpPr>
          <p:cNvPr id="21" name="1 Título"/>
          <p:cNvSpPr txBox="1">
            <a:spLocks/>
          </p:cNvSpPr>
          <p:nvPr/>
        </p:nvSpPr>
        <p:spPr>
          <a:xfrm>
            <a:off x="542894" y="0"/>
            <a:ext cx="8601106" cy="1143000"/>
          </a:xfrm>
          <a:prstGeom prst="rect">
            <a:avLst/>
          </a:prstGeom>
        </p:spPr>
        <p:txBody>
          <a:bodyPr vert="horz" lIns="45720" rIns="45720" anchor="ctr">
            <a:norm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dirty="0" smtClean="0">
                <a:ln>
                  <a:noFill/>
                </a:ln>
                <a:solidFill>
                  <a:schemeClr val="tx2">
                    <a:lumMod val="75000"/>
                  </a:schemeClr>
                </a:solidFill>
                <a:effectLst/>
                <a:uLnTx/>
                <a:uFillTx/>
              </a:rPr>
              <a:t>  </a:t>
            </a:r>
            <a:r>
              <a:rPr kumimoji="0" lang="en-US" sz="2400" b="0" i="0" u="none" strike="noStrike" kern="0" cap="none" spc="0" normalizeH="0" baseline="0" noProof="0" dirty="0" err="1" smtClean="0">
                <a:ln>
                  <a:noFill/>
                </a:ln>
                <a:solidFill>
                  <a:schemeClr val="tx2">
                    <a:lumMod val="75000"/>
                  </a:schemeClr>
                </a:solidFill>
                <a:effectLst/>
                <a:uLnTx/>
                <a:uFillTx/>
              </a:rPr>
              <a:t>Chacaltaya</a:t>
            </a:r>
            <a:r>
              <a:rPr kumimoji="0" lang="en-US" sz="2400" b="0" i="0" u="none" strike="noStrike" kern="0" cap="none" spc="0" normalizeH="0" baseline="0" noProof="0" dirty="0" smtClean="0">
                <a:ln>
                  <a:noFill/>
                </a:ln>
                <a:solidFill>
                  <a:schemeClr val="tx2">
                    <a:lumMod val="75000"/>
                  </a:schemeClr>
                </a:solidFill>
                <a:effectLst/>
                <a:uLnTx/>
                <a:uFillTx/>
              </a:rPr>
              <a:t> GAW station:</a:t>
            </a:r>
            <a:r>
              <a:rPr kumimoji="0" lang="en-US" sz="2400" b="0" i="0" u="none" strike="noStrike" kern="0" cap="none" spc="0" normalizeH="0" noProof="0" dirty="0" smtClean="0">
                <a:ln>
                  <a:noFill/>
                </a:ln>
                <a:solidFill>
                  <a:schemeClr val="tx2">
                    <a:lumMod val="75000"/>
                  </a:schemeClr>
                </a:solidFill>
                <a:effectLst/>
                <a:uLnTx/>
                <a:uFillTx/>
              </a:rPr>
              <a:t> Instrumentation (2)</a:t>
            </a:r>
            <a:endParaRPr kumimoji="0" lang="en-US" sz="2400" b="0" i="0" u="none" strike="noStrike" kern="0" cap="none" spc="0" normalizeH="0" baseline="0" noProof="0" dirty="0">
              <a:ln>
                <a:noFill/>
              </a:ln>
              <a:solidFill>
                <a:schemeClr val="tx2">
                  <a:lumMod val="75000"/>
                </a:schemeClr>
              </a:solidFill>
              <a:effectLst/>
              <a:uLnTx/>
              <a:uFillTx/>
            </a:endParaRPr>
          </a:p>
        </p:txBody>
      </p:sp>
      <p:pic>
        <p:nvPicPr>
          <p:cNvPr id="70658" name="Picture 2" descr="http://www.chacaltaya.edu.bo/uploads/2/2/6/2/22626008/8247248_orig.jpg?370"/>
          <p:cNvPicPr>
            <a:picLocks noChangeAspect="1" noChangeArrowheads="1"/>
          </p:cNvPicPr>
          <p:nvPr/>
        </p:nvPicPr>
        <p:blipFill>
          <a:blip r:embed="rId7"/>
          <a:srcRect b="19475"/>
          <a:stretch>
            <a:fillRect/>
          </a:stretch>
        </p:blipFill>
        <p:spPr bwMode="auto">
          <a:xfrm>
            <a:off x="6230376" y="4224410"/>
            <a:ext cx="2483094" cy="1568465"/>
          </a:xfrm>
          <a:prstGeom prst="rect">
            <a:avLst/>
          </a:prstGeom>
          <a:noFill/>
        </p:spPr>
      </p:pic>
      <p:sp>
        <p:nvSpPr>
          <p:cNvPr id="23" name="22 CuadroTexto"/>
          <p:cNvSpPr txBox="1"/>
          <p:nvPr/>
        </p:nvSpPr>
        <p:spPr>
          <a:xfrm rot="16200000">
            <a:off x="-1954910" y="4451689"/>
            <a:ext cx="4412513" cy="400110"/>
          </a:xfrm>
          <a:prstGeom prst="rect">
            <a:avLst/>
          </a:prstGeom>
          <a:noFill/>
        </p:spPr>
        <p:txBody>
          <a:bodyPr wrap="square" rtlCol="0">
            <a:spAutoFit/>
          </a:bodyPr>
          <a:lstStyle/>
          <a:p>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Chacaltaya</a:t>
            </a:r>
            <a:r>
              <a:rPr lang="es-BO" sz="2000" b="1" dirty="0" smtClean="0">
                <a:solidFill>
                  <a:schemeClr val="bg2">
                    <a:lumMod val="60000"/>
                    <a:lumOff val="40000"/>
                  </a:schemeClr>
                </a:solidFill>
              </a:rPr>
              <a:t> GAW </a:t>
            </a:r>
            <a:r>
              <a:rPr lang="es-BO" sz="2000" b="1" dirty="0" err="1" smtClean="0">
                <a:solidFill>
                  <a:schemeClr val="bg2">
                    <a:lumMod val="60000"/>
                    <a:lumOff val="40000"/>
                  </a:schemeClr>
                </a:solidFill>
              </a:rPr>
              <a:t>Station</a:t>
            </a:r>
            <a:endParaRPr lang="es-BO" sz="2000" b="1"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8902" y="-2192550"/>
            <a:ext cx="8601106" cy="1143000"/>
          </a:xfrm>
        </p:spPr>
        <p:txBody>
          <a:bodyPr>
            <a:normAutofit/>
          </a:bodyPr>
          <a:lstStyle/>
          <a:p>
            <a:pPr lvl="1" algn="l" rtl="0">
              <a:spcBef>
                <a:spcPct val="0"/>
              </a:spcBef>
            </a:pPr>
            <a:r>
              <a:rPr lang="en-US" sz="3200" dirty="0" smtClean="0">
                <a:solidFill>
                  <a:schemeClr val="tx2">
                    <a:lumMod val="75000"/>
                  </a:schemeClr>
                </a:solidFill>
              </a:rPr>
              <a:t>  </a:t>
            </a:r>
            <a:r>
              <a:rPr lang="en-US" sz="2800" dirty="0" smtClean="0">
                <a:solidFill>
                  <a:schemeClr val="tx2">
                    <a:lumMod val="75000"/>
                  </a:schemeClr>
                </a:solidFill>
              </a:rPr>
              <a:t>Instrumentation: </a:t>
            </a:r>
            <a:r>
              <a:rPr lang="en-US" sz="2400" dirty="0" smtClean="0">
                <a:solidFill>
                  <a:schemeClr val="tx2">
                    <a:lumMod val="75000"/>
                  </a:schemeClr>
                </a:solidFill>
              </a:rPr>
              <a:t>aerosols physical properties</a:t>
            </a:r>
            <a:r>
              <a:rPr lang="es-BO" sz="2400" dirty="0">
                <a:solidFill>
                  <a:schemeClr val="tx2">
                    <a:lumMod val="75000"/>
                  </a:schemeClr>
                </a:solidFill>
              </a:rPr>
              <a:t> </a:t>
            </a:r>
            <a:r>
              <a:rPr lang="es-BO" sz="2400" dirty="0" smtClean="0">
                <a:solidFill>
                  <a:schemeClr val="tx2">
                    <a:lumMod val="75000"/>
                  </a:schemeClr>
                </a:solidFill>
              </a:rPr>
              <a:t>+ gases</a:t>
            </a:r>
            <a:endParaRPr lang="en-US" sz="3200" dirty="0">
              <a:solidFill>
                <a:schemeClr val="tx2">
                  <a:lumMod val="75000"/>
                </a:schemeClr>
              </a:solidFill>
            </a:endParaRPr>
          </a:p>
        </p:txBody>
      </p:sp>
      <p:sp>
        <p:nvSpPr>
          <p:cNvPr id="8" name="7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21" name="1 Título"/>
          <p:cNvSpPr txBox="1">
            <a:spLocks/>
          </p:cNvSpPr>
          <p:nvPr/>
        </p:nvSpPr>
        <p:spPr>
          <a:xfrm>
            <a:off x="542894" y="0"/>
            <a:ext cx="8601106" cy="1143000"/>
          </a:xfrm>
          <a:prstGeom prst="rect">
            <a:avLst/>
          </a:prstGeom>
        </p:spPr>
        <p:txBody>
          <a:bodyPr vert="horz" lIns="45720" rIns="45720" anchor="ctr">
            <a:norm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dirty="0" smtClean="0">
                <a:ln>
                  <a:noFill/>
                </a:ln>
                <a:solidFill>
                  <a:schemeClr val="tx2">
                    <a:lumMod val="75000"/>
                  </a:schemeClr>
                </a:solidFill>
                <a:effectLst/>
                <a:uLnTx/>
                <a:uFillTx/>
              </a:rPr>
              <a:t>  </a:t>
            </a:r>
            <a:r>
              <a:rPr kumimoji="0" lang="en-US" sz="2400" b="0" i="0" u="none" strike="noStrike" kern="0" cap="none" spc="0" normalizeH="0" baseline="0" noProof="0" dirty="0" err="1" smtClean="0">
                <a:ln>
                  <a:noFill/>
                </a:ln>
                <a:solidFill>
                  <a:schemeClr val="tx2">
                    <a:lumMod val="75000"/>
                  </a:schemeClr>
                </a:solidFill>
                <a:effectLst/>
                <a:uLnTx/>
                <a:uFillTx/>
              </a:rPr>
              <a:t>Chacaltaya</a:t>
            </a:r>
            <a:r>
              <a:rPr kumimoji="0" lang="en-US" sz="2400" b="0" i="0" u="none" strike="noStrike" kern="0" cap="none" spc="0" normalizeH="0" baseline="0" noProof="0" dirty="0" smtClean="0">
                <a:ln>
                  <a:noFill/>
                </a:ln>
                <a:solidFill>
                  <a:schemeClr val="tx2">
                    <a:lumMod val="75000"/>
                  </a:schemeClr>
                </a:solidFill>
                <a:effectLst/>
                <a:uLnTx/>
                <a:uFillTx/>
              </a:rPr>
              <a:t> GAW station:</a:t>
            </a:r>
            <a:r>
              <a:rPr kumimoji="0" lang="en-US" sz="2400" b="0" i="0" u="none" strike="noStrike" kern="0" cap="none" spc="0" normalizeH="0" noProof="0" dirty="0" smtClean="0">
                <a:ln>
                  <a:noFill/>
                </a:ln>
                <a:solidFill>
                  <a:schemeClr val="tx2">
                    <a:lumMod val="75000"/>
                  </a:schemeClr>
                </a:solidFill>
                <a:effectLst/>
                <a:uLnTx/>
                <a:uFillTx/>
              </a:rPr>
              <a:t> Instrumentation (3)</a:t>
            </a:r>
            <a:endParaRPr kumimoji="0" lang="en-US" sz="2400" b="0" i="0" u="none" strike="noStrike" kern="0" cap="none" spc="0" normalizeH="0" baseline="0" noProof="0" dirty="0">
              <a:ln>
                <a:noFill/>
              </a:ln>
              <a:solidFill>
                <a:schemeClr val="tx2">
                  <a:lumMod val="75000"/>
                </a:schemeClr>
              </a:solidFill>
              <a:effectLst/>
              <a:uLnTx/>
              <a:uFillTx/>
            </a:endParaRPr>
          </a:p>
        </p:txBody>
      </p:sp>
      <p:sp>
        <p:nvSpPr>
          <p:cNvPr id="23" name="22 CuadroTexto"/>
          <p:cNvSpPr txBox="1"/>
          <p:nvPr/>
        </p:nvSpPr>
        <p:spPr>
          <a:xfrm rot="16200000">
            <a:off x="-1954910" y="4451689"/>
            <a:ext cx="4412513" cy="400110"/>
          </a:xfrm>
          <a:prstGeom prst="rect">
            <a:avLst/>
          </a:prstGeom>
          <a:noFill/>
        </p:spPr>
        <p:txBody>
          <a:bodyPr wrap="square" rtlCol="0">
            <a:spAutoFit/>
          </a:bodyPr>
          <a:lstStyle/>
          <a:p>
            <a:r>
              <a:rPr lang="es-BO" sz="2000" b="1" dirty="0" smtClean="0">
                <a:solidFill>
                  <a:schemeClr val="bg2">
                    <a:lumMod val="60000"/>
                    <a:lumOff val="40000"/>
                  </a:schemeClr>
                </a:solidFill>
              </a:rPr>
              <a:t>     </a:t>
            </a:r>
            <a:r>
              <a:rPr lang="es-BO" sz="2000" b="1" dirty="0" err="1" smtClean="0">
                <a:solidFill>
                  <a:schemeClr val="bg2">
                    <a:lumMod val="60000"/>
                    <a:lumOff val="40000"/>
                  </a:schemeClr>
                </a:solidFill>
              </a:rPr>
              <a:t>Chacaltaya</a:t>
            </a:r>
            <a:r>
              <a:rPr lang="es-BO" sz="2000" b="1" dirty="0" smtClean="0">
                <a:solidFill>
                  <a:schemeClr val="bg2">
                    <a:lumMod val="60000"/>
                    <a:lumOff val="40000"/>
                  </a:schemeClr>
                </a:solidFill>
              </a:rPr>
              <a:t> GAW </a:t>
            </a:r>
            <a:r>
              <a:rPr lang="es-BO" sz="2000" b="1" dirty="0" err="1" smtClean="0">
                <a:solidFill>
                  <a:schemeClr val="bg2">
                    <a:lumMod val="60000"/>
                    <a:lumOff val="40000"/>
                  </a:schemeClr>
                </a:solidFill>
              </a:rPr>
              <a:t>Station</a:t>
            </a:r>
            <a:endParaRPr lang="es-BO" sz="2000" b="1" dirty="0">
              <a:solidFill>
                <a:schemeClr val="bg2">
                  <a:lumMod val="60000"/>
                  <a:lumOff val="40000"/>
                </a:schemeClr>
              </a:solidFill>
            </a:endParaRPr>
          </a:p>
        </p:txBody>
      </p:sp>
      <p:pic>
        <p:nvPicPr>
          <p:cNvPr id="26" name="25 Imagen" descr="IMG_2829.jpg"/>
          <p:cNvPicPr>
            <a:picLocks noChangeAspect="1"/>
          </p:cNvPicPr>
          <p:nvPr/>
        </p:nvPicPr>
        <p:blipFill>
          <a:blip r:embed="rId3" cstate="print"/>
          <a:srcRect l="6038" r="4744"/>
          <a:stretch>
            <a:fillRect/>
          </a:stretch>
        </p:blipFill>
        <p:spPr>
          <a:xfrm>
            <a:off x="3753345" y="1957378"/>
            <a:ext cx="1840090" cy="2601507"/>
          </a:xfrm>
          <a:prstGeom prst="rect">
            <a:avLst/>
          </a:prstGeom>
        </p:spPr>
      </p:pic>
      <p:sp>
        <p:nvSpPr>
          <p:cNvPr id="27" name="26 CuadroTexto"/>
          <p:cNvSpPr txBox="1"/>
          <p:nvPr/>
        </p:nvSpPr>
        <p:spPr>
          <a:xfrm>
            <a:off x="3767434" y="4663096"/>
            <a:ext cx="1838325" cy="261610"/>
          </a:xfrm>
          <a:prstGeom prst="rect">
            <a:avLst/>
          </a:prstGeom>
          <a:solidFill>
            <a:schemeClr val="bg1"/>
          </a:solidFill>
        </p:spPr>
        <p:txBody>
          <a:bodyPr wrap="square" rtlCol="0">
            <a:spAutoFit/>
          </a:bodyPr>
          <a:lstStyle/>
          <a:p>
            <a:pPr algn="ctr"/>
            <a:r>
              <a:rPr lang="en-US" sz="1100" b="1" dirty="0" err="1" smtClean="0"/>
              <a:t>Picarro</a:t>
            </a:r>
            <a:r>
              <a:rPr lang="en-US" sz="1100" b="1" dirty="0" smtClean="0"/>
              <a:t>  </a:t>
            </a:r>
            <a:r>
              <a:rPr lang="en-US" sz="1100" dirty="0" smtClean="0"/>
              <a:t>CO</a:t>
            </a:r>
            <a:r>
              <a:rPr lang="en-US" sz="1100" baseline="-25000" dirty="0" smtClean="0"/>
              <a:t>2</a:t>
            </a:r>
            <a:r>
              <a:rPr lang="en-US" sz="1100" dirty="0" smtClean="0"/>
              <a:t> and CH</a:t>
            </a:r>
            <a:r>
              <a:rPr lang="en-US" sz="1100" baseline="-25000" dirty="0" smtClean="0"/>
              <a:t>4</a:t>
            </a:r>
            <a:endParaRPr lang="es-BO" sz="1100" b="1" dirty="0" err="1" smtClean="0"/>
          </a:p>
        </p:txBody>
      </p:sp>
      <p:sp>
        <p:nvSpPr>
          <p:cNvPr id="29" name="28 CuadroTexto"/>
          <p:cNvSpPr txBox="1"/>
          <p:nvPr/>
        </p:nvSpPr>
        <p:spPr>
          <a:xfrm>
            <a:off x="1044296" y="4662541"/>
            <a:ext cx="2457092" cy="261610"/>
          </a:xfrm>
          <a:prstGeom prst="rect">
            <a:avLst/>
          </a:prstGeom>
          <a:solidFill>
            <a:schemeClr val="bg1"/>
          </a:solidFill>
        </p:spPr>
        <p:txBody>
          <a:bodyPr wrap="square" rtlCol="0">
            <a:spAutoFit/>
          </a:bodyPr>
          <a:lstStyle/>
          <a:p>
            <a:pPr algn="ctr"/>
            <a:r>
              <a:rPr lang="en-US" sz="1100" b="1" dirty="0" err="1" smtClean="0"/>
              <a:t>Picarro</a:t>
            </a:r>
            <a:r>
              <a:rPr lang="en-US" sz="1100" b="1" dirty="0" smtClean="0"/>
              <a:t> - </a:t>
            </a:r>
            <a:r>
              <a:rPr lang="en-US" sz="1100" dirty="0" smtClean="0"/>
              <a:t>Water Analyzer </a:t>
            </a:r>
            <a:endParaRPr lang="es-BO" sz="1100" dirty="0" err="1" smtClean="0"/>
          </a:p>
        </p:txBody>
      </p:sp>
      <p:pic>
        <p:nvPicPr>
          <p:cNvPr id="30" name="29 Imagen" descr="IMG_2823.jpg"/>
          <p:cNvPicPr>
            <a:picLocks noChangeAspect="1"/>
          </p:cNvPicPr>
          <p:nvPr/>
        </p:nvPicPr>
        <p:blipFill>
          <a:blip r:embed="rId4" cstate="print"/>
          <a:srcRect l="31992" r="5053"/>
          <a:stretch>
            <a:fillRect/>
          </a:stretch>
        </p:blipFill>
        <p:spPr>
          <a:xfrm>
            <a:off x="1040816" y="1968050"/>
            <a:ext cx="2462593" cy="2603513"/>
          </a:xfrm>
          <a:prstGeom prst="rect">
            <a:avLst/>
          </a:prstGeom>
        </p:spPr>
      </p:pic>
      <p:pic>
        <p:nvPicPr>
          <p:cNvPr id="11" name="10 Imagen" descr="IMG_20150402_095610.jpg"/>
          <p:cNvPicPr>
            <a:picLocks noChangeAspect="1"/>
          </p:cNvPicPr>
          <p:nvPr/>
        </p:nvPicPr>
        <p:blipFill>
          <a:blip r:embed="rId5" cstate="print"/>
          <a:srcRect l="21599" r="14341"/>
          <a:stretch>
            <a:fillRect/>
          </a:stretch>
        </p:blipFill>
        <p:spPr>
          <a:xfrm>
            <a:off x="5838436" y="1960939"/>
            <a:ext cx="2765948" cy="2590672"/>
          </a:xfrm>
          <a:prstGeom prst="rect">
            <a:avLst/>
          </a:prstGeom>
        </p:spPr>
      </p:pic>
      <p:sp>
        <p:nvSpPr>
          <p:cNvPr id="12" name="11 CuadroTexto"/>
          <p:cNvSpPr txBox="1"/>
          <p:nvPr/>
        </p:nvSpPr>
        <p:spPr>
          <a:xfrm>
            <a:off x="5857481" y="4653881"/>
            <a:ext cx="2734788" cy="261610"/>
          </a:xfrm>
          <a:prstGeom prst="rect">
            <a:avLst/>
          </a:prstGeom>
          <a:solidFill>
            <a:schemeClr val="bg1"/>
          </a:solidFill>
        </p:spPr>
        <p:txBody>
          <a:bodyPr wrap="square" rtlCol="0">
            <a:spAutoFit/>
          </a:bodyPr>
          <a:lstStyle/>
          <a:p>
            <a:pPr algn="ctr"/>
            <a:r>
              <a:rPr lang="en-US" sz="1100" b="1" dirty="0" err="1" smtClean="0"/>
              <a:t>Tekran</a:t>
            </a:r>
            <a:r>
              <a:rPr lang="en-US" sz="1100" b="1" dirty="0" smtClean="0"/>
              <a:t> (Hg)</a:t>
            </a:r>
            <a:endParaRPr lang="es-BO" sz="1100" b="1" dirty="0" err="1"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722487" y="916314"/>
            <a:ext cx="8192520" cy="5303863"/>
          </a:xfrm>
          <a:prstGeom prst="rect">
            <a:avLst/>
          </a:prstGeom>
          <a:noFill/>
          <a:ln w="9525">
            <a:noFill/>
            <a:miter lim="800000"/>
            <a:headEnd/>
            <a:tailEnd/>
          </a:ln>
          <a:effectLst/>
        </p:spPr>
      </p:pic>
      <p:sp>
        <p:nvSpPr>
          <p:cNvPr id="2" name="1 Título"/>
          <p:cNvSpPr>
            <a:spLocks noGrp="1"/>
          </p:cNvSpPr>
          <p:nvPr>
            <p:ph type="title"/>
          </p:nvPr>
        </p:nvSpPr>
        <p:spPr>
          <a:xfrm>
            <a:off x="542924" y="0"/>
            <a:ext cx="8601076" cy="1143000"/>
          </a:xfrm>
        </p:spPr>
        <p:txBody>
          <a:bodyPr>
            <a:normAutofit/>
          </a:bodyPr>
          <a:lstStyle/>
          <a:p>
            <a:r>
              <a:rPr lang="es-BO" sz="3200" dirty="0" smtClean="0">
                <a:solidFill>
                  <a:schemeClr val="tx2">
                    <a:lumMod val="75000"/>
                  </a:schemeClr>
                </a:solidFill>
              </a:rPr>
              <a:t>  </a:t>
            </a:r>
            <a:r>
              <a:rPr lang="es-BO" sz="2400" dirty="0" smtClean="0">
                <a:solidFill>
                  <a:schemeClr val="tx2">
                    <a:lumMod val="75000"/>
                  </a:schemeClr>
                </a:solidFill>
              </a:rPr>
              <a:t>LFA </a:t>
            </a:r>
            <a:r>
              <a:rPr lang="es-BO" sz="2400" dirty="0" err="1" smtClean="0">
                <a:solidFill>
                  <a:schemeClr val="tx2">
                    <a:lumMod val="75000"/>
                  </a:schemeClr>
                </a:solidFill>
              </a:rPr>
              <a:t>S</a:t>
            </a:r>
            <a:r>
              <a:rPr lang="es-BO" sz="2400" dirty="0" err="1" smtClean="0">
                <a:solidFill>
                  <a:schemeClr val="tx2">
                    <a:lumMod val="75000"/>
                  </a:schemeClr>
                </a:solidFill>
              </a:rPr>
              <a:t>tations</a:t>
            </a:r>
            <a:endParaRPr lang="en-US" sz="2400" dirty="0">
              <a:solidFill>
                <a:schemeClr val="tx2">
                  <a:lumMod val="75000"/>
                </a:schemeClr>
              </a:solidFill>
            </a:endParaRPr>
          </a:p>
        </p:txBody>
      </p:sp>
      <p:sp>
        <p:nvSpPr>
          <p:cNvPr id="9" name="8 Rectángulo"/>
          <p:cNvSpPr/>
          <p:nvPr/>
        </p:nvSpPr>
        <p:spPr>
          <a:xfrm>
            <a:off x="0" y="1"/>
            <a:ext cx="56197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solidFill>
                <a:schemeClr val="tx1"/>
              </a:solidFill>
            </a:endParaRPr>
          </a:p>
        </p:txBody>
      </p:sp>
      <p:sp>
        <p:nvSpPr>
          <p:cNvPr id="7" name="6 Rectángulo"/>
          <p:cNvSpPr/>
          <p:nvPr/>
        </p:nvSpPr>
        <p:spPr>
          <a:xfrm>
            <a:off x="5725637" y="5680978"/>
            <a:ext cx="1753437" cy="307777"/>
          </a:xfrm>
          <a:prstGeom prst="rect">
            <a:avLst/>
          </a:prstGeom>
        </p:spPr>
        <p:txBody>
          <a:bodyPr wrap="square">
            <a:spAutoFit/>
          </a:bodyPr>
          <a:lstStyle/>
          <a:p>
            <a:pPr lvl="1"/>
            <a:r>
              <a:rPr lang="en-US" sz="1400" dirty="0" smtClean="0">
                <a:solidFill>
                  <a:srgbClr val="FFFF00"/>
                </a:solidFill>
                <a:ea typeface="Calibri" pitchFamily="34" charset="0"/>
                <a:cs typeface="Times New Roman" pitchFamily="18" charset="0"/>
              </a:rPr>
              <a:t>3420 m </a:t>
            </a:r>
            <a:r>
              <a:rPr lang="en-US" sz="1400" dirty="0" err="1" smtClean="0">
                <a:solidFill>
                  <a:srgbClr val="FFFF00"/>
                </a:solidFill>
                <a:ea typeface="Calibri" pitchFamily="34" charset="0"/>
                <a:cs typeface="Times New Roman" pitchFamily="18" charset="0"/>
              </a:rPr>
              <a:t>asl</a:t>
            </a:r>
            <a:r>
              <a:rPr lang="en-US" sz="1400" dirty="0" smtClean="0">
                <a:solidFill>
                  <a:srgbClr val="FFFF00"/>
                </a:solidFill>
                <a:ea typeface="Calibri" pitchFamily="34" charset="0"/>
                <a:cs typeface="Times New Roman" pitchFamily="18" charset="0"/>
              </a:rPr>
              <a:t> </a:t>
            </a:r>
          </a:p>
        </p:txBody>
      </p:sp>
      <p:sp>
        <p:nvSpPr>
          <p:cNvPr id="8" name="7 Rectángulo"/>
          <p:cNvSpPr/>
          <p:nvPr/>
        </p:nvSpPr>
        <p:spPr>
          <a:xfrm>
            <a:off x="4225332" y="1136357"/>
            <a:ext cx="1743389" cy="307777"/>
          </a:xfrm>
          <a:prstGeom prst="rect">
            <a:avLst/>
          </a:prstGeom>
        </p:spPr>
        <p:txBody>
          <a:bodyPr wrap="square">
            <a:spAutoFit/>
          </a:bodyPr>
          <a:lstStyle/>
          <a:p>
            <a:pPr lvl="1"/>
            <a:r>
              <a:rPr lang="es-BO" sz="1400" dirty="0" smtClean="0">
                <a:solidFill>
                  <a:srgbClr val="FFFF00"/>
                </a:solidFill>
                <a:ea typeface="Calibri" pitchFamily="34" charset="0"/>
                <a:cs typeface="Times New Roman" pitchFamily="18" charset="0"/>
              </a:rPr>
              <a:t>5240 m </a:t>
            </a:r>
            <a:r>
              <a:rPr lang="es-BO" sz="1400" dirty="0" err="1" smtClean="0">
                <a:solidFill>
                  <a:srgbClr val="FFFF00"/>
                </a:solidFill>
                <a:ea typeface="Calibri" pitchFamily="34" charset="0"/>
                <a:cs typeface="Times New Roman" pitchFamily="18" charset="0"/>
              </a:rPr>
              <a:t>asl</a:t>
            </a:r>
            <a:endParaRPr lang="es-BO" sz="1400" dirty="0" smtClean="0">
              <a:solidFill>
                <a:srgbClr val="FFFF00"/>
              </a:solidFill>
              <a:ea typeface="Calibri" pitchFamily="34" charset="0"/>
              <a:cs typeface="Times New Roman" pitchFamily="18" charset="0"/>
            </a:endParaRPr>
          </a:p>
        </p:txBody>
      </p:sp>
      <p:sp>
        <p:nvSpPr>
          <p:cNvPr id="11" name="10 Rectángulo"/>
          <p:cNvSpPr/>
          <p:nvPr/>
        </p:nvSpPr>
        <p:spPr>
          <a:xfrm>
            <a:off x="1067264" y="4751623"/>
            <a:ext cx="1743389" cy="307777"/>
          </a:xfrm>
          <a:prstGeom prst="rect">
            <a:avLst/>
          </a:prstGeom>
        </p:spPr>
        <p:txBody>
          <a:bodyPr wrap="square">
            <a:spAutoFit/>
          </a:bodyPr>
          <a:lstStyle/>
          <a:p>
            <a:pPr lvl="1"/>
            <a:r>
              <a:rPr lang="es-BO" sz="1400" dirty="0" smtClean="0">
                <a:solidFill>
                  <a:srgbClr val="FFFF00"/>
                </a:solidFill>
                <a:ea typeface="Calibri" pitchFamily="34" charset="0"/>
                <a:cs typeface="Times New Roman" pitchFamily="18" charset="0"/>
              </a:rPr>
              <a:t>4000 m </a:t>
            </a:r>
            <a:r>
              <a:rPr lang="es-BO" sz="1400" dirty="0" err="1" smtClean="0">
                <a:solidFill>
                  <a:srgbClr val="FFFF00"/>
                </a:solidFill>
                <a:ea typeface="Calibri" pitchFamily="34" charset="0"/>
                <a:cs typeface="Times New Roman" pitchFamily="18" charset="0"/>
              </a:rPr>
              <a:t>asl</a:t>
            </a:r>
            <a:endParaRPr lang="es-BO" sz="1400" dirty="0" smtClean="0">
              <a:solidFill>
                <a:srgbClr val="FFFF00"/>
              </a:solidFill>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écnico">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écnico">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4262</TotalTime>
  <Words>4089</Words>
  <Application>Microsoft Office PowerPoint</Application>
  <PresentationFormat>Presentación en pantalla (4:3)</PresentationFormat>
  <Paragraphs>534</Paragraphs>
  <Slides>49</Slides>
  <Notes>45</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Técnico</vt:lpstr>
      <vt:lpstr>Angular Aerosol Profiling over the city of La Paz, Bolivia  </vt:lpstr>
      <vt:lpstr>Diapositiva 2</vt:lpstr>
      <vt:lpstr>The Chacaltaya GAW station</vt:lpstr>
      <vt:lpstr>  Chacaltaya GAW station: overview</vt:lpstr>
      <vt:lpstr> Chacaltaya GAW station: Goals</vt:lpstr>
      <vt:lpstr>Diapositiva 6</vt:lpstr>
      <vt:lpstr>  Instrumentation: aerosols physical properties + gases</vt:lpstr>
      <vt:lpstr>  Instrumentation: aerosols physical properties + gases</vt:lpstr>
      <vt:lpstr>  LFA Stations</vt:lpstr>
      <vt:lpstr>  Instrumentation: Cota-Cota</vt:lpstr>
      <vt:lpstr>Mean particle size distribution</vt:lpstr>
      <vt:lpstr>Diapositiva 12</vt:lpstr>
      <vt:lpstr>Diapositiva 13</vt:lpstr>
      <vt:lpstr>How our lidar system can help? </vt:lpstr>
      <vt:lpstr>Diapositiva 15</vt:lpstr>
      <vt:lpstr>   Lidar system</vt:lpstr>
      <vt:lpstr>  Angular Aerosol Profiling over La Paz (34°)</vt:lpstr>
      <vt:lpstr>Diapositiva 18</vt:lpstr>
      <vt:lpstr>Future challenges</vt:lpstr>
      <vt:lpstr>  Ceilometers</vt:lpstr>
      <vt:lpstr>Future Goals</vt:lpstr>
      <vt:lpstr>  Future goals</vt:lpstr>
      <vt:lpstr>Diapositiva 23</vt:lpstr>
      <vt:lpstr>Diapositiva 24</vt:lpstr>
      <vt:lpstr>Diapositiva 25</vt:lpstr>
      <vt:lpstr>Diapositiva 26</vt:lpstr>
      <vt:lpstr>Diapositiva 27</vt:lpstr>
      <vt:lpstr>  Ceilometers</vt:lpstr>
      <vt:lpstr> Radiosonde measurements </vt:lpstr>
      <vt:lpstr>  LIPAZ system: General characteristics </vt:lpstr>
      <vt:lpstr>  Radiosondings</vt:lpstr>
      <vt:lpstr> Scanning Mobility Particle Sizer (SMPS) </vt:lpstr>
      <vt:lpstr> Neutral Cluster &amp; Air Ion Spectrometer (NAIS)</vt:lpstr>
      <vt:lpstr>Hygroscopic Tandem Differential  Mobility Analyzer (HTDMA)  </vt:lpstr>
      <vt:lpstr>Multi-Angle Absorption Photometer (MAAP)</vt:lpstr>
      <vt:lpstr>  Aethalometer</vt:lpstr>
      <vt:lpstr>  Integrating Nephelometer </vt:lpstr>
      <vt:lpstr>  High Volume Air Sampler</vt:lpstr>
      <vt:lpstr>  Automatic Weather Station (AWS) </vt:lpstr>
      <vt:lpstr>  Carbon dioxide analyzer</vt:lpstr>
      <vt:lpstr>  Ozone analyzer</vt:lpstr>
      <vt:lpstr>Diapositiva 42</vt:lpstr>
      <vt:lpstr>Diapositiva 43</vt:lpstr>
      <vt:lpstr>Diapositiva 44</vt:lpstr>
      <vt:lpstr>Diapositiva 45</vt:lpstr>
      <vt:lpstr>Diapositiva 46</vt:lpstr>
      <vt:lpstr>  Chacaltaya GAW station: overview</vt:lpstr>
      <vt:lpstr>Diapositiva 48</vt:lpstr>
      <vt:lpstr>Diapositiva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Estado de lipaz</dc:title>
  <dc:creator>Mafer</dc:creator>
  <cp:lastModifiedBy>familia</cp:lastModifiedBy>
  <cp:revision>436</cp:revision>
  <dcterms:created xsi:type="dcterms:W3CDTF">2012-09-15T01:13:35Z</dcterms:created>
  <dcterms:modified xsi:type="dcterms:W3CDTF">2015-04-03T21:41:49Z</dcterms:modified>
</cp:coreProperties>
</file>