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Default Extension="emf" ContentType="image/x-emf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Default Extension="tiff" ContentType="image/tiff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4" r:id="rId3"/>
    <p:sldId id="295" r:id="rId4"/>
    <p:sldId id="297" r:id="rId5"/>
    <p:sldId id="296" r:id="rId6"/>
    <p:sldId id="298" r:id="rId7"/>
    <p:sldId id="303" r:id="rId8"/>
    <p:sldId id="301" r:id="rId9"/>
    <p:sldId id="299" r:id="rId10"/>
    <p:sldId id="300" r:id="rId11"/>
    <p:sldId id="263" r:id="rId12"/>
    <p:sldId id="276" r:id="rId13"/>
    <p:sldId id="277" r:id="rId14"/>
    <p:sldId id="264" r:id="rId15"/>
    <p:sldId id="265" r:id="rId16"/>
    <p:sldId id="305" r:id="rId17"/>
    <p:sldId id="306" r:id="rId18"/>
    <p:sldId id="272" r:id="rId19"/>
    <p:sldId id="309" r:id="rId20"/>
    <p:sldId id="310" r:id="rId21"/>
    <p:sldId id="308" r:id="rId22"/>
    <p:sldId id="307" r:id="rId23"/>
    <p:sldId id="283" r:id="rId24"/>
    <p:sldId id="284" r:id="rId25"/>
    <p:sldId id="290" r:id="rId26"/>
    <p:sldId id="286" r:id="rId27"/>
    <p:sldId id="287" r:id="rId28"/>
    <p:sldId id="288" r:id="rId29"/>
    <p:sldId id="289" r:id="rId30"/>
    <p:sldId id="304" r:id="rId31"/>
    <p:sldId id="312" r:id="rId32"/>
    <p:sldId id="302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660"/>
  </p:normalViewPr>
  <p:slideViewPr>
    <p:cSldViewPr>
      <p:cViewPr>
        <p:scale>
          <a:sx n="70" d="100"/>
          <a:sy n="70" d="100"/>
        </p:scale>
        <p:origin x="-58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6674-BFF0-4068-9759-9A2124D3A2D0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32E6E-80B9-4237-A5EC-E7DA06847F6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C12F-902E-49DE-AA17-1D4D11E3F973}" type="slidenum">
              <a:rPr lang="es-ES_tradnl" smtClean="0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5C5F9-0774-47F1-91DA-2D5E11ABF334}" type="slidenum">
              <a:rPr lang="es-AR" smtClean="0"/>
              <a:pPr>
                <a:defRPr/>
              </a:pPr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396A4-67D2-4435-B8AC-63B397A84472}" type="slidenum">
              <a:rPr lang="es-ES"/>
              <a:pPr/>
              <a:t>12</a:t>
            </a:fld>
            <a:endParaRPr lang="es-E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02BE4-C0E9-4833-8C70-BDC3E0BC068A}" type="slidenum">
              <a:rPr lang="es-ES"/>
              <a:pPr/>
              <a:t>13</a:t>
            </a:fld>
            <a:endParaRPr lang="es-E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1167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A8D62-10EB-4500-973B-35B94FCC2CA3}" type="slidenum">
              <a:rPr lang="es-ES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1167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A8D62-10EB-4500-973B-35B94FCC2CA3}" type="slidenum">
              <a:rPr lang="es-ES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02B7-5413-4422-BA87-A2CD2668CE5F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02B7-5413-4422-BA87-A2CD2668CE5F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02B7-5413-4422-BA87-A2CD2668CE5F}" type="slidenum">
              <a:rPr lang="es-ES_tradnl" smtClean="0"/>
              <a:pPr/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F32A1-E625-40A5-9625-9AB3359C7673}" type="slidenum">
              <a:rPr lang="es-ES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25</a:t>
            </a:fld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26</a:t>
            </a:fld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27</a:t>
            </a:fld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28</a:t>
            </a:fld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29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C059A-9CF7-4CB6-B7DD-F28AC9FEF2B5}" type="slidenum">
              <a:rPr lang="es-ES_tradnl" smtClean="0"/>
              <a:pPr/>
              <a:t>30</a:t>
            </a:fld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B02B7-5413-4422-BA87-A2CD2668CE5F}" type="slidenum">
              <a:rPr lang="es-ES_tradnl" smtClean="0"/>
              <a:pPr/>
              <a:t>31</a:t>
            </a:fld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C83FE-7146-4C37-B432-8E81CE32C87E}" type="slidenum">
              <a:rPr lang="es-ES_tradnl" smtClean="0"/>
              <a:pPr>
                <a:defRPr/>
              </a:pPr>
              <a:t>32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6E-80B9-4237-A5EC-E7DA06847F62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C83FE-7146-4C37-B432-8E81CE32C87E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C83FE-7146-4C37-B432-8E81CE32C87E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61D5D-A9A6-446F-AA0C-EAC308B5883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DC12F-902E-49DE-AA17-1D4D11E3F973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C04A-2A9C-41D8-9341-F5E68CB6C7A6}" type="datetimeFigureOut">
              <a:rPr lang="es-ES" smtClean="0"/>
              <a:pPr/>
              <a:t>08/04/2015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55C0-7FAB-41DC-BCA6-44D6F43805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tags" Target="../tags/tag2.xml"/><Relationship Id="rId16" Type="http://schemas.openxmlformats.org/officeDocument/2006/relationships/image" Target="../media/image12.jpe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4.gif"/><Relationship Id="rId3" Type="http://schemas.openxmlformats.org/officeDocument/2006/relationships/image" Target="../media/image31.png"/><Relationship Id="rId7" Type="http://schemas.openxmlformats.org/officeDocument/2006/relationships/image" Target="../media/image8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5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10" Type="http://schemas.openxmlformats.org/officeDocument/2006/relationships/image" Target="../media/image37.jpeg"/><Relationship Id="rId4" Type="http://schemas.openxmlformats.org/officeDocument/2006/relationships/tags" Target="../tags/tag51.xm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40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39.jpeg"/><Relationship Id="rId5" Type="http://schemas.openxmlformats.org/officeDocument/2006/relationships/tags" Target="../tags/tag57.xml"/><Relationship Id="rId10" Type="http://schemas.openxmlformats.org/officeDocument/2006/relationships/image" Target="../media/image38.jpeg"/><Relationship Id="rId4" Type="http://schemas.openxmlformats.org/officeDocument/2006/relationships/tags" Target="../tags/tag56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43.jpeg"/><Relationship Id="rId2" Type="http://schemas.openxmlformats.org/officeDocument/2006/relationships/tags" Target="../tags/tag61.xml"/><Relationship Id="rId16" Type="http://schemas.openxmlformats.org/officeDocument/2006/relationships/image" Target="../media/image42.jpe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41.png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7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.xml"/><Relationship Id="rId6" Type="http://schemas.openxmlformats.org/officeDocument/2006/relationships/image" Target="../media/image48.jpeg"/><Relationship Id="rId5" Type="http://schemas.openxmlformats.org/officeDocument/2006/relationships/image" Target="../media/image47.tiff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4.xml"/><Relationship Id="rId6" Type="http://schemas.openxmlformats.org/officeDocument/2006/relationships/image" Target="../media/image50.jpeg"/><Relationship Id="rId5" Type="http://schemas.openxmlformats.org/officeDocument/2006/relationships/image" Target="../media/image46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51.png"/><Relationship Id="rId5" Type="http://schemas.openxmlformats.org/officeDocument/2006/relationships/image" Target="../media/image52.emf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14.png"/><Relationship Id="rId15" Type="http://schemas.openxmlformats.org/officeDocument/2006/relationships/image" Target="../media/image17.jpeg"/><Relationship Id="rId10" Type="http://schemas.openxmlformats.org/officeDocument/2006/relationships/image" Target="../media/image9.jpeg"/><Relationship Id="rId4" Type="http://schemas.openxmlformats.org/officeDocument/2006/relationships/image" Target="../media/image13.png"/><Relationship Id="rId9" Type="http://schemas.openxmlformats.org/officeDocument/2006/relationships/image" Target="../media/image8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61.png"/><Relationship Id="rId15" Type="http://schemas.openxmlformats.org/officeDocument/2006/relationships/image" Target="../media/image6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10" Type="http://schemas.openxmlformats.org/officeDocument/2006/relationships/image" Target="../media/image71.jpeg"/><Relationship Id="rId4" Type="http://schemas.openxmlformats.org/officeDocument/2006/relationships/tags" Target="../tags/tag90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5" Type="http://schemas.openxmlformats.org/officeDocument/2006/relationships/image" Target="../media/image73.jpeg"/><Relationship Id="rId4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5" Type="http://schemas.openxmlformats.org/officeDocument/2006/relationships/image" Target="../media/image73.jpeg"/><Relationship Id="rId4" Type="http://schemas.openxmlformats.org/officeDocument/2006/relationships/image" Target="../media/image7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jpe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38.jpeg"/><Relationship Id="rId5" Type="http://schemas.openxmlformats.org/officeDocument/2006/relationships/image" Target="../media/image75.emf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73.jpeg"/><Relationship Id="rId5" Type="http://schemas.openxmlformats.org/officeDocument/2006/relationships/image" Target="../media/image76.emf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lrad-net.gsfc.nasa.gov/cgi-bin/type_piece_of_map_flux?long1=-180&amp;long2=180&amp;lat1=-90&amp;lat2=90&amp;multiplier=2&amp;what_map=4&amp;nachal=1&amp;formatter=0&amp;level=1&amp;shef_code=P" TargetMode="Externa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tags" Target="../tags/tag104.xml"/><Relationship Id="rId7" Type="http://schemas.openxmlformats.org/officeDocument/2006/relationships/image" Target="../media/image14.png"/><Relationship Id="rId12" Type="http://schemas.openxmlformats.org/officeDocument/2006/relationships/image" Target="../media/image9.jpeg"/><Relationship Id="rId17" Type="http://schemas.openxmlformats.org/officeDocument/2006/relationships/hyperlink" Target="http://www.division-lidar.com.ar/" TargetMode="External"/><Relationship Id="rId2" Type="http://schemas.openxmlformats.org/officeDocument/2006/relationships/tags" Target="../tags/tag103.xml"/><Relationship Id="rId16" Type="http://schemas.openxmlformats.org/officeDocument/2006/relationships/image" Target="../media/image82.jpeg"/><Relationship Id="rId1" Type="http://schemas.openxmlformats.org/officeDocument/2006/relationships/tags" Target="../tags/tag102.xml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tags" Target="../tags/tag105.xml"/><Relationship Id="rId9" Type="http://schemas.openxmlformats.org/officeDocument/2006/relationships/image" Target="../media/image15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22.png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21.jpe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image" Target="../media/image24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20.jpe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23.jpe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27.jpeg"/><Relationship Id="rId3" Type="http://schemas.openxmlformats.org/officeDocument/2006/relationships/tags" Target="../tags/tag46.xml"/><Relationship Id="rId7" Type="http://schemas.openxmlformats.org/officeDocument/2006/relationships/image" Target="../media/image14.png"/><Relationship Id="rId12" Type="http://schemas.openxmlformats.org/officeDocument/2006/relationships/image" Target="../media/image9.jpeg"/><Relationship Id="rId17" Type="http://schemas.openxmlformats.org/officeDocument/2006/relationships/image" Target="../media/image26.png"/><Relationship Id="rId2" Type="http://schemas.openxmlformats.org/officeDocument/2006/relationships/tags" Target="../tags/tag45.xml"/><Relationship Id="rId16" Type="http://schemas.openxmlformats.org/officeDocument/2006/relationships/image" Target="../media/image25.jpeg"/><Relationship Id="rId1" Type="http://schemas.openxmlformats.org/officeDocument/2006/relationships/tags" Target="../tags/tag44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tags" Target="../tags/tag47.xml"/><Relationship Id="rId9" Type="http://schemas.openxmlformats.org/officeDocument/2006/relationships/image" Target="../media/image15.png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9.jpeg"/><Relationship Id="rId3" Type="http://schemas.openxmlformats.org/officeDocument/2006/relationships/image" Target="../media/image28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1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8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7543800" cy="1752600"/>
          </a:xfrm>
        </p:spPr>
        <p:txBody>
          <a:bodyPr>
            <a:normAutofit/>
          </a:bodyPr>
          <a:lstStyle/>
          <a:p>
            <a:r>
              <a:rPr lang="es-ES" dirty="0" err="1" smtClean="0"/>
              <a:t>Elian</a:t>
            </a:r>
            <a:r>
              <a:rPr lang="es-ES" dirty="0" smtClean="0"/>
              <a:t> </a:t>
            </a:r>
            <a:r>
              <a:rPr lang="es-ES" dirty="0" err="1" smtClean="0"/>
              <a:t>Wolfram</a:t>
            </a:r>
            <a:r>
              <a:rPr lang="es-ES" dirty="0" smtClean="0"/>
              <a:t>, </a:t>
            </a:r>
            <a:r>
              <a:rPr lang="es-ES" dirty="0" smtClean="0"/>
              <a:t>Jacobo </a:t>
            </a:r>
            <a:r>
              <a:rPr lang="es-ES" dirty="0" smtClean="0"/>
              <a:t>Salvador, </a:t>
            </a:r>
            <a:r>
              <a:rPr lang="es-ES" dirty="0" smtClean="0"/>
              <a:t>Facundo </a:t>
            </a:r>
            <a:r>
              <a:rPr lang="es-ES" dirty="0" err="1" smtClean="0"/>
              <a:t>Orte</a:t>
            </a:r>
            <a:r>
              <a:rPr lang="es-ES" dirty="0" smtClean="0"/>
              <a:t>, </a:t>
            </a:r>
            <a:r>
              <a:rPr lang="es-ES" dirty="0" smtClean="0"/>
              <a:t>Pablo  </a:t>
            </a:r>
            <a:r>
              <a:rPr lang="es-ES" dirty="0" err="1" smtClean="0"/>
              <a:t>Vasquez</a:t>
            </a:r>
            <a:r>
              <a:rPr lang="es-ES" dirty="0" smtClean="0"/>
              <a:t>, </a:t>
            </a:r>
            <a:r>
              <a:rPr lang="es-ES" dirty="0" smtClean="0"/>
              <a:t>Gabriel </a:t>
            </a:r>
            <a:r>
              <a:rPr lang="es-ES" dirty="0" err="1" smtClean="0"/>
              <a:t>Amanchatoux</a:t>
            </a:r>
            <a:r>
              <a:rPr lang="es-ES" dirty="0" smtClean="0"/>
              <a:t>, </a:t>
            </a:r>
            <a:r>
              <a:rPr lang="es-ES" dirty="0" err="1" smtClean="0"/>
              <a:t>Raul</a:t>
            </a:r>
            <a:r>
              <a:rPr lang="es-ES" dirty="0" smtClean="0"/>
              <a:t> </a:t>
            </a:r>
            <a:r>
              <a:rPr lang="es-ES" dirty="0" err="1" smtClean="0"/>
              <a:t>D’Elia</a:t>
            </a:r>
            <a:r>
              <a:rPr lang="es-ES" dirty="0" smtClean="0"/>
              <a:t>, </a:t>
            </a:r>
            <a:r>
              <a:rPr lang="es-ES" dirty="0" smtClean="0"/>
              <a:t>Daniela </a:t>
            </a:r>
            <a:r>
              <a:rPr lang="es-ES" dirty="0" err="1" smtClean="0"/>
              <a:t>Bulnes</a:t>
            </a:r>
            <a:r>
              <a:rPr lang="es-ES" dirty="0" smtClean="0"/>
              <a:t>, </a:t>
            </a:r>
            <a:r>
              <a:rPr lang="es-ES" dirty="0" smtClean="0"/>
              <a:t>E. </a:t>
            </a:r>
            <a:r>
              <a:rPr lang="es-ES" dirty="0" err="1" smtClean="0"/>
              <a:t>Quel</a:t>
            </a:r>
            <a:endParaRPr lang="es-ES_tradnl" dirty="0"/>
          </a:p>
        </p:txBody>
      </p:sp>
      <p:pic>
        <p:nvPicPr>
          <p:cNvPr id="5" name="9 Imagen" descr="Logo CEILA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486400"/>
            <a:ext cx="99775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Logo_UMI_CNRS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562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5715000"/>
            <a:ext cx="1549063" cy="43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PABLO\Desktop\CITEDEF\PROIMCA2013\UTN FRB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562600"/>
            <a:ext cx="1028611" cy="81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logo_8th_WLM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7073" y="0"/>
            <a:ext cx="1586927" cy="1569229"/>
          </a:xfrm>
          <a:prstGeom prst="rect">
            <a:avLst/>
          </a:prstGeom>
        </p:spPr>
      </p:pic>
      <p:pic>
        <p:nvPicPr>
          <p:cNvPr id="14" name="4 Imagen" descr="LOGO CITEDEF 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5486400"/>
            <a:ext cx="555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7 Imagen" descr="pluma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7375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8 Imagen" descr="UV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775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0 Imagen" descr="ray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1175" y="0"/>
            <a:ext cx="72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2 Imagen" descr="o3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75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3 Imagen" descr="cuidad_smok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3375" y="0"/>
            <a:ext cx="1430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14 Imagen" descr="images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5575" y="0"/>
            <a:ext cx="127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0" y="1676400"/>
            <a:ext cx="9296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Cloud impact study in solar surface radiation using the R2-SOLAR network in Argentine territory</a:t>
            </a:r>
            <a:endParaRPr lang="es-ES_tradnl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ctr"/>
            <a:r>
              <a:rPr lang="es-ES" dirty="0" smtClean="0"/>
              <a:t>Proyecto de Desarrollo del Sistema de Gestión de Riesgos Medioambientales Atmosféricos en Sudamérica – Punta Arenas, Chile </a:t>
            </a:r>
            <a:endParaRPr lang="es-ES_tradnl" dirty="0"/>
          </a:p>
        </p:txBody>
      </p:sp>
      <p:pic>
        <p:nvPicPr>
          <p:cNvPr id="4" name="3 Imagen" descr="Logo CEIL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0101" y="331373"/>
            <a:ext cx="537196" cy="533400"/>
          </a:xfrm>
          <a:prstGeom prst="rect">
            <a:avLst/>
          </a:prstGeom>
        </p:spPr>
      </p:pic>
      <p:pic>
        <p:nvPicPr>
          <p:cNvPr id="5" name="4 Imagen" descr="LOGO CITEDEF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7839"/>
            <a:ext cx="555057" cy="838200"/>
          </a:xfrm>
          <a:prstGeom prst="rect">
            <a:avLst/>
          </a:prstGeom>
        </p:spPr>
      </p:pic>
      <p:pic>
        <p:nvPicPr>
          <p:cNvPr id="10" name="9 Imagen" descr="UNIDEF N(RESOLUCION ALTA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58472"/>
            <a:ext cx="762000" cy="239362"/>
          </a:xfrm>
          <a:prstGeom prst="rect">
            <a:avLst/>
          </a:prstGeom>
        </p:spPr>
      </p:pic>
      <p:grpSp>
        <p:nvGrpSpPr>
          <p:cNvPr id="6" name="16 Grupo"/>
          <p:cNvGrpSpPr/>
          <p:nvPr/>
        </p:nvGrpSpPr>
        <p:grpSpPr>
          <a:xfrm>
            <a:off x="1741986" y="95697"/>
            <a:ext cx="5652952" cy="762000"/>
            <a:chOff x="1890848" y="0"/>
            <a:chExt cx="5652952" cy="762000"/>
          </a:xfrm>
        </p:grpSpPr>
        <p:pic>
          <p:nvPicPr>
            <p:cNvPr id="8" name="7 Imagen" descr="plum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200" y="0"/>
              <a:ext cx="609600" cy="761242"/>
            </a:xfrm>
            <a:prstGeom prst="rect">
              <a:avLst/>
            </a:prstGeom>
          </p:spPr>
        </p:pic>
        <p:pic>
          <p:nvPicPr>
            <p:cNvPr id="9" name="8 Imagen" descr="UV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0848" y="0"/>
              <a:ext cx="762000" cy="762000"/>
            </a:xfrm>
            <a:prstGeom prst="rect">
              <a:avLst/>
            </a:prstGeom>
          </p:spPr>
        </p:pic>
        <p:pic>
          <p:nvPicPr>
            <p:cNvPr id="11" name="10 Imagen" descr="ray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62687" y="0"/>
              <a:ext cx="723900" cy="762000"/>
            </a:xfrm>
            <a:prstGeom prst="rect">
              <a:avLst/>
            </a:prstGeom>
          </p:spPr>
        </p:pic>
        <p:pic>
          <p:nvPicPr>
            <p:cNvPr id="13" name="12 Imagen" descr="o3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0054" y="0"/>
              <a:ext cx="762000" cy="762000"/>
            </a:xfrm>
            <a:prstGeom prst="rect">
              <a:avLst/>
            </a:prstGeom>
          </p:spPr>
        </p:pic>
        <p:pic>
          <p:nvPicPr>
            <p:cNvPr id="14" name="13 Imagen" descr="cuidad_smoke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3495" y="0"/>
              <a:ext cx="1431073" cy="762000"/>
            </a:xfrm>
            <a:prstGeom prst="rect">
              <a:avLst/>
            </a:prstGeom>
          </p:spPr>
        </p:pic>
        <p:pic>
          <p:nvPicPr>
            <p:cNvPr id="15" name="14 Imagen" descr="images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5190" y="0"/>
              <a:ext cx="1270000" cy="762000"/>
            </a:xfrm>
            <a:prstGeom prst="rect">
              <a:avLst/>
            </a:prstGeom>
          </p:spPr>
        </p:pic>
      </p:grpSp>
      <p:pic>
        <p:nvPicPr>
          <p:cNvPr id="16" name="15 Imagen" descr="A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3536" y="31899"/>
            <a:ext cx="1486327" cy="8382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886699" y="1146810"/>
            <a:ext cx="754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Online Real time UV index and Daily Time Evolution of UV Index at each Station</a:t>
            </a:r>
            <a:endParaRPr lang="en-U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8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Cloud impact on Solar Radiation</a:t>
            </a:r>
            <a:endParaRPr lang="en-US" dirty="0"/>
          </a:p>
        </p:txBody>
      </p:sp>
      <p:pic>
        <p:nvPicPr>
          <p:cNvPr id="4" name="3 Marcador de contenido" descr="P1190029.JPG"/>
          <p:cNvPicPr>
            <a:picLocks noGrp="1" noChangeAspect="1"/>
          </p:cNvPicPr>
          <p:nvPr>
            <p:ph sz="quarter"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 rot="5400000">
            <a:off x="-607220" y="2321708"/>
            <a:ext cx="4857760" cy="3643320"/>
          </a:xfrm>
        </p:spPr>
      </p:pic>
      <p:pic>
        <p:nvPicPr>
          <p:cNvPr id="5" name="4 Imagen" descr="P1190023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71538" y="1214422"/>
            <a:ext cx="6600569" cy="4950427"/>
          </a:xfrm>
          <a:prstGeom prst="rect">
            <a:avLst/>
          </a:prstGeom>
        </p:spPr>
      </p:pic>
      <p:pic>
        <p:nvPicPr>
          <p:cNvPr id="6" name="5 Imagen" descr="P1190011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015091" y="1071546"/>
            <a:ext cx="7128909" cy="53466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0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 b="15384"/>
          <a:stretch>
            <a:fillRect/>
          </a:stretch>
        </p:blipFill>
        <p:spPr bwMode="auto">
          <a:xfrm>
            <a:off x="5181600" y="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guv_clar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t="8098" b="9583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Espectrorradiómetro de banda angosta</a:t>
            </a:r>
          </a:p>
        </p:txBody>
      </p:sp>
      <p:sp>
        <p:nvSpPr>
          <p:cNvPr id="2867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47800"/>
            <a:ext cx="4579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smtClean="0"/>
              <a:t>Typical</a:t>
            </a:r>
            <a:r>
              <a:rPr lang="en-US" sz="2400" smtClean="0"/>
              <a:t> Measurement in a clear </a:t>
            </a:r>
            <a:r>
              <a:rPr lang="en-US" sz="2400" smtClean="0"/>
              <a:t>day</a:t>
            </a:r>
            <a:endParaRPr lang="en-US" sz="2400"/>
          </a:p>
        </p:txBody>
      </p:sp>
      <p:sp>
        <p:nvSpPr>
          <p:cNvPr id="28678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85800"/>
            <a:ext cx="476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accent2"/>
                </a:solidFill>
              </a:rPr>
              <a:t>GUV 541 Biospherical Instruments</a:t>
            </a: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28679" name="Picture 7" descr="logo_C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 b="14285"/>
          <a:stretch>
            <a:fillRect/>
          </a:stretch>
        </p:blipFill>
        <p:spPr bwMode="auto">
          <a:xfrm>
            <a:off x="7467600" y="6164263"/>
            <a:ext cx="1676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uv_nub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 b="9975"/>
          <a:stretch>
            <a:fillRect/>
          </a:stretch>
        </p:blipFill>
        <p:spPr bwMode="auto">
          <a:xfrm>
            <a:off x="0" y="228600"/>
            <a:ext cx="899477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SC0000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0" y="45307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SC0000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" y="44910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1447800"/>
            <a:ext cx="609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970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81000" y="1447800"/>
            <a:ext cx="33528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9703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352800" y="4191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970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1447800"/>
            <a:ext cx="449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970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41910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970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43400" y="4191000"/>
            <a:ext cx="1447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9707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352800" y="4267200"/>
            <a:ext cx="381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>
            <a:off x="171450" y="0"/>
            <a:ext cx="876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Attenuation</a:t>
            </a:r>
            <a:r>
              <a:rPr lang="en-US" sz="3600" kern="10" spc="72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of surface solar radiation by cumulus </a:t>
            </a:r>
            <a:r>
              <a:rPr lang="en-US" sz="3600" kern="10" spc="72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clouds</a:t>
            </a:r>
            <a:endParaRPr lang="en-US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VmedioOctubre2005v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714488"/>
            <a:ext cx="5429288" cy="409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Cloud Cover Impact in UVI</a:t>
            </a:r>
          </a:p>
        </p:txBody>
      </p:sp>
      <p:sp>
        <p:nvSpPr>
          <p:cNvPr id="52229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-5400000">
            <a:off x="1509695" y="3348033"/>
            <a:ext cx="1438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UV </a:t>
            </a:r>
            <a:r>
              <a:rPr lang="es-ES" sz="2400" dirty="0" err="1"/>
              <a:t>Index</a:t>
            </a:r>
            <a:endParaRPr lang="es-ES" sz="2400" dirty="0"/>
          </a:p>
        </p:txBody>
      </p:sp>
      <p:grpSp>
        <p:nvGrpSpPr>
          <p:cNvPr id="2" name="18 Grupo"/>
          <p:cNvGrpSpPr/>
          <p:nvPr>
            <p:custDataLst>
              <p:tags r:id="rId5"/>
            </p:custDataLst>
          </p:nvPr>
        </p:nvGrpSpPr>
        <p:grpSpPr>
          <a:xfrm>
            <a:off x="4643438" y="2214554"/>
            <a:ext cx="4137734" cy="573092"/>
            <a:chOff x="4643438" y="2214554"/>
            <a:chExt cx="4137734" cy="573092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4643438" y="2214554"/>
              <a:ext cx="271464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4643438" y="2786058"/>
              <a:ext cx="271464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rot="5400000">
              <a:off x="6965173" y="2536025"/>
              <a:ext cx="500066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7429520" y="2285992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Attenuation</a:t>
              </a:r>
              <a:endParaRPr lang="en-US" b="1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638800" y="3733800"/>
            <a:ext cx="3152857" cy="798731"/>
            <a:chOff x="5486400" y="3733800"/>
            <a:chExt cx="3305257" cy="798731"/>
          </a:xfrm>
        </p:grpSpPr>
        <p:sp>
          <p:nvSpPr>
            <p:cNvPr id="12" name="11 CuadroTexto"/>
            <p:cNvSpPr txBox="1"/>
            <p:nvPr/>
          </p:nvSpPr>
          <p:spPr>
            <a:xfrm>
              <a:off x="7010400" y="3886200"/>
              <a:ext cx="1781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Clear Sky Model </a:t>
              </a:r>
            </a:p>
            <a:p>
              <a:r>
                <a:rPr lang="en-US" b="1" dirty="0" smtClean="0"/>
                <a:t>reference</a:t>
              </a:r>
              <a:endParaRPr lang="en-US" b="1" dirty="0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H="1" flipV="1">
              <a:off x="5486400" y="3733800"/>
              <a:ext cx="1447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vdiario061210v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2000240"/>
            <a:ext cx="534854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-326571"/>
            <a:ext cx="8229600" cy="1469571"/>
          </a:xfrm>
        </p:spPr>
        <p:txBody>
          <a:bodyPr/>
          <a:lstStyle/>
          <a:p>
            <a:pPr eaLnBrk="1" hangingPunct="1"/>
            <a:r>
              <a:rPr lang="en-US" smtClean="0"/>
              <a:t>Cloud Cover Impact in UVI</a:t>
            </a:r>
          </a:p>
        </p:txBody>
      </p:sp>
      <p:sp>
        <p:nvSpPr>
          <p:cNvPr id="5222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29058" y="6143644"/>
            <a:ext cx="15183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/>
              <a:t>UTC (hs) </a:t>
            </a:r>
            <a:endParaRPr lang="es-ES" sz="2400" dirty="0"/>
          </a:p>
        </p:txBody>
      </p:sp>
      <p:sp>
        <p:nvSpPr>
          <p:cNvPr id="52229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1366819" y="3776661"/>
            <a:ext cx="14382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UV </a:t>
            </a:r>
            <a:r>
              <a:rPr lang="es-ES" sz="2400" dirty="0" err="1"/>
              <a:t>Index</a:t>
            </a:r>
            <a:endParaRPr lang="es-ES" sz="2400" dirty="0"/>
          </a:p>
        </p:txBody>
      </p:sp>
      <p:grpSp>
        <p:nvGrpSpPr>
          <p:cNvPr id="2" name="12 Grupo"/>
          <p:cNvGrpSpPr/>
          <p:nvPr>
            <p:custDataLst>
              <p:tags r:id="rId6"/>
            </p:custDataLst>
          </p:nvPr>
        </p:nvGrpSpPr>
        <p:grpSpPr>
          <a:xfrm>
            <a:off x="5000628" y="2428868"/>
            <a:ext cx="4032252" cy="501654"/>
            <a:chOff x="5000628" y="2428868"/>
            <a:chExt cx="4032252" cy="501654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5000628" y="2428868"/>
              <a:ext cx="271464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5000628" y="2928934"/>
              <a:ext cx="271464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rot="5400000">
              <a:off x="7180281" y="2678107"/>
              <a:ext cx="500066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>
              <a:off x="7535867" y="2500306"/>
              <a:ext cx="14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Enhancement</a:t>
              </a:r>
              <a:endParaRPr lang="en-US" b="1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486400" y="3733800"/>
            <a:ext cx="3305257" cy="798731"/>
            <a:chOff x="5486400" y="3733800"/>
            <a:chExt cx="3305257" cy="798731"/>
          </a:xfrm>
        </p:grpSpPr>
        <p:sp>
          <p:nvSpPr>
            <p:cNvPr id="13" name="12 CuadroTexto"/>
            <p:cNvSpPr txBox="1"/>
            <p:nvPr/>
          </p:nvSpPr>
          <p:spPr>
            <a:xfrm>
              <a:off x="7010400" y="3886200"/>
              <a:ext cx="1781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Clear Sky Model </a:t>
              </a:r>
            </a:p>
            <a:p>
              <a:r>
                <a:rPr lang="en-US" b="1" dirty="0" smtClean="0"/>
                <a:t>reference</a:t>
              </a:r>
              <a:endParaRPr lang="en-US" b="1" dirty="0"/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 flipH="1" flipV="1">
              <a:off x="5486400" y="3733800"/>
              <a:ext cx="1447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32 Grupo"/>
          <p:cNvGrpSpPr/>
          <p:nvPr/>
        </p:nvGrpSpPr>
        <p:grpSpPr>
          <a:xfrm>
            <a:off x="0" y="762000"/>
            <a:ext cx="4038600" cy="4832132"/>
            <a:chOff x="0" y="762000"/>
            <a:chExt cx="4038600" cy="4832132"/>
          </a:xfrm>
        </p:grpSpPr>
        <p:sp>
          <p:nvSpPr>
            <p:cNvPr id="24" name="23 Estrella de 12 puntas"/>
            <p:cNvSpPr/>
            <p:nvPr/>
          </p:nvSpPr>
          <p:spPr>
            <a:xfrm>
              <a:off x="2362200" y="762000"/>
              <a:ext cx="685800" cy="609600"/>
            </a:xfrm>
            <a:prstGeom prst="star1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0" y="1409898"/>
              <a:ext cx="4038600" cy="4184234"/>
              <a:chOff x="0" y="1409898"/>
              <a:chExt cx="4038600" cy="4184234"/>
            </a:xfrm>
          </p:grpSpPr>
          <p:sp>
            <p:nvSpPr>
              <p:cNvPr id="26" name="25 Flecha a la derecha con bandas"/>
              <p:cNvSpPr/>
              <p:nvPr/>
            </p:nvSpPr>
            <p:spPr>
              <a:xfrm rot="5400000">
                <a:off x="800512" y="3085688"/>
                <a:ext cx="1004883" cy="319908"/>
              </a:xfrm>
              <a:prstGeom prst="stripedRightArrow">
                <a:avLst/>
              </a:prstGeom>
              <a:noFill/>
              <a:ln>
                <a:solidFill>
                  <a:schemeClr val="accent1">
                    <a:shade val="50000"/>
                    <a:alpha val="73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30 Grupo"/>
              <p:cNvGrpSpPr/>
              <p:nvPr/>
            </p:nvGrpSpPr>
            <p:grpSpPr>
              <a:xfrm>
                <a:off x="0" y="1409898"/>
                <a:ext cx="4038600" cy="4184234"/>
                <a:chOff x="0" y="1409898"/>
                <a:chExt cx="4038600" cy="4184234"/>
              </a:xfrm>
            </p:grpSpPr>
            <p:grpSp>
              <p:nvGrpSpPr>
                <p:cNvPr id="22" name="21 Grupo"/>
                <p:cNvGrpSpPr/>
                <p:nvPr/>
              </p:nvGrpSpPr>
              <p:grpSpPr>
                <a:xfrm>
                  <a:off x="762000" y="4648200"/>
                  <a:ext cx="1066800" cy="945932"/>
                  <a:chOff x="533400" y="2254468"/>
                  <a:chExt cx="1066800" cy="945932"/>
                </a:xfrm>
              </p:grpSpPr>
              <p:sp>
                <p:nvSpPr>
                  <p:cNvPr id="19" name="18 Elipse"/>
                  <p:cNvSpPr/>
                  <p:nvPr/>
                </p:nvSpPr>
                <p:spPr>
                  <a:xfrm>
                    <a:off x="825064" y="2254468"/>
                    <a:ext cx="533400" cy="533400"/>
                  </a:xfrm>
                  <a:prstGeom prst="ellipse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17 Rectángulo"/>
                  <p:cNvSpPr/>
                  <p:nvPr/>
                </p:nvSpPr>
                <p:spPr>
                  <a:xfrm>
                    <a:off x="533400" y="2514600"/>
                    <a:ext cx="1066800" cy="685800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19 Llamada de nube"/>
                <p:cNvSpPr/>
                <p:nvPr/>
              </p:nvSpPr>
              <p:spPr>
                <a:xfrm>
                  <a:off x="0" y="2057400"/>
                  <a:ext cx="1371600" cy="990600"/>
                </a:xfrm>
                <a:prstGeom prst="cloudCallou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20 Llamada de nube"/>
                <p:cNvSpPr/>
                <p:nvPr/>
              </p:nvSpPr>
              <p:spPr>
                <a:xfrm>
                  <a:off x="2667000" y="2209800"/>
                  <a:ext cx="1371600" cy="990600"/>
                </a:xfrm>
                <a:prstGeom prst="cloudCallou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24 Flecha a la derecha con bandas"/>
                <p:cNvSpPr/>
                <p:nvPr/>
              </p:nvSpPr>
              <p:spPr>
                <a:xfrm rot="6728162">
                  <a:off x="664574" y="2681400"/>
                  <a:ext cx="2590800" cy="381000"/>
                </a:xfrm>
                <a:prstGeom prst="stripedRightArrow">
                  <a:avLst/>
                </a:prstGeom>
                <a:noFill/>
                <a:ln>
                  <a:solidFill>
                    <a:schemeClr val="accent1">
                      <a:shade val="50000"/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26 Flecha a la derecha con bandas"/>
                <p:cNvSpPr/>
                <p:nvPr/>
              </p:nvSpPr>
              <p:spPr>
                <a:xfrm rot="7068964">
                  <a:off x="1502137" y="3861470"/>
                  <a:ext cx="1219200" cy="685800"/>
                </a:xfrm>
                <a:prstGeom prst="stripedRightArrow">
                  <a:avLst/>
                </a:prstGeom>
                <a:noFill/>
                <a:ln>
                  <a:solidFill>
                    <a:schemeClr val="accent1">
                      <a:shade val="50000"/>
                      <a:alpha val="73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28 Flecha a la derecha con bandas"/>
                <p:cNvSpPr/>
                <p:nvPr/>
              </p:nvSpPr>
              <p:spPr>
                <a:xfrm rot="7993963">
                  <a:off x="1240040" y="1810153"/>
                  <a:ext cx="1142605" cy="342095"/>
                </a:xfrm>
                <a:prstGeom prst="stripedRightArrow">
                  <a:avLst/>
                </a:prstGeom>
                <a:noFill/>
                <a:ln>
                  <a:solidFill>
                    <a:schemeClr val="accent1">
                      <a:shade val="50000"/>
                      <a:alpha val="73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29 Flecha a la derecha con bandas"/>
              <p:cNvSpPr/>
              <p:nvPr/>
            </p:nvSpPr>
            <p:spPr>
              <a:xfrm rot="3040966">
                <a:off x="41936" y="3774983"/>
                <a:ext cx="1219200" cy="685800"/>
              </a:xfrm>
              <a:prstGeom prst="stripedRightArrow">
                <a:avLst/>
              </a:prstGeom>
              <a:noFill/>
              <a:ln>
                <a:solidFill>
                  <a:schemeClr val="accent1">
                    <a:shade val="50000"/>
                    <a:alpha val="73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s-ES_tradnl" dirty="0" smtClean="0"/>
              <a:t>Resultados: </a:t>
            </a:r>
            <a:endParaRPr lang="es-ES_tradnl" dirty="0"/>
          </a:p>
        </p:txBody>
      </p:sp>
      <p:pic>
        <p:nvPicPr>
          <p:cNvPr id="3" name="2 Imagen" descr="Jan_24_2008_empirico_seleccionado_e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6188364" cy="3962400"/>
          </a:xfrm>
          <a:prstGeom prst="rect">
            <a:avLst/>
          </a:prstGeom>
        </p:spPr>
      </p:pic>
      <p:grpSp>
        <p:nvGrpSpPr>
          <p:cNvPr id="4" name="23 Grupo"/>
          <p:cNvGrpSpPr/>
          <p:nvPr/>
        </p:nvGrpSpPr>
        <p:grpSpPr>
          <a:xfrm>
            <a:off x="2057400" y="914400"/>
            <a:ext cx="7335814" cy="4255532"/>
            <a:chOff x="2057400" y="914400"/>
            <a:chExt cx="7335814" cy="4255532"/>
          </a:xfrm>
        </p:grpSpPr>
        <p:grpSp>
          <p:nvGrpSpPr>
            <p:cNvPr id="6" name="20 Grupo"/>
            <p:cNvGrpSpPr/>
            <p:nvPr/>
          </p:nvGrpSpPr>
          <p:grpSpPr>
            <a:xfrm>
              <a:off x="2057400" y="914400"/>
              <a:ext cx="7335814" cy="4191000"/>
              <a:chOff x="2057400" y="914400"/>
              <a:chExt cx="7335814" cy="4191000"/>
            </a:xfrm>
          </p:grpSpPr>
          <p:pic>
            <p:nvPicPr>
              <p:cNvPr id="5" name="4 Imagen" descr="Jan_24_2008_empirico_seleccionado_zoom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86200" y="914400"/>
                <a:ext cx="5507014" cy="4191000"/>
              </a:xfrm>
              <a:prstGeom prst="rect">
                <a:avLst/>
              </a:prstGeom>
            </p:spPr>
          </p:pic>
          <p:sp>
            <p:nvSpPr>
              <p:cNvPr id="7" name="6 Rectángulo"/>
              <p:cNvSpPr/>
              <p:nvPr/>
            </p:nvSpPr>
            <p:spPr>
              <a:xfrm>
                <a:off x="2057400" y="2362200"/>
                <a:ext cx="1600200" cy="1981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9" name="8 Conector recto"/>
              <p:cNvCxnSpPr/>
              <p:nvPr/>
            </p:nvCxnSpPr>
            <p:spPr>
              <a:xfrm flipV="1">
                <a:off x="2057400" y="1219200"/>
                <a:ext cx="2514600" cy="114300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/>
              <p:nvPr/>
            </p:nvCxnSpPr>
            <p:spPr>
              <a:xfrm>
                <a:off x="2057400" y="4343400"/>
                <a:ext cx="2514600" cy="30480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 flipV="1">
                <a:off x="3657600" y="2209800"/>
                <a:ext cx="685800" cy="15240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3657600" y="4343400"/>
                <a:ext cx="838200" cy="7620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22 CuadroTexto"/>
            <p:cNvSpPr txBox="1"/>
            <p:nvPr/>
          </p:nvSpPr>
          <p:spPr>
            <a:xfrm>
              <a:off x="6172200" y="4800600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Local Time</a:t>
              </a:r>
              <a:endParaRPr lang="es-ES_tradnl" dirty="0"/>
            </a:p>
          </p:txBody>
        </p:sp>
      </p:grpSp>
      <p:pic>
        <p:nvPicPr>
          <p:cNvPr id="13" name="Picture 5" descr="DSC0110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stab 002"/>
          <p:cNvPicPr>
            <a:picLocks noChangeAspect="1" noChangeArrowheads="1"/>
          </p:cNvPicPr>
          <p:nvPr/>
        </p:nvPicPr>
        <p:blipFill>
          <a:blip r:embed="rId4" cstate="print"/>
          <a:srcRect l="69804" r="12489"/>
          <a:stretch>
            <a:fillRect/>
          </a:stretch>
        </p:blipFill>
        <p:spPr>
          <a:xfrm>
            <a:off x="8352752" y="-609600"/>
            <a:ext cx="791248" cy="3352800"/>
          </a:xfrm>
          <a:prstGeom prst="rect">
            <a:avLst/>
          </a:prstGeom>
          <a:noFill/>
          <a:ln/>
        </p:spPr>
      </p:pic>
      <p:pic>
        <p:nvPicPr>
          <p:cNvPr id="6" name="Picture 3" descr="estab 002"/>
          <p:cNvPicPr>
            <a:picLocks noChangeAspect="1" noChangeArrowheads="1"/>
          </p:cNvPicPr>
          <p:nvPr/>
        </p:nvPicPr>
        <p:blipFill>
          <a:blip r:embed="rId4" cstate="print"/>
          <a:srcRect l="54695" r="27095"/>
          <a:stretch>
            <a:fillRect/>
          </a:stretch>
        </p:blipFill>
        <p:spPr>
          <a:xfrm>
            <a:off x="0" y="-609600"/>
            <a:ext cx="869314" cy="3581400"/>
          </a:xfrm>
          <a:prstGeom prst="rect">
            <a:avLst/>
          </a:prstGeom>
          <a:noFill/>
          <a:ln/>
        </p:spPr>
      </p:pic>
      <p:pic>
        <p:nvPicPr>
          <p:cNvPr id="3" name="2 Imagen" descr="Jan_24_2008_empirico_seleccionado_es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57400"/>
            <a:ext cx="4726222" cy="3026193"/>
          </a:xfrm>
          <a:prstGeom prst="rect">
            <a:avLst/>
          </a:prstGeom>
        </p:spPr>
      </p:pic>
      <p:pic>
        <p:nvPicPr>
          <p:cNvPr id="4" name="3 Imagen" descr="Pira-Mod24-1-2008_n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057400"/>
            <a:ext cx="4572000" cy="2923082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Cloud cover </a:t>
            </a:r>
            <a:r>
              <a:rPr lang="en-US" smtClean="0"/>
              <a:t>impact</a:t>
            </a:r>
            <a:r>
              <a:rPr lang="en-US" smtClean="0"/>
              <a:t>: </a:t>
            </a: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1828800" y="1066800"/>
            <a:ext cx="1295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UV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400800" y="1066800"/>
            <a:ext cx="1295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5105400"/>
            <a:ext cx="28987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343400" y="6019800"/>
            <a:ext cx="4198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 : represent  clear sky condition</a:t>
            </a:r>
            <a:endParaRPr lang="en-US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343400" y="5410200"/>
            <a:ext cx="3825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Measurements ; </a:t>
            </a:r>
            <a:r>
              <a:rPr lang="en-US" sz="2000" b="1" dirty="0" err="1" smtClean="0"/>
              <a:t>minutal</a:t>
            </a:r>
            <a:r>
              <a:rPr lang="en-US" sz="2000" b="1" dirty="0" smtClean="0"/>
              <a:t> time rate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Modification Factors</a:t>
            </a:r>
            <a:br>
              <a:rPr lang="en-US" dirty="0" smtClean="0"/>
            </a:br>
            <a:r>
              <a:rPr lang="en-US" dirty="0" smtClean="0"/>
              <a:t>Río Gallegos site (2006)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9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3227" y="2024765"/>
            <a:ext cx="6114288" cy="483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9608"/>
            <a:ext cx="28987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213" y="3352800"/>
            <a:ext cx="64579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4213" y="3390900"/>
            <a:ext cx="652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0" y="4114800"/>
            <a:ext cx="1954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/>
              <a:t>Irradiación Solar</a:t>
            </a:r>
          </a:p>
          <a:p>
            <a:r>
              <a:rPr lang="es-AR"/>
              <a:t>Global Diaria (Irr)</a:t>
            </a:r>
          </a:p>
        </p:txBody>
      </p:sp>
      <p:sp>
        <p:nvSpPr>
          <p:cNvPr id="10245" name="1 CuadroTexto"/>
          <p:cNvSpPr txBox="1">
            <a:spLocks noChangeArrowheads="1"/>
          </p:cNvSpPr>
          <p:nvPr/>
        </p:nvSpPr>
        <p:spPr bwMode="auto">
          <a:xfrm>
            <a:off x="457200" y="990600"/>
            <a:ext cx="1468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/>
              <a:t>ANÁLISIS: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845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11125"/>
            <a:ext cx="84582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atin typeface="+mj-lt"/>
              </a:rPr>
              <a:t>Cloud impact in the visible</a:t>
            </a:r>
            <a:endParaRPr lang="en-US" sz="4400" b="1" dirty="0">
              <a:latin typeface="+mj-lt"/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15900" y="2466975"/>
          <a:ext cx="3476625" cy="1409700"/>
        </p:xfrm>
        <a:graphic>
          <a:graphicData uri="http://schemas.openxmlformats.org/presentationml/2006/ole">
            <p:oleObj spid="_x0000_s2050" name="Equation" r:id="rId6" imgW="939392" imgH="380835" progId="Equation.DSMT4">
              <p:embed/>
            </p:oleObj>
          </a:graphicData>
        </a:graphic>
      </p:graphicFrame>
      <p:cxnSp>
        <p:nvCxnSpPr>
          <p:cNvPr id="14" name="13 Conector recto de flecha"/>
          <p:cNvCxnSpPr/>
          <p:nvPr/>
        </p:nvCxnSpPr>
        <p:spPr>
          <a:xfrm flipV="1">
            <a:off x="6019800" y="3352800"/>
            <a:ext cx="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27" idx="3"/>
          </p:cNvCxnSpPr>
          <p:nvPr/>
        </p:nvCxnSpPr>
        <p:spPr>
          <a:xfrm flipH="1" flipV="1">
            <a:off x="1954213" y="4438650"/>
            <a:ext cx="3074987" cy="6667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4419600" y="29718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/>
              <a:t>Irradiancia Solar instantánea (It).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514600" y="1066800"/>
            <a:ext cx="3650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It= solar irradiance (W/m2)</a:t>
            </a:r>
            <a:endParaRPr lang="en-US" sz="2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514600" y="1600200"/>
            <a:ext cx="567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Irr</a:t>
            </a:r>
            <a:r>
              <a:rPr lang="en-US" sz="2400" b="1" dirty="0" smtClean="0"/>
              <a:t>=Daily Global solar irradiation (kWh/m2)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5656606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 Grupo"/>
          <p:cNvGrpSpPr/>
          <p:nvPr/>
        </p:nvGrpSpPr>
        <p:grpSpPr>
          <a:xfrm>
            <a:off x="0" y="0"/>
            <a:ext cx="9039225" cy="838200"/>
            <a:chOff x="0" y="0"/>
            <a:chExt cx="9039225" cy="838200"/>
          </a:xfrm>
        </p:grpSpPr>
        <p:pic>
          <p:nvPicPr>
            <p:cNvPr id="3" name="3 Imagen" descr="Logo CEILA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31750"/>
              <a:ext cx="76200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4 Imagen" descr="LOGO CITEDEF 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83600" y="0"/>
              <a:ext cx="5556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9 Imagen" descr="UNIDEF N(RESOLUCION ALTA)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0750" y="228600"/>
              <a:ext cx="106680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7 Imagen" descr="pluma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62600" y="0"/>
              <a:ext cx="609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8 Imagen" descr="UV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10 Imagen" descr="rayo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76400" y="0"/>
              <a:ext cx="7239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12 Imagen" descr="o3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13 Imagen" descr="cuidad_smoke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38600" y="0"/>
              <a:ext cx="14303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14 Imagen" descr="images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90800" y="0"/>
              <a:ext cx="1270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1 CuadroTexto"/>
          <p:cNvSpPr txBox="1"/>
          <p:nvPr/>
        </p:nvSpPr>
        <p:spPr>
          <a:xfrm>
            <a:off x="304800" y="1066800"/>
            <a:ext cx="351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Trigger of the network</a:t>
            </a:r>
            <a:endParaRPr lang="en-US" sz="2800" b="1" dirty="0"/>
          </a:p>
        </p:txBody>
      </p:sp>
      <p:sp>
        <p:nvSpPr>
          <p:cNvPr id="14" name="13 Rectángulo"/>
          <p:cNvSpPr/>
          <p:nvPr/>
        </p:nvSpPr>
        <p:spPr>
          <a:xfrm>
            <a:off x="533400" y="6027003"/>
            <a:ext cx="4845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Volcanic Ash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724400" y="990600"/>
            <a:ext cx="4025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b="1" dirty="0" err="1">
                <a:latin typeface="Arial" charset="0"/>
              </a:rPr>
              <a:t>Puyehue</a:t>
            </a:r>
            <a:r>
              <a:rPr lang="es-ES" altLang="es-ES" b="1" dirty="0">
                <a:latin typeface="Arial" charset="0"/>
              </a:rPr>
              <a:t>-Cordón </a:t>
            </a:r>
            <a:r>
              <a:rPr lang="es-ES" altLang="es-ES" b="1" dirty="0" err="1">
                <a:latin typeface="Arial" charset="0"/>
              </a:rPr>
              <a:t>Caulle</a:t>
            </a:r>
            <a:endParaRPr lang="es-ES" altLang="es-ES" b="1" dirty="0">
              <a:latin typeface="Arial" charset="0"/>
            </a:endParaRPr>
          </a:p>
          <a:p>
            <a:r>
              <a:rPr lang="es-ES" altLang="es-ES" b="1" dirty="0">
                <a:latin typeface="Arial" charset="0"/>
              </a:rPr>
              <a:t>(40,590º S; 72,117º O; 2240 m</a:t>
            </a:r>
            <a:r>
              <a:rPr lang="es-ES" altLang="es-ES" b="1" dirty="0" smtClean="0">
                <a:latin typeface="Arial" charset="0"/>
              </a:rPr>
              <a:t>),</a:t>
            </a:r>
          </a:p>
          <a:p>
            <a:r>
              <a:rPr lang="es-ES" altLang="es-ES" b="1" dirty="0" smtClean="0">
                <a:latin typeface="Arial" charset="0"/>
              </a:rPr>
              <a:t>June 2011</a:t>
            </a:r>
            <a:endParaRPr lang="es-ES" altLang="es-ES" b="1" dirty="0">
              <a:latin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1371600"/>
            <a:ext cx="79248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Cenizas BA 09-05-20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 r="6676"/>
          <a:stretch>
            <a:fillRect/>
          </a:stretch>
        </p:blipFill>
        <p:spPr bwMode="auto">
          <a:xfrm>
            <a:off x="1295400" y="914400"/>
            <a:ext cx="689449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082800"/>
            <a:ext cx="5162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082800"/>
            <a:ext cx="5095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8338" y="2039938"/>
            <a:ext cx="5029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1825" y="2049463"/>
            <a:ext cx="50863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1 CuadroTexto"/>
          <p:cNvSpPr txBox="1">
            <a:spLocks noChangeArrowheads="1"/>
          </p:cNvSpPr>
          <p:nvPr/>
        </p:nvSpPr>
        <p:spPr bwMode="auto">
          <a:xfrm>
            <a:off x="457200" y="990600"/>
            <a:ext cx="5788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/>
              <a:t>Comparación con el modelo paramétrico:  6-5-2009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4114" name="7 CuadroTexto"/>
          <p:cNvSpPr txBox="1">
            <a:spLocks noChangeArrowheads="1"/>
          </p:cNvSpPr>
          <p:nvPr/>
        </p:nvSpPr>
        <p:spPr bwMode="auto">
          <a:xfrm>
            <a:off x="4229100" y="5211763"/>
            <a:ext cx="411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/>
              <a:t>FA: Factor de Atenuación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4467225" y="1774825"/>
            <a:ext cx="609600" cy="9366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203200" y="2487613"/>
          <a:ext cx="1168400" cy="525462"/>
        </p:xfrm>
        <a:graphic>
          <a:graphicData uri="http://schemas.openxmlformats.org/presentationml/2006/ole">
            <p:oleObj spid="_x0000_s4098" name="Equation" r:id="rId8" imgW="508000" imgH="228600" progId="Equation.DSMT4">
              <p:embed/>
            </p:oleObj>
          </a:graphicData>
        </a:graphic>
      </p:graphicFrame>
      <p:cxnSp>
        <p:nvCxnSpPr>
          <p:cNvPr id="25" name="24 Conector recto de flecha"/>
          <p:cNvCxnSpPr/>
          <p:nvPr/>
        </p:nvCxnSpPr>
        <p:spPr>
          <a:xfrm flipH="1" flipV="1">
            <a:off x="3352800" y="1997075"/>
            <a:ext cx="762000" cy="9366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4892675" y="1311275"/>
          <a:ext cx="1676400" cy="669925"/>
        </p:xfrm>
        <a:graphic>
          <a:graphicData uri="http://schemas.openxmlformats.org/presentationml/2006/ole">
            <p:oleObj spid="_x0000_s4099" name="Equation" r:id="rId9" imgW="571252" imgH="228501" progId="Equation.DSMT4">
              <p:embed/>
            </p:oleObj>
          </a:graphicData>
        </a:graphic>
      </p:graphicFrame>
      <p:graphicFrame>
        <p:nvGraphicFramePr>
          <p:cNvPr id="4102" name="Object 18"/>
          <p:cNvGraphicFramePr>
            <a:graphicFrameLocks noChangeAspect="1"/>
          </p:cNvGraphicFramePr>
          <p:nvPr/>
        </p:nvGraphicFramePr>
        <p:xfrm>
          <a:off x="2136775" y="1295400"/>
          <a:ext cx="1600200" cy="777875"/>
        </p:xfrm>
        <a:graphic>
          <a:graphicData uri="http://schemas.openxmlformats.org/presentationml/2006/ole">
            <p:oleObj spid="_x0000_s4100" name="Equation" r:id="rId10" imgW="469900" imgH="228600" progId="Equation.DSMT4">
              <p:embed/>
            </p:oleObj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254000" y="3346450"/>
          <a:ext cx="1095375" cy="615950"/>
        </p:xfrm>
        <a:graphic>
          <a:graphicData uri="http://schemas.openxmlformats.org/presentationml/2006/ole">
            <p:oleObj spid="_x0000_s4101" name="Equation" r:id="rId11" imgW="406224" imgH="228501" progId="Equation.DSMT4">
              <p:embed/>
            </p:oleObj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7213600" y="2120900"/>
          <a:ext cx="1168400" cy="525463"/>
        </p:xfrm>
        <a:graphic>
          <a:graphicData uri="http://schemas.openxmlformats.org/presentationml/2006/ole">
            <p:oleObj spid="_x0000_s4102" name="Equation" r:id="rId12" imgW="508000" imgH="228600" progId="Equation.DSMT4">
              <p:embed/>
            </p:oleObj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7123113" y="2954338"/>
          <a:ext cx="1095375" cy="615950"/>
        </p:xfrm>
        <a:graphic>
          <a:graphicData uri="http://schemas.openxmlformats.org/presentationml/2006/ole">
            <p:oleObj spid="_x0000_s4103" name="Equation" r:id="rId13" imgW="406224" imgH="228501" progId="Equation.DSMT4">
              <p:embed/>
            </p:oleObj>
          </a:graphicData>
        </a:graphic>
      </p:graphicFrame>
      <p:cxnSp>
        <p:nvCxnSpPr>
          <p:cNvPr id="18" name="17 Conector recto de flecha"/>
          <p:cNvCxnSpPr/>
          <p:nvPr/>
        </p:nvCxnSpPr>
        <p:spPr>
          <a:xfrm flipH="1" flipV="1">
            <a:off x="1524000" y="2852738"/>
            <a:ext cx="1981200" cy="6524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 flipV="1">
            <a:off x="1524000" y="3771900"/>
            <a:ext cx="175260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5238750" y="3384550"/>
            <a:ext cx="2012950" cy="1857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5065713" y="2465388"/>
            <a:ext cx="2052637" cy="3317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54" name="Picture 5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4876800"/>
            <a:ext cx="2857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5" name="Picture 5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28800" y="5503863"/>
            <a:ext cx="141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6" name="Picture 6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47863" y="4945063"/>
            <a:ext cx="118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228600" y="5105400"/>
            <a:ext cx="9775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Trans</a:t>
            </a:r>
            <a:endParaRPr lang="en-US" sz="28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343400" y="5181600"/>
            <a:ext cx="342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Transmission </a:t>
            </a:r>
            <a:endParaRPr lang="en-US" sz="28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343400" y="6019800"/>
            <a:ext cx="4198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 : represent  clear sky condition</a:t>
            </a:r>
            <a:endParaRPr lang="en-US" sz="20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0" y="111125"/>
            <a:ext cx="84582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atin typeface="+mj-lt"/>
              </a:rPr>
              <a:t>Cloud impact in the visible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275" y="1524000"/>
            <a:ext cx="4362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smtClean="0"/>
              <a:t>Results</a:t>
            </a:r>
            <a:endParaRPr lang="en-US" sz="4000"/>
          </a:p>
        </p:txBody>
      </p:sp>
      <p:sp>
        <p:nvSpPr>
          <p:cNvPr id="12293" name="9 CuadroTexto"/>
          <p:cNvSpPr txBox="1">
            <a:spLocks noChangeArrowheads="1"/>
          </p:cNvSpPr>
          <p:nvPr/>
        </p:nvSpPr>
        <p:spPr bwMode="auto">
          <a:xfrm>
            <a:off x="1295400" y="914400"/>
            <a:ext cx="672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/>
              <a:t>Promedio mensual de los valores de irradiación solar diaria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09600" y="4191000"/>
          <a:ext cx="7543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990600"/>
                <a:gridCol w="1066800"/>
                <a:gridCol w="914400"/>
                <a:gridCol w="914400"/>
              </a:tblGrid>
              <a:tr h="69689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Year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9850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Annual</a:t>
                      </a:r>
                      <a:r>
                        <a:rPr lang="en-US" sz="2000" b="1" kern="1200" cap="all" baseline="0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mean of TRANS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0,7774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0,7459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0,7433</a:t>
                      </a:r>
                      <a:endParaRPr lang="en-US" sz="2000" b="1" cap="all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000" b="1" kern="1200" cap="all" noProof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0,6904</a:t>
                      </a:r>
                      <a:endParaRPr lang="en-US" sz="2000" b="1" cap="all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3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0275" y="1524000"/>
            <a:ext cx="469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 de flecha"/>
          <p:cNvCxnSpPr/>
          <p:nvPr/>
        </p:nvCxnSpPr>
        <p:spPr>
          <a:xfrm flipH="1" flipV="1">
            <a:off x="1943100" y="1752600"/>
            <a:ext cx="8001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1676400" y="2895600"/>
            <a:ext cx="990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76200" y="2270125"/>
          <a:ext cx="1600200" cy="777875"/>
        </p:xfrm>
        <a:graphic>
          <a:graphicData uri="http://schemas.openxmlformats.org/presentationml/2006/ole">
            <p:oleObj spid="_x0000_s1026" name="Equation" r:id="rId6" imgW="469900" imgH="228600" progId="Equation.DSMT4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17488" y="1284288"/>
          <a:ext cx="1676400" cy="669925"/>
        </p:xfrm>
        <a:graphic>
          <a:graphicData uri="http://schemas.openxmlformats.org/presentationml/2006/ole">
            <p:oleObj spid="_x0000_s1027" name="Equation" r:id="rId7" imgW="571252" imgH="228501" progId="Equation.DSMT4">
              <p:embed/>
            </p:oleObj>
          </a:graphicData>
        </a:graphic>
      </p:graphicFrame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52400" y="1752600"/>
            <a:ext cx="2019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Variación estacional de la Irradiación Solar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fo</a:t>
            </a:r>
            <a:r>
              <a:rPr lang="en-US" sz="4400" smtClean="0">
                <a:latin typeface="+mj-lt"/>
                <a:ea typeface="+mj-ea"/>
                <a:cs typeface="+mj-cs"/>
              </a:rPr>
              <a:t>r Río Gallegos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Imagen" descr="promedio Mensual integral diaria medido-Modelo 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8763000" cy="42007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43000" y="6019800"/>
            <a:ext cx="7051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cloud impact is higher in the spring – summer 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endParaRPr lang="en-US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4000" y="914400"/>
            <a:ext cx="6834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Montly</a:t>
            </a:r>
            <a:r>
              <a:rPr lang="en-US" sz="2800" smtClean="0">
                <a:solidFill>
                  <a:schemeClr val="accent2"/>
                </a:solidFill>
              </a:rPr>
              <a:t> mean  of daily  solar irradiation for </a:t>
            </a:r>
            <a:r>
              <a:rPr lang="en-US" sz="2800" smtClean="0">
                <a:solidFill>
                  <a:schemeClr val="accent2"/>
                </a:solidFill>
              </a:rPr>
              <a:t>RG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Patagonian Dust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57237"/>
            <a:ext cx="53975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7162800" y="5934670"/>
            <a:ext cx="1774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MODIS del </a:t>
            </a:r>
          </a:p>
          <a:p>
            <a:r>
              <a:rPr lang="es-ES" dirty="0" smtClean="0"/>
              <a:t>1 de enero 2007,</a:t>
            </a:r>
          </a:p>
          <a:p>
            <a:r>
              <a:rPr lang="es-ES" dirty="0" smtClean="0"/>
              <a:t> 17h55 UTC</a:t>
            </a:r>
            <a:endParaRPr lang="es-ES_tradnl" dirty="0"/>
          </a:p>
        </p:txBody>
      </p:sp>
      <p:grpSp>
        <p:nvGrpSpPr>
          <p:cNvPr id="7" name="6 Grupo"/>
          <p:cNvGrpSpPr/>
          <p:nvPr/>
        </p:nvGrpSpPr>
        <p:grpSpPr>
          <a:xfrm>
            <a:off x="3429000" y="3276600"/>
            <a:ext cx="959801" cy="369332"/>
            <a:chOff x="3429000" y="3276600"/>
            <a:chExt cx="959801" cy="369332"/>
          </a:xfrm>
        </p:grpSpPr>
        <p:sp>
          <p:nvSpPr>
            <p:cNvPr id="5" name="4 Estrella de 5 puntas"/>
            <p:cNvSpPr/>
            <p:nvPr/>
          </p:nvSpPr>
          <p:spPr>
            <a:xfrm>
              <a:off x="3429000" y="3352800"/>
              <a:ext cx="152400" cy="152400"/>
            </a:xfrm>
            <a:prstGeom prst="star5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581400" y="3276600"/>
              <a:ext cx="807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>
                  <a:solidFill>
                    <a:srgbClr val="FFFF00"/>
                  </a:solidFill>
                </a:rPr>
                <a:t>Trelew</a:t>
              </a:r>
              <a:endParaRPr lang="es-ES_tradnl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343400" y="2895600"/>
            <a:ext cx="2365909" cy="1283732"/>
            <a:chOff x="4343400" y="2895600"/>
            <a:chExt cx="2365909" cy="1283732"/>
          </a:xfrm>
        </p:grpSpPr>
        <p:sp>
          <p:nvSpPr>
            <p:cNvPr id="8" name="7 CuadroTexto"/>
            <p:cNvSpPr txBox="1"/>
            <p:nvPr/>
          </p:nvSpPr>
          <p:spPr>
            <a:xfrm>
              <a:off x="6096000" y="3810000"/>
              <a:ext cx="613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>
                  <a:solidFill>
                    <a:srgbClr val="FFFF00"/>
                  </a:solidFill>
                </a:rPr>
                <a:t>Dust</a:t>
              </a:r>
              <a:endParaRPr lang="es-ES_tradnl" dirty="0">
                <a:solidFill>
                  <a:srgbClr val="FFFF00"/>
                </a:solidFill>
              </a:endParaRPr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rot="10800000">
              <a:off x="4876800" y="2895600"/>
              <a:ext cx="1295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>
              <a:stCxn id="8" idx="1"/>
            </p:cNvCxnSpPr>
            <p:nvPr/>
          </p:nvCxnSpPr>
          <p:spPr>
            <a:xfrm rot="10800000">
              <a:off x="4343400" y="3810000"/>
              <a:ext cx="1752600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>
            <a:off x="2348934" y="4922834"/>
            <a:ext cx="4462099" cy="1508131"/>
            <a:chOff x="2348934" y="4922834"/>
            <a:chExt cx="4462099" cy="1508131"/>
          </a:xfrm>
        </p:grpSpPr>
        <p:sp>
          <p:nvSpPr>
            <p:cNvPr id="9" name="8 CuadroTexto"/>
            <p:cNvSpPr txBox="1"/>
            <p:nvPr/>
          </p:nvSpPr>
          <p:spPr>
            <a:xfrm>
              <a:off x="5410200" y="5257800"/>
              <a:ext cx="14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Strong winds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6" name="15 Arco"/>
            <p:cNvSpPr/>
            <p:nvPr/>
          </p:nvSpPr>
          <p:spPr>
            <a:xfrm rot="682772">
              <a:off x="2348934" y="4922834"/>
              <a:ext cx="2934087" cy="1508131"/>
            </a:xfrm>
            <a:prstGeom prst="arc">
              <a:avLst>
                <a:gd name="adj1" fmla="val 12179324"/>
                <a:gd name="adj2" fmla="val 1421753"/>
              </a:avLst>
            </a:prstGeom>
            <a:ln w="539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12292" name="Picture 4" descr="P121001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179388" y="260350"/>
            <a:ext cx="4171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Solar Photometer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88900" y="1125538"/>
            <a:ext cx="43561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AERONET Network</a:t>
            </a:r>
          </a:p>
        </p:txBody>
      </p:sp>
      <p:sp>
        <p:nvSpPr>
          <p:cNvPr id="1229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035675"/>
            <a:ext cx="5170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Five instruments in Argentina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2 of them deployed in CEILAP sites</a:t>
            </a:r>
            <a:r>
              <a:rPr lang="es-ES" sz="240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AOT/</a:t>
            </a:r>
            <a:r>
              <a:rPr lang="es-ES_tradnl" dirty="0" err="1" smtClean="0"/>
              <a:t>Aeronet</a:t>
            </a:r>
            <a:r>
              <a:rPr lang="es-ES_tradnl" dirty="0" smtClean="0"/>
              <a:t> </a:t>
            </a:r>
            <a:r>
              <a:rPr lang="es-ES_tradnl" dirty="0" err="1" smtClean="0"/>
              <a:t>Trelew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Study</a:t>
            </a:r>
            <a:r>
              <a:rPr lang="es-ES_tradnl" dirty="0" smtClean="0"/>
              <a:t> cases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00200"/>
            <a:ext cx="674846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76400" y="5867400"/>
            <a:ext cx="612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Valores de AOT (500nm, L 2) para los cuatro días seleccionados </a:t>
            </a:r>
            <a:endParaRPr lang="es-ES_tradnl" dirty="0"/>
          </a:p>
        </p:txBody>
      </p:sp>
      <p:sp>
        <p:nvSpPr>
          <p:cNvPr id="7" name="6 Elipse"/>
          <p:cNvSpPr/>
          <p:nvPr/>
        </p:nvSpPr>
        <p:spPr>
          <a:xfrm>
            <a:off x="7315200" y="4495800"/>
            <a:ext cx="53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>
            <a:off x="7611144" y="4038600"/>
            <a:ext cx="1532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Reference</a:t>
            </a:r>
            <a:r>
              <a:rPr lang="es-ES_tradnl" dirty="0" smtClean="0"/>
              <a:t> </a:t>
            </a:r>
            <a:r>
              <a:rPr lang="es-ES_tradnl" dirty="0" err="1" smtClean="0"/>
              <a:t>Day</a:t>
            </a:r>
            <a:endParaRPr lang="es-ES_tradnl" dirty="0" smtClean="0"/>
          </a:p>
          <a:p>
            <a:r>
              <a:rPr lang="es-ES_tradnl" dirty="0" err="1" smtClean="0"/>
              <a:t>Jan</a:t>
            </a:r>
            <a:r>
              <a:rPr lang="es-ES_tradnl" dirty="0" smtClean="0"/>
              <a:t> 9 - 2007</a:t>
            </a:r>
            <a:endParaRPr lang="es-ES_tradnl" dirty="0"/>
          </a:p>
        </p:txBody>
      </p:sp>
      <p:pic>
        <p:nvPicPr>
          <p:cNvPr id="9" name="Picture 8" descr="DSC000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33333" t="24445" r="30000" b="7777"/>
          <a:stretch>
            <a:fillRect/>
          </a:stretch>
        </p:blipFill>
        <p:spPr bwMode="auto">
          <a:xfrm>
            <a:off x="228600" y="457200"/>
            <a:ext cx="9333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057400" y="2209800"/>
            <a:ext cx="1511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 </a:t>
            </a:r>
            <a:r>
              <a:rPr lang="es-ES_tradnl" dirty="0" err="1" smtClean="0"/>
              <a:t>Dec</a:t>
            </a:r>
            <a:r>
              <a:rPr lang="es-ES_tradnl" dirty="0" smtClean="0"/>
              <a:t> 27,  2006</a:t>
            </a:r>
            <a:endParaRPr lang="es-ES_tradn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95800" y="2819400"/>
            <a:ext cx="12394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Jan</a:t>
            </a:r>
            <a:r>
              <a:rPr lang="es-ES_tradnl" dirty="0" smtClean="0"/>
              <a:t> 1, 2007</a:t>
            </a:r>
            <a:endParaRPr lang="es-ES_tradn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67400" y="3352800"/>
            <a:ext cx="1292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Jan</a:t>
            </a:r>
            <a:r>
              <a:rPr lang="es-ES_tradnl" dirty="0" smtClean="0"/>
              <a:t> 6,  2007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AOT/</a:t>
            </a:r>
            <a:r>
              <a:rPr lang="es-ES_tradnl" dirty="0" err="1" smtClean="0"/>
              <a:t>Aeronet</a:t>
            </a:r>
            <a:r>
              <a:rPr lang="es-ES_tradnl" dirty="0" smtClean="0"/>
              <a:t> </a:t>
            </a:r>
            <a:r>
              <a:rPr lang="es-ES_tradnl" dirty="0" err="1" smtClean="0"/>
              <a:t>Trelew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Study</a:t>
            </a:r>
            <a:r>
              <a:rPr lang="es-ES_tradnl" dirty="0" smtClean="0"/>
              <a:t> cases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828800"/>
            <a:ext cx="663257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143000" y="5867400"/>
            <a:ext cx="703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Valores de AOT (500nm, L 2) por hora para los cuatro días seleccionados</a:t>
            </a:r>
          </a:p>
          <a:p>
            <a:endParaRPr lang="es-ES_tradnl" dirty="0"/>
          </a:p>
        </p:txBody>
      </p:sp>
      <p:pic>
        <p:nvPicPr>
          <p:cNvPr id="8" name="Picture 8" descr="DSC000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33333" t="24445" r="30000" b="7777"/>
          <a:stretch>
            <a:fillRect/>
          </a:stretch>
        </p:blipFill>
        <p:spPr bwMode="auto">
          <a:xfrm>
            <a:off x="228600" y="457200"/>
            <a:ext cx="9333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GUV 380 </a:t>
            </a:r>
            <a:r>
              <a:rPr lang="es-ES_tradnl" dirty="0" err="1" smtClean="0"/>
              <a:t>nm</a:t>
            </a:r>
            <a:r>
              <a:rPr lang="es-ES_tradnl" dirty="0" smtClean="0"/>
              <a:t> solar </a:t>
            </a:r>
            <a:r>
              <a:rPr lang="es-ES_tradnl" dirty="0" err="1" smtClean="0"/>
              <a:t>irradiance</a:t>
            </a:r>
            <a:r>
              <a:rPr lang="es-ES_tradnl" dirty="0" smtClean="0"/>
              <a:t> at </a:t>
            </a:r>
            <a:br>
              <a:rPr lang="es-ES_tradnl" dirty="0" smtClean="0"/>
            </a:br>
            <a:r>
              <a:rPr lang="es-ES_tradnl" dirty="0" err="1" smtClean="0"/>
              <a:t>Trelew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133600"/>
            <a:ext cx="6748463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2362200"/>
            <a:ext cx="14859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Atenuación 2,7 %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810000" y="2514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752600" y="6172200"/>
            <a:ext cx="5513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Radiación global y AOT medidas en </a:t>
            </a:r>
            <a:r>
              <a:rPr lang="es-ES" b="1" dirty="0" err="1" smtClean="0"/>
              <a:t>Trelew</a:t>
            </a:r>
            <a:r>
              <a:rPr lang="es-ES" b="1" dirty="0" smtClean="0"/>
              <a:t> para los días </a:t>
            </a:r>
          </a:p>
          <a:p>
            <a:r>
              <a:rPr lang="es-ES" b="1" dirty="0" smtClean="0"/>
              <a:t>del 27 de diciembre 2006 y del 9 de enero 2007</a:t>
            </a:r>
          </a:p>
          <a:p>
            <a:endParaRPr lang="es-ES_tradnl" dirty="0"/>
          </a:p>
        </p:txBody>
      </p:sp>
      <p:pic>
        <p:nvPicPr>
          <p:cNvPr id="9" name="Picture 7" descr="000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36377" t="10141" r="25421" b="39153"/>
          <a:stretch>
            <a:fillRect/>
          </a:stretch>
        </p:blipFill>
        <p:spPr bwMode="auto">
          <a:xfrm>
            <a:off x="0" y="5181600"/>
            <a:ext cx="1423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SC0002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l="33333" t="24445" r="30000" b="7777"/>
          <a:stretch>
            <a:fillRect/>
          </a:stretch>
        </p:blipFill>
        <p:spPr bwMode="auto">
          <a:xfrm>
            <a:off x="228600" y="457200"/>
            <a:ext cx="9333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GUV 380 </a:t>
            </a:r>
            <a:r>
              <a:rPr lang="es-ES_tradnl" dirty="0" err="1" smtClean="0"/>
              <a:t>nm</a:t>
            </a:r>
            <a:r>
              <a:rPr lang="es-ES_tradnl" dirty="0" smtClean="0"/>
              <a:t> solar </a:t>
            </a:r>
            <a:r>
              <a:rPr lang="es-ES_tradnl" dirty="0" err="1" smtClean="0"/>
              <a:t>irradiance</a:t>
            </a:r>
            <a:r>
              <a:rPr lang="es-ES_tradnl" dirty="0" smtClean="0"/>
              <a:t> at </a:t>
            </a:r>
            <a:br>
              <a:rPr lang="es-ES_tradnl" dirty="0" smtClean="0"/>
            </a:br>
            <a:r>
              <a:rPr lang="es-ES_tradnl" dirty="0" err="1" smtClean="0"/>
              <a:t>Trelew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2362200"/>
            <a:ext cx="14859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Atenuación 2,7 %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810000" y="2514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752600"/>
            <a:ext cx="6858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828800" y="60198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Radiación global y AOT medidas en </a:t>
            </a:r>
            <a:r>
              <a:rPr lang="es-ES" b="1" dirty="0" err="1" smtClean="0"/>
              <a:t>Trelew</a:t>
            </a:r>
            <a:r>
              <a:rPr lang="es-ES" b="1" dirty="0" smtClean="0"/>
              <a:t> para los días del 6 de enero y del 9 de enero 2007</a:t>
            </a:r>
            <a:endParaRPr lang="es-ES" b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09800" y="2057400"/>
            <a:ext cx="14859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Atenuación 2,4 %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11 Conector recto de flecha"/>
          <p:cNvCxnSpPr>
            <a:stCxn id="5123" idx="3"/>
          </p:cNvCxnSpPr>
          <p:nvPr/>
        </p:nvCxnSpPr>
        <p:spPr>
          <a:xfrm flipV="1">
            <a:off x="3695700" y="2209800"/>
            <a:ext cx="4953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DSC000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33333" t="24445" r="30000" b="7777"/>
          <a:stretch>
            <a:fillRect/>
          </a:stretch>
        </p:blipFill>
        <p:spPr bwMode="auto">
          <a:xfrm>
            <a:off x="228600" y="457200"/>
            <a:ext cx="9333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000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l="36377" t="10141" r="25421" b="39153"/>
          <a:stretch>
            <a:fillRect/>
          </a:stretch>
        </p:blipFill>
        <p:spPr bwMode="auto">
          <a:xfrm>
            <a:off x="0" y="5181600"/>
            <a:ext cx="1423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GUV 380 </a:t>
            </a:r>
            <a:r>
              <a:rPr lang="es-ES_tradnl" dirty="0" err="1" smtClean="0"/>
              <a:t>nm</a:t>
            </a:r>
            <a:r>
              <a:rPr lang="es-ES_tradnl" dirty="0" smtClean="0"/>
              <a:t> solar </a:t>
            </a:r>
            <a:r>
              <a:rPr lang="es-ES_tradnl" dirty="0" err="1" smtClean="0"/>
              <a:t>irradiance</a:t>
            </a:r>
            <a:r>
              <a:rPr lang="es-ES_tradnl" dirty="0" smtClean="0"/>
              <a:t> at </a:t>
            </a:r>
            <a:br>
              <a:rPr lang="es-ES_tradnl" dirty="0" smtClean="0"/>
            </a:br>
            <a:r>
              <a:rPr lang="es-ES_tradnl" dirty="0" err="1" smtClean="0"/>
              <a:t>Trelew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905000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24000" y="6248400"/>
            <a:ext cx="701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Radiación global y AOT medidas en </a:t>
            </a:r>
            <a:r>
              <a:rPr kumimoji="0" lang="es-E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Trelew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para los días del 1 de enero y del 9 de enero 2007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90800" y="3581400"/>
            <a:ext cx="1485900" cy="3429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Atenuación 12,8 %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5400000" flipH="1" flipV="1">
            <a:off x="4038600" y="2819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18 Grupo"/>
          <p:cNvGrpSpPr/>
          <p:nvPr/>
        </p:nvGrpSpPr>
        <p:grpSpPr>
          <a:xfrm>
            <a:off x="6225763" y="762000"/>
            <a:ext cx="2918237" cy="3556575"/>
            <a:chOff x="6225763" y="762000"/>
            <a:chExt cx="2918237" cy="355657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5763" y="762000"/>
              <a:ext cx="2918237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CuadroTexto"/>
            <p:cNvSpPr txBox="1"/>
            <p:nvPr/>
          </p:nvSpPr>
          <p:spPr>
            <a:xfrm>
              <a:off x="6705600" y="3733800"/>
              <a:ext cx="1981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800" b="1" dirty="0" smtClean="0"/>
                <a:t>Diagrama de vientos para el día 1 de enero 2007, en </a:t>
              </a:r>
              <a:r>
                <a:rPr lang="es-ES" sz="800" b="1" dirty="0" err="1" smtClean="0"/>
                <a:t>Trelew</a:t>
              </a:r>
              <a:r>
                <a:rPr lang="es-ES" sz="800" b="1" dirty="0" smtClean="0"/>
                <a:t>, hora UTC: 03Z = 03hs, 500 </a:t>
              </a:r>
              <a:r>
                <a:rPr lang="es-ES" sz="800" b="1" dirty="0" err="1" smtClean="0"/>
                <a:t>mb</a:t>
              </a:r>
              <a:r>
                <a:rPr lang="es-ES" sz="800" b="1" dirty="0" smtClean="0"/>
                <a:t> = aprox. 5000m</a:t>
              </a:r>
            </a:p>
            <a:p>
              <a:endParaRPr lang="es-ES_tradnl" sz="800" dirty="0"/>
            </a:p>
          </p:txBody>
        </p:sp>
      </p:grpSp>
      <p:pic>
        <p:nvPicPr>
          <p:cNvPr id="21" name="Picture 8" descr="DSC000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33333" t="24445" r="30000" b="7777"/>
          <a:stretch>
            <a:fillRect/>
          </a:stretch>
        </p:blipFill>
        <p:spPr bwMode="auto">
          <a:xfrm>
            <a:off x="228600" y="457200"/>
            <a:ext cx="9333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000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6377" t="10141" r="25421" b="39153"/>
          <a:stretch>
            <a:fillRect/>
          </a:stretch>
        </p:blipFill>
        <p:spPr bwMode="auto">
          <a:xfrm>
            <a:off x="0" y="5181600"/>
            <a:ext cx="1423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81000" y="914400"/>
            <a:ext cx="44196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990600" y="20574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MINDEF Special </a:t>
            </a:r>
            <a:r>
              <a:rPr lang="en-US" sz="3200" b="1" dirty="0" smtClean="0"/>
              <a:t>Project</a:t>
            </a:r>
          </a:p>
          <a:p>
            <a:r>
              <a:rPr lang="en-US" sz="3200" b="1" dirty="0" smtClean="0"/>
              <a:t> </a:t>
            </a:r>
            <a:r>
              <a:rPr lang="en-US" sz="3200" b="1" dirty="0" smtClean="0"/>
              <a:t>MD </a:t>
            </a:r>
            <a:r>
              <a:rPr lang="es-ES" sz="3200" b="1" dirty="0" smtClean="0"/>
              <a:t>31554/11 </a:t>
            </a:r>
            <a:r>
              <a:rPr lang="en-US" sz="3200" b="1" dirty="0" smtClean="0"/>
              <a:t>(2011-2013</a:t>
            </a:r>
            <a:r>
              <a:rPr lang="en-US" sz="3200" b="1" dirty="0" smtClean="0"/>
              <a:t>).Argentina</a:t>
            </a:r>
            <a:endParaRPr lang="en-US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04800" y="228600"/>
            <a:ext cx="5212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Projects that support the network</a:t>
            </a:r>
            <a:endParaRPr lang="en-US" sz="28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4038600" y="990600"/>
            <a:ext cx="4648200" cy="4267200"/>
            <a:chOff x="4038600" y="990600"/>
            <a:chExt cx="4648200" cy="4267200"/>
          </a:xfrm>
        </p:grpSpPr>
        <p:grpSp>
          <p:nvGrpSpPr>
            <p:cNvPr id="11" name="10 Grupo"/>
            <p:cNvGrpSpPr/>
            <p:nvPr/>
          </p:nvGrpSpPr>
          <p:grpSpPr>
            <a:xfrm>
              <a:off x="4038600" y="990600"/>
              <a:ext cx="4648200" cy="4267200"/>
              <a:chOff x="4038600" y="990600"/>
              <a:chExt cx="4648200" cy="4267200"/>
            </a:xfrm>
          </p:grpSpPr>
          <p:sp>
            <p:nvSpPr>
              <p:cNvPr id="5" name="4 Elipse"/>
              <p:cNvSpPr/>
              <p:nvPr/>
            </p:nvSpPr>
            <p:spPr>
              <a:xfrm>
                <a:off x="4038600" y="990600"/>
                <a:ext cx="4419600" cy="4267200"/>
              </a:xfrm>
              <a:prstGeom prst="ellipse">
                <a:avLst/>
              </a:prstGeom>
              <a:solidFill>
                <a:schemeClr val="accent2"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4800600" y="1600200"/>
                <a:ext cx="38862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800" dirty="0" smtClean="0"/>
                  <a:t>Development of the Social Management System for Atmospheric Environmental Risks in South America</a:t>
                </a:r>
              </a:p>
              <a:p>
                <a:r>
                  <a:rPr lang="en-US" sz="2800" dirty="0" smtClean="0"/>
                  <a:t>(2013-2017</a:t>
                </a:r>
                <a:r>
                  <a:rPr lang="en-US" sz="2800" dirty="0" smtClean="0"/>
                  <a:t>). JST-JICA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p:grpSp>
        <p:pic>
          <p:nvPicPr>
            <p:cNvPr id="8" name="図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4267200"/>
              <a:ext cx="228709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11 Grupo"/>
          <p:cNvGrpSpPr/>
          <p:nvPr/>
        </p:nvGrpSpPr>
        <p:grpSpPr>
          <a:xfrm>
            <a:off x="228600" y="609600"/>
            <a:ext cx="8458200" cy="5638800"/>
            <a:chOff x="304800" y="914400"/>
            <a:chExt cx="8458200" cy="5638800"/>
          </a:xfrm>
        </p:grpSpPr>
        <p:sp>
          <p:nvSpPr>
            <p:cNvPr id="10" name="9 Elipse"/>
            <p:cNvSpPr/>
            <p:nvPr/>
          </p:nvSpPr>
          <p:spPr>
            <a:xfrm>
              <a:off x="304800" y="914400"/>
              <a:ext cx="8458200" cy="56388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8 Imagen" descr="A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00" y="4572000"/>
              <a:ext cx="3378015" cy="190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olrad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7323810" cy="500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1219200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SOLRADNET/NASA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Visible and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U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V Solar</a:t>
            </a:r>
            <a:b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radiation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with broad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band radiometers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s-ES_tradn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4 Imagen" descr="solradne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0190" y="1371600"/>
            <a:ext cx="7123810" cy="499047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4800" y="6657945"/>
            <a:ext cx="88553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u="sng" dirty="0" smtClean="0">
                <a:hlinkClick r:id="rId5"/>
              </a:rPr>
              <a:t>http://solrad-net.gsfc.nasa.gov/cgi-bin/type_piece_of_map_flux?long1=-180&amp;long2=180&amp;lat1=-90&amp;lat2=90&amp;multiplier=2&amp;what_map=4&amp;nachal=1&amp;formatter=0&amp;level=1&amp;shef_code=P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4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smtClean="0">
                <a:solidFill>
                  <a:schemeClr val="bg1"/>
                </a:solidFill>
              </a:rPr>
              <a:t>Conclusions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696587"/>
            <a:ext cx="9144000" cy="5161413"/>
          </a:xfrm>
          <a:prstGeom prst="rect">
            <a:avLst/>
          </a:prstGeom>
          <a:solidFill>
            <a:schemeClr val="accent1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Cloud cover modulate strongly the surface UV radiation, producing  attenuation of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80% (CMF=0.2)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and increment of 20%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(CMF=1.2) in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UVI (cloud border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) in event as long as 20 min. 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s-ES_tradnl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cloud cover affect strongly the visible radiation that rich the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surphase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reducing the solar irradiation in 30% in mean. 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Did not present season variation in Buenos Aires and for Rio Gallegos the cloud impact is stronger dung spring-summer seasons. </a:t>
            </a:r>
          </a:p>
          <a:p>
            <a:pPr>
              <a:buFont typeface="Wingdings" pitchFamily="2" charset="2"/>
              <a:buChar char="ü"/>
            </a:pPr>
            <a:endParaRPr lang="es-ES_tradnl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Attenuation of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global surface UV irradiance  (380 nm) of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12% due to Patagonian dust has been observed. 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Aft>
                <a:spcPct val="4000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Synergy of this measurements with lidar products will increase the correct description to the atmosphere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3 Imagen" descr="Logo CEILAP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1750"/>
            <a:ext cx="76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4 Imagen" descr="LOGO CITEDEF 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3600" y="0"/>
            <a:ext cx="555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9 Imagen" descr="UNIDEF N(RESOLUCION ALTA)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0750" y="228600"/>
            <a:ext cx="1066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7 Imagen" descr="plum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8 Imagen" descr="UV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10 Imagen" descr="rayo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6400" y="0"/>
            <a:ext cx="72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12 Imagen" descr="o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13 Imagen" descr="cuidad_smok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0"/>
            <a:ext cx="1430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14 Imagen" descr="images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90800" y="0"/>
            <a:ext cx="127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6 Marcador de pie de página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accent1">
                    <a:shade val="75000"/>
                  </a:schemeClr>
                </a:solidFill>
                <a:latin typeface="+mn-lt"/>
              </a:rPr>
              <a:t>Proyecto </a:t>
            </a:r>
            <a:r>
              <a:rPr lang="es-ES" sz="1200" dirty="0">
                <a:solidFill>
                  <a:schemeClr val="accent1">
                    <a:shade val="75000"/>
                  </a:schemeClr>
                </a:solidFill>
                <a:latin typeface="+mn-lt"/>
              </a:rPr>
              <a:t>de Desarrollo del Sistema de Gestión de Riesgos Medioambientales Atmosféricos en Sudamérica</a:t>
            </a:r>
            <a:endParaRPr lang="es-ES_tradnl" sz="1200" dirty="0">
              <a:solidFill>
                <a:schemeClr val="accent1">
                  <a:shade val="75000"/>
                </a:schemeClr>
              </a:solidFill>
              <a:latin typeface="+mn-lt"/>
            </a:endParaRPr>
          </a:p>
        </p:txBody>
      </p:sp>
      <p:pic>
        <p:nvPicPr>
          <p:cNvPr id="13" name="12 Imagen" descr="IMG_112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47800" y="2133600"/>
            <a:ext cx="6101190" cy="34290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5334000"/>
            <a:ext cx="451719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ewolfram@gmail.com</a:t>
            </a:r>
            <a:endParaRPr lang="en-US" sz="3200" dirty="0">
              <a:solidFill>
                <a:schemeClr val="tx2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hlinkClick r:id="rId17"/>
              </a:rPr>
              <a:t>www.division-lidar.com.ar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1 Título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1000" y="838200"/>
            <a:ext cx="81534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But!!! Take a little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care: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 always the attenuation is coming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the atmosphere…..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28600" y="3124200"/>
            <a:ext cx="259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Thanks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6400800" y="2971800"/>
            <a:ext cx="23812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Gracias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239000" y="5486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the LOC for the financial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953000" y="-591204"/>
            <a:ext cx="5105400" cy="7543800"/>
            <a:chOff x="0" y="85998"/>
            <a:chExt cx="4114800" cy="6858000"/>
          </a:xfrm>
        </p:grpSpPr>
        <p:pic>
          <p:nvPicPr>
            <p:cNvPr id="5" name="4 Imagen" descr="mapa argentina.jp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0" y="85998"/>
              <a:ext cx="4114800" cy="6858000"/>
            </a:xfrm>
            <a:prstGeom prst="rect">
              <a:avLst/>
            </a:prstGeom>
          </p:spPr>
        </p:pic>
        <p:sp>
          <p:nvSpPr>
            <p:cNvPr id="6" name="5 Estrella de 4 puntas"/>
            <p:cNvSpPr/>
            <p:nvPr>
              <p:custDataLst>
                <p:tags r:id="rId2"/>
              </p:custDataLst>
            </p:nvPr>
          </p:nvSpPr>
          <p:spPr>
            <a:xfrm>
              <a:off x="838200" y="32004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6 Estrella de 4 puntas"/>
            <p:cNvSpPr/>
            <p:nvPr>
              <p:custDataLst>
                <p:tags r:id="rId3"/>
              </p:custDataLst>
            </p:nvPr>
          </p:nvSpPr>
          <p:spPr>
            <a:xfrm>
              <a:off x="2362200" y="28194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7 Estrella de 4 puntas"/>
            <p:cNvSpPr/>
            <p:nvPr>
              <p:custDataLst>
                <p:tags r:id="rId4"/>
              </p:custDataLst>
            </p:nvPr>
          </p:nvSpPr>
          <p:spPr>
            <a:xfrm>
              <a:off x="1371600" y="2286000"/>
              <a:ext cx="381000" cy="381000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8 Estrella de 4 puntas"/>
            <p:cNvSpPr/>
            <p:nvPr>
              <p:custDataLst>
                <p:tags r:id="rId5"/>
              </p:custDataLst>
            </p:nvPr>
          </p:nvSpPr>
          <p:spPr>
            <a:xfrm>
              <a:off x="1219200" y="1371600"/>
              <a:ext cx="381000" cy="381000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9 Estrella de 4 puntas"/>
            <p:cNvSpPr/>
            <p:nvPr>
              <p:custDataLst>
                <p:tags r:id="rId6"/>
              </p:custDataLst>
            </p:nvPr>
          </p:nvSpPr>
          <p:spPr>
            <a:xfrm>
              <a:off x="533400" y="39624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" name="10 Estrella de 4 puntas"/>
            <p:cNvSpPr/>
            <p:nvPr>
              <p:custDataLst>
                <p:tags r:id="rId7"/>
              </p:custDataLst>
            </p:nvPr>
          </p:nvSpPr>
          <p:spPr>
            <a:xfrm>
              <a:off x="990600" y="46482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11 Estrella de 4 puntas"/>
            <p:cNvSpPr/>
            <p:nvPr>
              <p:custDataLst>
                <p:tags r:id="rId8"/>
              </p:custDataLst>
            </p:nvPr>
          </p:nvSpPr>
          <p:spPr>
            <a:xfrm>
              <a:off x="990600" y="57150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12 Estrella de 4 puntas"/>
            <p:cNvSpPr/>
            <p:nvPr>
              <p:custDataLst>
                <p:tags r:id="rId9"/>
              </p:custDataLst>
            </p:nvPr>
          </p:nvSpPr>
          <p:spPr>
            <a:xfrm>
              <a:off x="2209800" y="26670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13 Estrella de 4 puntas"/>
            <p:cNvSpPr/>
            <p:nvPr>
              <p:custDataLst>
                <p:tags r:id="rId10"/>
              </p:custDataLst>
            </p:nvPr>
          </p:nvSpPr>
          <p:spPr>
            <a:xfrm>
              <a:off x="762000" y="5867400"/>
              <a:ext cx="381000" cy="381000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14 CuadroTexto"/>
            <p:cNvSpPr txBox="1"/>
            <p:nvPr>
              <p:custDataLst>
                <p:tags r:id="rId11"/>
              </p:custDataLst>
            </p:nvPr>
          </p:nvSpPr>
          <p:spPr>
            <a:xfrm>
              <a:off x="2667000" y="30480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1</a:t>
              </a:r>
              <a:endParaRPr lang="es-ES_tradnl" b="1" dirty="0"/>
            </a:p>
          </p:txBody>
        </p:sp>
        <p:sp>
          <p:nvSpPr>
            <p:cNvPr id="16" name="15 CuadroTexto"/>
            <p:cNvSpPr txBox="1"/>
            <p:nvPr>
              <p:custDataLst>
                <p:tags r:id="rId12"/>
              </p:custDataLst>
            </p:nvPr>
          </p:nvSpPr>
          <p:spPr>
            <a:xfrm>
              <a:off x="762000" y="38100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2</a:t>
              </a:r>
              <a:endParaRPr lang="es-ES_tradnl" b="1" dirty="0"/>
            </a:p>
          </p:txBody>
        </p:sp>
        <p:sp>
          <p:nvSpPr>
            <p:cNvPr id="17" name="16 CuadroTexto"/>
            <p:cNvSpPr txBox="1"/>
            <p:nvPr>
              <p:custDataLst>
                <p:tags r:id="rId13"/>
              </p:custDataLst>
            </p:nvPr>
          </p:nvSpPr>
          <p:spPr>
            <a:xfrm>
              <a:off x="1219200" y="47244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3</a:t>
              </a:r>
              <a:endParaRPr lang="es-ES_tradnl" b="1" dirty="0"/>
            </a:p>
          </p:txBody>
        </p:sp>
        <p:sp>
          <p:nvSpPr>
            <p:cNvPr id="18" name="17 CuadroTexto"/>
            <p:cNvSpPr txBox="1"/>
            <p:nvPr>
              <p:custDataLst>
                <p:tags r:id="rId14"/>
              </p:custDataLst>
            </p:nvPr>
          </p:nvSpPr>
          <p:spPr>
            <a:xfrm>
              <a:off x="2057400" y="25908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4</a:t>
              </a:r>
              <a:endParaRPr lang="es-ES_tradnl" b="1" dirty="0"/>
            </a:p>
          </p:txBody>
        </p:sp>
        <p:sp>
          <p:nvSpPr>
            <p:cNvPr id="19" name="18 CuadroTexto"/>
            <p:cNvSpPr txBox="1"/>
            <p:nvPr>
              <p:custDataLst>
                <p:tags r:id="rId15"/>
              </p:custDataLst>
            </p:nvPr>
          </p:nvSpPr>
          <p:spPr>
            <a:xfrm>
              <a:off x="1143000" y="32766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5</a:t>
              </a:r>
              <a:endParaRPr lang="es-ES_tradnl" b="1" dirty="0"/>
            </a:p>
          </p:txBody>
        </p:sp>
        <p:sp>
          <p:nvSpPr>
            <p:cNvPr id="20" name="19 CuadroTexto"/>
            <p:cNvSpPr txBox="1"/>
            <p:nvPr>
              <p:custDataLst>
                <p:tags r:id="rId16"/>
              </p:custDataLst>
            </p:nvPr>
          </p:nvSpPr>
          <p:spPr>
            <a:xfrm>
              <a:off x="1524000" y="14478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7</a:t>
              </a:r>
            </a:p>
          </p:txBody>
        </p:sp>
        <p:sp>
          <p:nvSpPr>
            <p:cNvPr id="21" name="20 CuadroTexto"/>
            <p:cNvSpPr txBox="1"/>
            <p:nvPr>
              <p:custDataLst>
                <p:tags r:id="rId17"/>
              </p:custDataLst>
            </p:nvPr>
          </p:nvSpPr>
          <p:spPr>
            <a:xfrm>
              <a:off x="1524000" y="25146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8</a:t>
              </a:r>
            </a:p>
          </p:txBody>
        </p:sp>
        <p:sp>
          <p:nvSpPr>
            <p:cNvPr id="22" name="21 CuadroTexto"/>
            <p:cNvSpPr txBox="1"/>
            <p:nvPr>
              <p:custDataLst>
                <p:tags r:id="rId18"/>
              </p:custDataLst>
            </p:nvPr>
          </p:nvSpPr>
          <p:spPr>
            <a:xfrm>
              <a:off x="609600" y="60198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9</a:t>
              </a:r>
            </a:p>
          </p:txBody>
        </p:sp>
        <p:sp>
          <p:nvSpPr>
            <p:cNvPr id="23" name="22 CuadroTexto"/>
            <p:cNvSpPr txBox="1"/>
            <p:nvPr>
              <p:custDataLst>
                <p:tags r:id="rId19"/>
              </p:custDataLst>
            </p:nvPr>
          </p:nvSpPr>
          <p:spPr>
            <a:xfrm>
              <a:off x="1219200" y="54864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6</a:t>
              </a:r>
              <a:endParaRPr lang="es-ES_tradnl" b="1" dirty="0"/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1524000"/>
          <a:ext cx="5181600" cy="3124200"/>
        </p:xfrm>
        <a:graphic>
          <a:graphicData uri="http://schemas.openxmlformats.org/drawingml/2006/table">
            <a:tbl>
              <a:tblPr/>
              <a:tblGrid>
                <a:gridCol w="1075769"/>
                <a:gridCol w="1362631"/>
                <a:gridCol w="914400"/>
                <a:gridCol w="914400"/>
                <a:gridCol w="914400"/>
              </a:tblGrid>
              <a:tr h="61897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b="1" dirty="0" err="1" smtClean="0">
                          <a:solidFill>
                            <a:srgbClr val="000000"/>
                          </a:solidFill>
                        </a:rPr>
                        <a:t>Station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000" b="1" dirty="0" err="1" smtClean="0">
                          <a:solidFill>
                            <a:srgbClr val="000000"/>
                          </a:solidFill>
                        </a:rPr>
                        <a:t>Num.</a:t>
                      </a:r>
                      <a:endParaRPr lang="es-E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b="1" dirty="0" err="1" smtClean="0">
                          <a:solidFill>
                            <a:srgbClr val="000000"/>
                          </a:solidFill>
                        </a:rPr>
                        <a:t>Site</a:t>
                      </a:r>
                      <a:endParaRPr lang="es-E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b="1" dirty="0" err="1" smtClean="0">
                          <a:solidFill>
                            <a:srgbClr val="000000"/>
                          </a:solidFill>
                        </a:rPr>
                        <a:t>Lat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</a:rPr>
                        <a:t>(S)</a:t>
                      </a:r>
                    </a:p>
                  </a:txBody>
                  <a:tcPr marL="25400" marR="254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b="1" dirty="0" err="1" smtClean="0">
                          <a:solidFill>
                            <a:srgbClr val="000000"/>
                          </a:solidFill>
                        </a:rPr>
                        <a:t>Lon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</a:rPr>
                        <a:t>(W)</a:t>
                      </a:r>
                    </a:p>
                  </a:txBody>
                  <a:tcPr marL="25400" marR="254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noProof="0" dirty="0" err="1" smtClean="0">
                          <a:solidFill>
                            <a:srgbClr val="000000"/>
                          </a:solidFill>
                        </a:rPr>
                        <a:t>Elev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2000" b="1" dirty="0">
                          <a:solidFill>
                            <a:srgbClr val="000000"/>
                          </a:solidFill>
                        </a:rPr>
                        <a:t>(m)</a:t>
                      </a:r>
                    </a:p>
                  </a:txBody>
                  <a:tcPr marL="25400" marR="254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2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Bs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As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34,57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65,31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Bariloche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41,15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71,16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840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Comodoro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45,79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67,46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49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000" dirty="0" err="1">
                          <a:solidFill>
                            <a:srgbClr val="000000"/>
                          </a:solidFill>
                        </a:rPr>
                        <a:t>Neuquen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38,95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68,14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271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5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Rio Gallegos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51,60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69,32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Tucuman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26,82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65,22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/>
                        <a:t>431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Córdoba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 dirty="0">
                          <a:solidFill>
                            <a:srgbClr val="000000"/>
                          </a:solidFill>
                        </a:rPr>
                        <a:t>31,42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>
                          <a:solidFill>
                            <a:srgbClr val="000000"/>
                          </a:solidFill>
                        </a:rPr>
                        <a:t>64,18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2000" dirty="0"/>
                        <a:t>300</a:t>
                      </a:r>
                    </a:p>
                  </a:txBody>
                  <a:tcPr marL="25400" marR="2540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23 Rectángulo"/>
          <p:cNvSpPr/>
          <p:nvPr/>
        </p:nvSpPr>
        <p:spPr>
          <a:xfrm>
            <a:off x="228600" y="0"/>
            <a:ext cx="3735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Site</a:t>
            </a:r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en-US" sz="54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895600" y="0"/>
            <a:ext cx="5638800" cy="6858000"/>
            <a:chOff x="0" y="0"/>
            <a:chExt cx="4114800" cy="6858000"/>
          </a:xfrm>
        </p:grpSpPr>
        <p:pic>
          <p:nvPicPr>
            <p:cNvPr id="3" name="2 Imagen" descr="mapa argentina.jp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0" y="0"/>
              <a:ext cx="4114800" cy="6858000"/>
            </a:xfrm>
            <a:prstGeom prst="rect">
              <a:avLst/>
            </a:prstGeom>
          </p:spPr>
        </p:pic>
        <p:sp>
          <p:nvSpPr>
            <p:cNvPr id="4" name="3 Estrella de 4 puntas"/>
            <p:cNvSpPr/>
            <p:nvPr>
              <p:custDataLst>
                <p:tags r:id="rId4"/>
              </p:custDataLst>
            </p:nvPr>
          </p:nvSpPr>
          <p:spPr>
            <a:xfrm>
              <a:off x="838200" y="32004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4 Estrella de 4 puntas"/>
            <p:cNvSpPr/>
            <p:nvPr>
              <p:custDataLst>
                <p:tags r:id="rId5"/>
              </p:custDataLst>
            </p:nvPr>
          </p:nvSpPr>
          <p:spPr>
            <a:xfrm>
              <a:off x="2362200" y="28194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5 Estrella de 4 puntas"/>
            <p:cNvSpPr/>
            <p:nvPr>
              <p:custDataLst>
                <p:tags r:id="rId6"/>
              </p:custDataLst>
            </p:nvPr>
          </p:nvSpPr>
          <p:spPr>
            <a:xfrm>
              <a:off x="1371600" y="2286000"/>
              <a:ext cx="381000" cy="381000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6 Estrella de 4 puntas"/>
            <p:cNvSpPr/>
            <p:nvPr>
              <p:custDataLst>
                <p:tags r:id="rId7"/>
              </p:custDataLst>
            </p:nvPr>
          </p:nvSpPr>
          <p:spPr>
            <a:xfrm>
              <a:off x="1219200" y="1371600"/>
              <a:ext cx="381000" cy="381000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7 Estrella de 4 puntas"/>
            <p:cNvSpPr/>
            <p:nvPr>
              <p:custDataLst>
                <p:tags r:id="rId8"/>
              </p:custDataLst>
            </p:nvPr>
          </p:nvSpPr>
          <p:spPr>
            <a:xfrm>
              <a:off x="533400" y="39624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8 Estrella de 4 puntas"/>
            <p:cNvSpPr/>
            <p:nvPr>
              <p:custDataLst>
                <p:tags r:id="rId9"/>
              </p:custDataLst>
            </p:nvPr>
          </p:nvSpPr>
          <p:spPr>
            <a:xfrm>
              <a:off x="990600" y="46482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9 Estrella de 4 puntas"/>
            <p:cNvSpPr/>
            <p:nvPr>
              <p:custDataLst>
                <p:tags r:id="rId10"/>
              </p:custDataLst>
            </p:nvPr>
          </p:nvSpPr>
          <p:spPr>
            <a:xfrm>
              <a:off x="990600" y="57150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10 Estrella de 4 puntas"/>
            <p:cNvSpPr/>
            <p:nvPr>
              <p:custDataLst>
                <p:tags r:id="rId11"/>
              </p:custDataLst>
            </p:nvPr>
          </p:nvSpPr>
          <p:spPr>
            <a:xfrm>
              <a:off x="2209800" y="2667000"/>
              <a:ext cx="381000" cy="3810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11 Estrella de 4 puntas"/>
            <p:cNvSpPr/>
            <p:nvPr>
              <p:custDataLst>
                <p:tags r:id="rId12"/>
              </p:custDataLst>
            </p:nvPr>
          </p:nvSpPr>
          <p:spPr>
            <a:xfrm>
              <a:off x="762000" y="5867400"/>
              <a:ext cx="381000" cy="381000"/>
            </a:xfrm>
            <a:prstGeom prst="star4">
              <a:avLst/>
            </a:prstGeom>
            <a:solidFill>
              <a:srgbClr val="FF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12 CuadroTexto"/>
            <p:cNvSpPr txBox="1"/>
            <p:nvPr>
              <p:custDataLst>
                <p:tags r:id="rId13"/>
              </p:custDataLst>
            </p:nvPr>
          </p:nvSpPr>
          <p:spPr>
            <a:xfrm>
              <a:off x="2667000" y="30480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1</a:t>
              </a:r>
              <a:endParaRPr lang="es-ES_tradnl" b="1" dirty="0"/>
            </a:p>
          </p:txBody>
        </p:sp>
        <p:sp>
          <p:nvSpPr>
            <p:cNvPr id="14" name="13 CuadroTexto"/>
            <p:cNvSpPr txBox="1"/>
            <p:nvPr>
              <p:custDataLst>
                <p:tags r:id="rId14"/>
              </p:custDataLst>
            </p:nvPr>
          </p:nvSpPr>
          <p:spPr>
            <a:xfrm>
              <a:off x="762000" y="38100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2</a:t>
              </a:r>
              <a:endParaRPr lang="es-ES_tradnl" b="1" dirty="0"/>
            </a:p>
          </p:txBody>
        </p:sp>
        <p:sp>
          <p:nvSpPr>
            <p:cNvPr id="15" name="14 CuadroTexto"/>
            <p:cNvSpPr txBox="1"/>
            <p:nvPr>
              <p:custDataLst>
                <p:tags r:id="rId15"/>
              </p:custDataLst>
            </p:nvPr>
          </p:nvSpPr>
          <p:spPr>
            <a:xfrm>
              <a:off x="1219200" y="47244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3</a:t>
              </a:r>
              <a:endParaRPr lang="es-ES_tradnl" b="1" dirty="0"/>
            </a:p>
          </p:txBody>
        </p:sp>
        <p:sp>
          <p:nvSpPr>
            <p:cNvPr id="16" name="15 CuadroTexto"/>
            <p:cNvSpPr txBox="1"/>
            <p:nvPr>
              <p:custDataLst>
                <p:tags r:id="rId16"/>
              </p:custDataLst>
            </p:nvPr>
          </p:nvSpPr>
          <p:spPr>
            <a:xfrm>
              <a:off x="2057400" y="25908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4</a:t>
              </a:r>
              <a:endParaRPr lang="es-ES_tradnl" b="1" dirty="0"/>
            </a:p>
          </p:txBody>
        </p:sp>
        <p:sp>
          <p:nvSpPr>
            <p:cNvPr id="17" name="16 CuadroTexto"/>
            <p:cNvSpPr txBox="1"/>
            <p:nvPr>
              <p:custDataLst>
                <p:tags r:id="rId17"/>
              </p:custDataLst>
            </p:nvPr>
          </p:nvSpPr>
          <p:spPr>
            <a:xfrm>
              <a:off x="1143000" y="32766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5</a:t>
              </a:r>
              <a:endParaRPr lang="es-ES_tradnl" b="1" dirty="0"/>
            </a:p>
          </p:txBody>
        </p:sp>
        <p:sp>
          <p:nvSpPr>
            <p:cNvPr id="18" name="17 CuadroTexto"/>
            <p:cNvSpPr txBox="1"/>
            <p:nvPr>
              <p:custDataLst>
                <p:tags r:id="rId18"/>
              </p:custDataLst>
            </p:nvPr>
          </p:nvSpPr>
          <p:spPr>
            <a:xfrm>
              <a:off x="1524000" y="14478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7</a:t>
              </a:r>
            </a:p>
          </p:txBody>
        </p:sp>
        <p:sp>
          <p:nvSpPr>
            <p:cNvPr id="19" name="18 CuadroTexto"/>
            <p:cNvSpPr txBox="1"/>
            <p:nvPr>
              <p:custDataLst>
                <p:tags r:id="rId19"/>
              </p:custDataLst>
            </p:nvPr>
          </p:nvSpPr>
          <p:spPr>
            <a:xfrm>
              <a:off x="1524000" y="25146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8</a:t>
              </a:r>
            </a:p>
          </p:txBody>
        </p:sp>
        <p:sp>
          <p:nvSpPr>
            <p:cNvPr id="20" name="19 CuadroTexto"/>
            <p:cNvSpPr txBox="1"/>
            <p:nvPr>
              <p:custDataLst>
                <p:tags r:id="rId20"/>
              </p:custDataLst>
            </p:nvPr>
          </p:nvSpPr>
          <p:spPr>
            <a:xfrm>
              <a:off x="609600" y="60198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9</a:t>
              </a:r>
            </a:p>
          </p:txBody>
        </p:sp>
        <p:sp>
          <p:nvSpPr>
            <p:cNvPr id="21" name="20 CuadroTexto"/>
            <p:cNvSpPr txBox="1"/>
            <p:nvPr>
              <p:custDataLst>
                <p:tags r:id="rId21"/>
              </p:custDataLst>
            </p:nvPr>
          </p:nvSpPr>
          <p:spPr>
            <a:xfrm>
              <a:off x="1219200" y="5486400"/>
              <a:ext cx="286204" cy="640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6</a:t>
              </a:r>
              <a:endParaRPr lang="es-ES_tradnl" b="1" dirty="0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5638800" y="381000"/>
            <a:ext cx="3968778" cy="2057400"/>
            <a:chOff x="5791200" y="4572000"/>
            <a:chExt cx="3968778" cy="2057400"/>
          </a:xfrm>
        </p:grpSpPr>
        <p:sp>
          <p:nvSpPr>
            <p:cNvPr id="42" name="41 Rectángulo"/>
            <p:cNvSpPr/>
            <p:nvPr/>
          </p:nvSpPr>
          <p:spPr>
            <a:xfrm>
              <a:off x="5791200" y="4572000"/>
              <a:ext cx="3968778" cy="4572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Cloud cover impact</a:t>
              </a:r>
              <a:endParaRPr lang="es-ES_tradn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44" name="43 Imagen" descr="P1190011.JP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6553200" y="4953000"/>
              <a:ext cx="2405359" cy="1676400"/>
            </a:xfrm>
            <a:prstGeom prst="rect">
              <a:avLst/>
            </a:prstGeom>
          </p:spPr>
        </p:pic>
      </p:grpSp>
      <p:grpSp>
        <p:nvGrpSpPr>
          <p:cNvPr id="54" name="53 Grupo"/>
          <p:cNvGrpSpPr/>
          <p:nvPr/>
        </p:nvGrpSpPr>
        <p:grpSpPr>
          <a:xfrm>
            <a:off x="98146" y="0"/>
            <a:ext cx="5540654" cy="2743200"/>
            <a:chOff x="98146" y="0"/>
            <a:chExt cx="5540654" cy="2743200"/>
          </a:xfrm>
        </p:grpSpPr>
        <p:grpSp>
          <p:nvGrpSpPr>
            <p:cNvPr id="45" name="44 Grupo"/>
            <p:cNvGrpSpPr/>
            <p:nvPr/>
          </p:nvGrpSpPr>
          <p:grpSpPr>
            <a:xfrm>
              <a:off x="98146" y="0"/>
              <a:ext cx="2931461" cy="2209800"/>
              <a:chOff x="98146" y="0"/>
              <a:chExt cx="2931461" cy="2209800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98146" y="0"/>
                <a:ext cx="2931461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Biomass</a:t>
                </a:r>
                <a:r>
                  <a:rPr lang="en-US" sz="28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</a:t>
                </a:r>
                <a:r>
                  <a:rPr lang="en-U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Burning</a:t>
                </a:r>
                <a:endPara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204958" y="533400"/>
                <a:ext cx="2561665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48 Elipse"/>
            <p:cNvSpPr/>
            <p:nvPr/>
          </p:nvSpPr>
          <p:spPr>
            <a:xfrm>
              <a:off x="3124200" y="609600"/>
              <a:ext cx="2514600" cy="2133600"/>
            </a:xfrm>
            <a:prstGeom prst="ellipse">
              <a:avLst/>
            </a:prstGeom>
            <a:noFill/>
            <a:ln w="444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381000" y="2286000"/>
            <a:ext cx="4648200" cy="2667000"/>
            <a:chOff x="381000" y="2286000"/>
            <a:chExt cx="4648200" cy="2667000"/>
          </a:xfrm>
        </p:grpSpPr>
        <p:grpSp>
          <p:nvGrpSpPr>
            <p:cNvPr id="46" name="45 Grupo"/>
            <p:cNvGrpSpPr/>
            <p:nvPr/>
          </p:nvGrpSpPr>
          <p:grpSpPr>
            <a:xfrm>
              <a:off x="381000" y="2286000"/>
              <a:ext cx="2565400" cy="2489796"/>
              <a:chOff x="0" y="2514600"/>
              <a:chExt cx="2565400" cy="2489796"/>
            </a:xfrm>
          </p:grpSpPr>
          <p:pic>
            <p:nvPicPr>
              <p:cNvPr id="24" name="Picture 3" descr="Cenizas BA 09-05-2008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27" cstate="print"/>
              <a:srcRect r="6676"/>
              <a:stretch>
                <a:fillRect/>
              </a:stretch>
            </p:blipFill>
            <p:spPr bwMode="auto">
              <a:xfrm>
                <a:off x="0" y="3048000"/>
                <a:ext cx="2565400" cy="1956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24 Rectángulo"/>
              <p:cNvSpPr/>
              <p:nvPr/>
            </p:nvSpPr>
            <p:spPr>
              <a:xfrm>
                <a:off x="63064" y="2514600"/>
                <a:ext cx="240790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Volcanic Ash</a:t>
                </a:r>
                <a:endParaRPr 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50" name="49 Elipse"/>
            <p:cNvSpPr/>
            <p:nvPr/>
          </p:nvSpPr>
          <p:spPr>
            <a:xfrm>
              <a:off x="2514600" y="2819400"/>
              <a:ext cx="2514600" cy="2133600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381000" y="4724400"/>
            <a:ext cx="5257800" cy="2133600"/>
            <a:chOff x="381000" y="4724400"/>
            <a:chExt cx="5257800" cy="2133600"/>
          </a:xfrm>
        </p:grpSpPr>
        <p:grpSp>
          <p:nvGrpSpPr>
            <p:cNvPr id="51" name="50 Grupo"/>
            <p:cNvGrpSpPr/>
            <p:nvPr/>
          </p:nvGrpSpPr>
          <p:grpSpPr>
            <a:xfrm>
              <a:off x="381000" y="4876800"/>
              <a:ext cx="3073405" cy="1981200"/>
              <a:chOff x="381000" y="4876800"/>
              <a:chExt cx="3073405" cy="1981200"/>
            </a:xfrm>
          </p:grpSpPr>
          <p:pic>
            <p:nvPicPr>
              <p:cNvPr id="26" name="25 Imagen" descr="vista4.jpg"/>
              <p:cNvPicPr>
                <a:picLocks noChangeAspect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62000" y="4876800"/>
                <a:ext cx="2286000" cy="176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27 Rectángulo"/>
              <p:cNvSpPr/>
              <p:nvPr/>
            </p:nvSpPr>
            <p:spPr>
              <a:xfrm>
                <a:off x="381000" y="6150114"/>
                <a:ext cx="307340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Ozone Hole Intrusion – </a:t>
                </a:r>
                <a:endParaRPr lang="en-US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  <a:p>
                <a:pPr algn="ctr"/>
                <a:r>
                  <a:rPr 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UV </a:t>
                </a:r>
                <a:r>
                  <a:rPr lang="en-US" sz="2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impact</a:t>
                </a:r>
                <a:endPara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52" name="51 Elipse"/>
            <p:cNvSpPr/>
            <p:nvPr/>
          </p:nvSpPr>
          <p:spPr>
            <a:xfrm>
              <a:off x="3124200" y="4724400"/>
              <a:ext cx="2514600" cy="2133600"/>
            </a:xfrm>
            <a:prstGeom prst="ellipse">
              <a:avLst/>
            </a:prstGeom>
            <a:noFill/>
            <a:ln w="444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4419600" y="3429000"/>
            <a:ext cx="4233677" cy="3048000"/>
            <a:chOff x="4419600" y="3429000"/>
            <a:chExt cx="4233677" cy="3048000"/>
          </a:xfrm>
        </p:grpSpPr>
        <p:grpSp>
          <p:nvGrpSpPr>
            <p:cNvPr id="48" name="47 Grupo"/>
            <p:cNvGrpSpPr/>
            <p:nvPr/>
          </p:nvGrpSpPr>
          <p:grpSpPr>
            <a:xfrm>
              <a:off x="6019800" y="3733800"/>
              <a:ext cx="2633477" cy="2743200"/>
              <a:chOff x="5821562" y="4114800"/>
              <a:chExt cx="2633477" cy="2743200"/>
            </a:xfrm>
          </p:grpSpPr>
          <p:grpSp>
            <p:nvGrpSpPr>
              <p:cNvPr id="29" name="28 Grupo"/>
              <p:cNvGrpSpPr/>
              <p:nvPr/>
            </p:nvGrpSpPr>
            <p:grpSpPr>
              <a:xfrm>
                <a:off x="5943600" y="4572000"/>
                <a:ext cx="2435578" cy="2286000"/>
                <a:chOff x="1752600" y="757237"/>
                <a:chExt cx="5397500" cy="6100763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1752600" y="757237"/>
                  <a:ext cx="5397500" cy="6100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31" name="6 Grupo"/>
                <p:cNvGrpSpPr/>
                <p:nvPr/>
              </p:nvGrpSpPr>
              <p:grpSpPr>
                <a:xfrm>
                  <a:off x="3429000" y="3276600"/>
                  <a:ext cx="1216899" cy="472857"/>
                  <a:chOff x="3429000" y="3276600"/>
                  <a:chExt cx="1216899" cy="472857"/>
                </a:xfrm>
              </p:grpSpPr>
              <p:sp>
                <p:nvSpPr>
                  <p:cNvPr id="39" name="4 Estrella de 5 puntas"/>
                  <p:cNvSpPr/>
                  <p:nvPr/>
                </p:nvSpPr>
                <p:spPr>
                  <a:xfrm>
                    <a:off x="3429000" y="3352800"/>
                    <a:ext cx="152400" cy="152400"/>
                  </a:xfrm>
                  <a:prstGeom prst="star5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/>
                  </a:p>
                </p:txBody>
              </p:sp>
              <p:sp>
                <p:nvSpPr>
                  <p:cNvPr id="40" name="5 CuadroTexto"/>
                  <p:cNvSpPr txBox="1"/>
                  <p:nvPr/>
                </p:nvSpPr>
                <p:spPr>
                  <a:xfrm>
                    <a:off x="3581400" y="3276600"/>
                    <a:ext cx="1064499" cy="4728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2000" dirty="0" err="1" smtClean="0">
                        <a:solidFill>
                          <a:srgbClr val="FFFF00"/>
                        </a:solidFill>
                      </a:rPr>
                      <a:t>Trelew</a:t>
                    </a:r>
                    <a:endParaRPr lang="es-ES_tradnl" sz="2000" dirty="0">
                      <a:solidFill>
                        <a:srgbClr val="FFFF00"/>
                      </a:solidFill>
                    </a:endParaRPr>
                  </a:p>
                </p:txBody>
              </p:sp>
            </p:grpSp>
            <p:grpSp>
              <p:nvGrpSpPr>
                <p:cNvPr id="32" name="16 Grupo"/>
                <p:cNvGrpSpPr/>
                <p:nvPr/>
              </p:nvGrpSpPr>
              <p:grpSpPr>
                <a:xfrm>
                  <a:off x="4343401" y="2895600"/>
                  <a:ext cx="2672684" cy="1460004"/>
                  <a:chOff x="4343401" y="2895600"/>
                  <a:chExt cx="2672684" cy="1460004"/>
                </a:xfrm>
              </p:grpSpPr>
              <p:sp>
                <p:nvSpPr>
                  <p:cNvPr id="36" name="35 CuadroTexto"/>
                  <p:cNvSpPr txBox="1"/>
                  <p:nvPr/>
                </p:nvSpPr>
                <p:spPr>
                  <a:xfrm>
                    <a:off x="6096000" y="3810000"/>
                    <a:ext cx="920085" cy="5456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2400" dirty="0" err="1" smtClean="0">
                        <a:solidFill>
                          <a:srgbClr val="FFFF00"/>
                        </a:solidFill>
                      </a:rPr>
                      <a:t>Dust</a:t>
                    </a:r>
                    <a:endParaRPr lang="es-ES_tradnl" sz="2400" dirty="0">
                      <a:solidFill>
                        <a:srgbClr val="FFFF00"/>
                      </a:solidFill>
                    </a:endParaRPr>
                  </a:p>
                </p:txBody>
              </p:sp>
              <p:cxnSp>
                <p:nvCxnSpPr>
                  <p:cNvPr id="37" name="36 Conector recto de flecha"/>
                  <p:cNvCxnSpPr/>
                  <p:nvPr/>
                </p:nvCxnSpPr>
                <p:spPr>
                  <a:xfrm rot="10800000">
                    <a:off x="4876800" y="2895600"/>
                    <a:ext cx="1295400" cy="9906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37 Conector recto de flecha"/>
                  <p:cNvCxnSpPr>
                    <a:stCxn id="36" idx="1"/>
                  </p:cNvCxnSpPr>
                  <p:nvPr/>
                </p:nvCxnSpPr>
                <p:spPr>
                  <a:xfrm rot="10800000">
                    <a:off x="4343401" y="3810022"/>
                    <a:ext cx="1752599" cy="27278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17 Grupo"/>
                <p:cNvGrpSpPr/>
                <p:nvPr/>
              </p:nvGrpSpPr>
              <p:grpSpPr>
                <a:xfrm>
                  <a:off x="2348934" y="4922834"/>
                  <a:ext cx="4769426" cy="1508131"/>
                  <a:chOff x="2348934" y="4922834"/>
                  <a:chExt cx="4769426" cy="1508131"/>
                </a:xfrm>
              </p:grpSpPr>
              <p:sp>
                <p:nvSpPr>
                  <p:cNvPr id="34" name="33 CuadroTexto"/>
                  <p:cNvSpPr txBox="1"/>
                  <p:nvPr/>
                </p:nvSpPr>
                <p:spPr>
                  <a:xfrm>
                    <a:off x="5410200" y="5257800"/>
                    <a:ext cx="1708160" cy="4364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>
                        <a:solidFill>
                          <a:srgbClr val="FFFF00"/>
                        </a:solidFill>
                      </a:rPr>
                      <a:t>Strong winds</a:t>
                    </a:r>
                    <a:endParaRPr lang="en-US" sz="1800" dirty="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35" name="34 Arco"/>
                  <p:cNvSpPr/>
                  <p:nvPr/>
                </p:nvSpPr>
                <p:spPr>
                  <a:xfrm rot="682772">
                    <a:off x="2348934" y="4922834"/>
                    <a:ext cx="2934087" cy="1508131"/>
                  </a:xfrm>
                  <a:prstGeom prst="arc">
                    <a:avLst>
                      <a:gd name="adj1" fmla="val 12179324"/>
                      <a:gd name="adj2" fmla="val 1421753"/>
                    </a:avLst>
                  </a:prstGeom>
                  <a:ln w="5397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/>
                  </a:p>
                </p:txBody>
              </p:sp>
            </p:grpSp>
          </p:grpSp>
          <p:sp>
            <p:nvSpPr>
              <p:cNvPr id="41" name="40 Rectángulo"/>
              <p:cNvSpPr/>
              <p:nvPr/>
            </p:nvSpPr>
            <p:spPr>
              <a:xfrm>
                <a:off x="5821562" y="4114800"/>
                <a:ext cx="263347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PATAGONIAN DUST</a:t>
                </a:r>
                <a:endPara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53" name="52 Elipse"/>
            <p:cNvSpPr/>
            <p:nvPr/>
          </p:nvSpPr>
          <p:spPr>
            <a:xfrm>
              <a:off x="4419600" y="3429000"/>
              <a:ext cx="2514600" cy="2133600"/>
            </a:xfrm>
            <a:prstGeom prst="ellipse">
              <a:avLst/>
            </a:prstGeom>
            <a:noFill/>
            <a:ln w="4445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/>
          <p:nvPr/>
        </p:nvGrpSpPr>
        <p:grpSpPr>
          <a:xfrm>
            <a:off x="0" y="0"/>
            <a:ext cx="9039225" cy="838200"/>
            <a:chOff x="0" y="0"/>
            <a:chExt cx="9039225" cy="838200"/>
          </a:xfrm>
        </p:grpSpPr>
        <p:pic>
          <p:nvPicPr>
            <p:cNvPr id="10243" name="3 Imagen" descr="Logo CEILAP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00800" y="31750"/>
              <a:ext cx="762000" cy="7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4 Imagen" descr="LOGO CITEDEF 2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83600" y="0"/>
              <a:ext cx="55562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9 Imagen" descr="UNIDEF N(RESOLUCION ALTA)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70750" y="228600"/>
              <a:ext cx="106680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7 Imagen" descr="pluma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62600" y="0"/>
              <a:ext cx="609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8 Imagen" descr="UV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10 Imagen" descr="rayo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76400" y="0"/>
              <a:ext cx="7239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12 Imagen" descr="o3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13 Imagen" descr="cuidad_smoke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38600" y="0"/>
              <a:ext cx="14303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14 Imagen" descr="images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90800" y="0"/>
              <a:ext cx="1270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2" descr="C:\Users\Rauli\Desktop\Fotos para informe de avance\IMG_6892.jpg"/>
          <p:cNvPicPr>
            <a:picLocks noChangeAspect="1" noChangeArrowheads="1"/>
          </p:cNvPicPr>
          <p:nvPr/>
        </p:nvPicPr>
        <p:blipFill>
          <a:blip r:embed="rId16" cstate="print"/>
          <a:srcRect l="16947" t="30399" b="26175"/>
          <a:stretch>
            <a:fillRect/>
          </a:stretch>
        </p:blipFill>
        <p:spPr bwMode="auto">
          <a:xfrm>
            <a:off x="0" y="2514600"/>
            <a:ext cx="7772400" cy="3048000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37338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b="1" dirty="0" err="1" smtClean="0">
                <a:solidFill>
                  <a:srgbClr val="FFFF00"/>
                </a:solidFill>
                <a:latin typeface="Calibri" pitchFamily="34" charset="0"/>
              </a:rPr>
              <a:t>Pyra</a:t>
            </a:r>
            <a:endParaRPr lang="es-ES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0" y="4800600"/>
            <a:ext cx="1298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Calibri" pitchFamily="34" charset="0"/>
              </a:rPr>
              <a:t>GUV 541</a:t>
            </a:r>
            <a:endParaRPr lang="es-ES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3962400"/>
            <a:ext cx="1119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3200" b="1" dirty="0">
                <a:solidFill>
                  <a:srgbClr val="FFFF00"/>
                </a:solidFill>
                <a:latin typeface="Calibri" pitchFamily="34" charset="0"/>
              </a:rPr>
              <a:t>UV-B</a:t>
            </a:r>
            <a:endParaRPr lang="es-ES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962400"/>
            <a:ext cx="1160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200" b="1" dirty="0">
                <a:solidFill>
                  <a:srgbClr val="FFFF00"/>
                </a:solidFill>
                <a:latin typeface="Calibri" pitchFamily="34" charset="0"/>
              </a:rPr>
              <a:t>UV-A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5334000" y="3758137"/>
            <a:ext cx="2286000" cy="3099863"/>
            <a:chOff x="5410200" y="2895600"/>
            <a:chExt cx="2286000" cy="3099863"/>
          </a:xfrm>
        </p:grpSpPr>
        <p:pic>
          <p:nvPicPr>
            <p:cNvPr id="1026" name="Imagen 10"/>
            <p:cNvPicPr>
              <a:picLocks noChangeAspect="1" noChangeArrowheads="1"/>
            </p:cNvPicPr>
            <p:nvPr/>
          </p:nvPicPr>
          <p:blipFill>
            <a:blip r:embed="rId17" cstate="print"/>
            <a:srcRect t="17702"/>
            <a:stretch>
              <a:fillRect/>
            </a:stretch>
          </p:blipFill>
          <p:spPr bwMode="auto">
            <a:xfrm>
              <a:off x="5410200" y="2895600"/>
              <a:ext cx="2286000" cy="309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23 CuadroTexto"/>
            <p:cNvSpPr txBox="1"/>
            <p:nvPr/>
          </p:nvSpPr>
          <p:spPr>
            <a:xfrm>
              <a:off x="5638800" y="4724400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Calibri" pitchFamily="34" charset="0"/>
                </a:rPr>
                <a:t>Cloud Observation Camera</a:t>
              </a:r>
              <a:endParaRPr lang="en-US" sz="24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1 Título"/>
          <p:cNvSpPr txBox="1">
            <a:spLocks/>
          </p:cNvSpPr>
          <p:nvPr/>
        </p:nvSpPr>
        <p:spPr>
          <a:xfrm>
            <a:off x="0" y="838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Radiation instruments in each site </a:t>
            </a:r>
            <a:endParaRPr lang="en-US" dirty="0" smtClean="0"/>
          </a:p>
        </p:txBody>
      </p:sp>
      <p:grpSp>
        <p:nvGrpSpPr>
          <p:cNvPr id="27" name="26 Grupo"/>
          <p:cNvGrpSpPr/>
          <p:nvPr/>
        </p:nvGrpSpPr>
        <p:grpSpPr>
          <a:xfrm>
            <a:off x="6879857" y="838200"/>
            <a:ext cx="2797543" cy="3729345"/>
            <a:chOff x="6781787" y="914400"/>
            <a:chExt cx="2264143" cy="3195945"/>
          </a:xfrm>
        </p:grpSpPr>
        <p:pic>
          <p:nvPicPr>
            <p:cNvPr id="23" name="Picture 13" descr="aeronet 014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3773B9"/>
                </a:clrFrom>
                <a:clrTo>
                  <a:srgbClr val="3773B9">
                    <a:alpha val="0"/>
                  </a:srgbClr>
                </a:clrTo>
              </a:clrChange>
            </a:blip>
            <a:srcRect l="49832" t="14767" r="32195" b="51994"/>
            <a:stretch>
              <a:fillRect/>
            </a:stretch>
          </p:blipFill>
          <p:spPr bwMode="auto">
            <a:xfrm>
              <a:off x="6781787" y="914400"/>
              <a:ext cx="2264143" cy="2791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064730" y="3505200"/>
              <a:ext cx="1728100" cy="6051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Sunphotometer</a:t>
              </a:r>
              <a:r>
                <a:rPr lang="en-US" sz="3600" kern="10" spc="72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 </a:t>
              </a:r>
              <a:endParaRPr 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ablo\Dropbox\ALP\Info de contenedores\Imágenes\_Proyecto 5 LIDARES - Completo - Constructivo - Techo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0" y="1066800"/>
            <a:ext cx="5527314" cy="4495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3 Imagen" descr="Logo CEILA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1750"/>
            <a:ext cx="76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4 Imagen" descr="LOGO CITEDEF 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3600" y="0"/>
            <a:ext cx="555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9 Imagen" descr="UNIDEF N(RESOLUCION ALTA)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0750" y="228600"/>
            <a:ext cx="1066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7 Imagen" descr="plum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8 Imagen" descr="UV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10 Imagen" descr="ray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0"/>
            <a:ext cx="72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12 Imagen" descr="o3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13 Imagen" descr="cuidad_smoke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0"/>
            <a:ext cx="1430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14 Imagen" descr="image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0"/>
            <a:ext cx="127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6 Marcador de pie de página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chemeClr val="accent1">
                    <a:shade val="75000"/>
                  </a:schemeClr>
                </a:solidFill>
                <a:latin typeface="+mn-lt"/>
              </a:rPr>
              <a:t>Proyecto </a:t>
            </a:r>
            <a:r>
              <a:rPr lang="es-ES" sz="1200" dirty="0">
                <a:solidFill>
                  <a:schemeClr val="accent1">
                    <a:shade val="75000"/>
                  </a:schemeClr>
                </a:solidFill>
                <a:latin typeface="+mn-lt"/>
              </a:rPr>
              <a:t>de Desarrollo del Sistema de Gestión de Riesgos Medioambientales Atmosféricos en Sudamérica</a:t>
            </a:r>
            <a:endParaRPr lang="es-ES_tradnl" sz="1200" dirty="0">
              <a:solidFill>
                <a:schemeClr val="accent1">
                  <a:shade val="75000"/>
                </a:schemeClr>
              </a:solidFill>
              <a:latin typeface="+mn-lt"/>
            </a:endParaRPr>
          </a:p>
        </p:txBody>
      </p:sp>
      <p:pic>
        <p:nvPicPr>
          <p:cNvPr id="6146" name="Picture 2" descr="Proyecto 5 LIDARES - Estación Pasivos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225" y="2743200"/>
            <a:ext cx="6073775" cy="331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707920"/>
            <a:ext cx="6678488" cy="6150080"/>
          </a:xfr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Public visualization of real time </a:t>
            </a:r>
            <a:r>
              <a:rPr lang="en-US" b="1" dirty="0" smtClean="0"/>
              <a:t>monitoring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6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6051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/>
              <a:t>Visualization </a:t>
            </a:r>
            <a:r>
              <a:rPr lang="en-US" sz="2800" dirty="0" smtClean="0"/>
              <a:t>of </a:t>
            </a:r>
            <a:r>
              <a:rPr lang="en-US" sz="2800" dirty="0" smtClean="0"/>
              <a:t>Solar Radiation at each Station </a:t>
            </a:r>
            <a:endParaRPr lang="en-U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pPr algn="ctr"/>
            <a:r>
              <a:rPr lang="es-ES" dirty="0" smtClean="0"/>
              <a:t>Proyecto de Desarrollo del Sistema de Gestión de Riesgos Medioambientales Atmosféricos en Sudamérica – Punta Arenas, Chile </a:t>
            </a:r>
            <a:endParaRPr lang="es-ES_tradnl" dirty="0"/>
          </a:p>
        </p:txBody>
      </p:sp>
      <p:pic>
        <p:nvPicPr>
          <p:cNvPr id="4" name="3 Imagen" descr="Logo CEIL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0101" y="331373"/>
            <a:ext cx="537196" cy="533400"/>
          </a:xfrm>
          <a:prstGeom prst="rect">
            <a:avLst/>
          </a:prstGeom>
        </p:spPr>
      </p:pic>
      <p:pic>
        <p:nvPicPr>
          <p:cNvPr id="5" name="4 Imagen" descr="LOGO CITEDEF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7839"/>
            <a:ext cx="555057" cy="838200"/>
          </a:xfrm>
          <a:prstGeom prst="rect">
            <a:avLst/>
          </a:prstGeom>
        </p:spPr>
      </p:pic>
      <p:pic>
        <p:nvPicPr>
          <p:cNvPr id="10" name="9 Imagen" descr="UNIDEF N(RESOLUCION ALTA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58472"/>
            <a:ext cx="762000" cy="239362"/>
          </a:xfrm>
          <a:prstGeom prst="rect">
            <a:avLst/>
          </a:prstGeom>
        </p:spPr>
      </p:pic>
      <p:grpSp>
        <p:nvGrpSpPr>
          <p:cNvPr id="6" name="16 Grupo"/>
          <p:cNvGrpSpPr/>
          <p:nvPr/>
        </p:nvGrpSpPr>
        <p:grpSpPr>
          <a:xfrm>
            <a:off x="1741986" y="95697"/>
            <a:ext cx="5652952" cy="762000"/>
            <a:chOff x="1890848" y="0"/>
            <a:chExt cx="5652952" cy="762000"/>
          </a:xfrm>
        </p:grpSpPr>
        <p:pic>
          <p:nvPicPr>
            <p:cNvPr id="8" name="7 Imagen" descr="plum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200" y="0"/>
              <a:ext cx="609600" cy="761242"/>
            </a:xfrm>
            <a:prstGeom prst="rect">
              <a:avLst/>
            </a:prstGeom>
          </p:spPr>
        </p:pic>
        <p:pic>
          <p:nvPicPr>
            <p:cNvPr id="9" name="8 Imagen" descr="UV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0848" y="0"/>
              <a:ext cx="762000" cy="762000"/>
            </a:xfrm>
            <a:prstGeom prst="rect">
              <a:avLst/>
            </a:prstGeom>
          </p:spPr>
        </p:pic>
        <p:pic>
          <p:nvPicPr>
            <p:cNvPr id="11" name="10 Imagen" descr="ray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62687" y="0"/>
              <a:ext cx="723900" cy="762000"/>
            </a:xfrm>
            <a:prstGeom prst="rect">
              <a:avLst/>
            </a:prstGeom>
          </p:spPr>
        </p:pic>
        <p:pic>
          <p:nvPicPr>
            <p:cNvPr id="13" name="12 Imagen" descr="o3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0054" y="0"/>
              <a:ext cx="762000" cy="762000"/>
            </a:xfrm>
            <a:prstGeom prst="rect">
              <a:avLst/>
            </a:prstGeom>
          </p:spPr>
        </p:pic>
        <p:pic>
          <p:nvPicPr>
            <p:cNvPr id="14" name="13 Imagen" descr="cuidad_smoke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3495" y="0"/>
              <a:ext cx="1431073" cy="762000"/>
            </a:xfrm>
            <a:prstGeom prst="rect">
              <a:avLst/>
            </a:prstGeom>
          </p:spPr>
        </p:pic>
        <p:pic>
          <p:nvPicPr>
            <p:cNvPr id="15" name="14 Imagen" descr="images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5190" y="0"/>
              <a:ext cx="1270000" cy="762000"/>
            </a:xfrm>
            <a:prstGeom prst="rect">
              <a:avLst/>
            </a:prstGeom>
          </p:spPr>
        </p:pic>
      </p:grpSp>
      <p:pic>
        <p:nvPicPr>
          <p:cNvPr id="16" name="15 Imagen" descr="A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3536" y="31899"/>
            <a:ext cx="1486327" cy="83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8" y="2348880"/>
            <a:ext cx="5391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204864"/>
            <a:ext cx="5655633" cy="424172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95536" y="5085184"/>
            <a:ext cx="2343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Pyranometer</a:t>
            </a:r>
            <a:endParaRPr lang="es-ES" dirty="0" smtClean="0"/>
          </a:p>
          <a:p>
            <a:r>
              <a:rPr lang="es-ES" dirty="0" smtClean="0"/>
              <a:t>UV-A </a:t>
            </a:r>
            <a:r>
              <a:rPr lang="es-ES" dirty="0" err="1" smtClean="0"/>
              <a:t>Radiometer</a:t>
            </a:r>
            <a:endParaRPr lang="es-ES" dirty="0" smtClean="0"/>
          </a:p>
          <a:p>
            <a:r>
              <a:rPr lang="es-ES" dirty="0" smtClean="0"/>
              <a:t>UV-B </a:t>
            </a:r>
            <a:r>
              <a:rPr lang="es-ES" dirty="0" err="1" smtClean="0"/>
              <a:t>Radiometer</a:t>
            </a:r>
            <a:r>
              <a:rPr lang="es-ES" dirty="0" smtClean="0"/>
              <a:t> (UVI)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A7IzuAu7B3jmdnQGF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ZsaisriH2r83md50o1tb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WEzxmP1wcmbgJeeKoXVu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BNUvo2WPfoU1yVAtKfx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jBG9GcfPd1QoNXUER00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E2VVuPoA7Y2PvOM7V3Y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OBVCuAXc15KbaAI8CMab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pkfDkd8aYZSyM5e3IFS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W4E2u5ONpTgGdDvcyyT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RhxV36O9WNxtAIBQgIJ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t9uelHG0SYklPchYp4n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nzLdTfuY4UCciREyPGz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uzahhqEBKKw0IxtX2Do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VvMS18AfPsXs5b2CX3k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Fi965SDWqaoMEFupov0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2fsiUqFkl4x3PuJU3IC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4iwn7yFOrFXBfTENYdh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sh2Xldh8nADT2g9xkR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fBPZFtriS22fb9Lwi7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6efPggKpBWYK2Vy7Sbn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y0Iu2rU9riHovAKQdby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AGJJp7yPPIiv3QXl1G0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L5Asvw3hgWDy2YbzdR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Nr67nZep1l26TCIxkYA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IybzzReKLTlr6Ag5M5D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CnmOgB9XYF6BIyVNpnb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Ksw7hfcu9Pt3VNcKACB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kuRH9YFgJr4tCUi8kTL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AGJJp7yPPIiv3QXl1G0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7EC8AEMyFMd571fz6dO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ZsaisriH2r83md50o1t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W4E2u5ONpTgGdDvcyyT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RhxV36O9WNxtAIBQgIJ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t9uelHG0SYklPchYp4n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nzLdTfuY4UCciREyPGz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uzahhqEBKKw0IxtX2Do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VvMS18AfPsXs5b2CX3k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Fi965SDWqaoMEFupov0u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2fsiUqFkl4x3PuJU3IC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Nr67nZep1l26TCIxkYA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4iwn7yFOrFXBfTENYdh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fBPZFtriS22fb9Lwi7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6efPggKpBWYK2Vy7Sbn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y0Iu2rU9riHovAKQdby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W7pLHTdmgo94ZoQKR7j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9QnWhleVXGNhAnDc1Nwz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G84Eel5s741XXzoLBR8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gHNt7F5wJZPTaeRC7TQv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6rMuyybm0IBMtaiOwN4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t3ojK5JaUA6PrybBLQ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IybzzReKLTlr6Ag5M5DV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zJCUjQM2fC3lYI5fN5CP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GDJKDU1d8ZZ2uEHPMTn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L5Asvw3hgWDy2YbzdR0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YJneFdJZSupgFwrSZ0ZO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9vhjnShbO4wiGigUNaK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Wgwc79GrdbexjtuLOZ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Ap21g4vc3nxLz1NbL8u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49ZMp1lLCKZQF7a5SCW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ZxTtYDdWB1ffkS2tEuRh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MJlG0GfSqPcdarTW2H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CnmOgB9XYF6BIyVNpnb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EdLH4PTtMDQEz22Cu9wu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ApMh2oXr9Q6bLa8iCxG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37HBAIraJ3EN8VTIDQUY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7ZGIOK400pnamFArNf0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wX1coUTPOBKHZIVRTG5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pXze8c2EYHe5sIHCla7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qEGRwWmjTpYix3DaLHM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tTgcahlVBTDDwUxhG6i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7aaDYappnr8nbMAjL4YY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ETwICt1GQZfEM61xiaw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Ksw7hfcu9Pt3VNcKACB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v9JLHmleFP12vh6gyVo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8wZuidLOrCytnnZRMEk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Wzitye8W2Z83GKvU72G5P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LPf2cdksRHUOLulZ4li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4u0nnskt52tIT6oyQ9w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mr4JFdZolyMOguzxqM3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3x9DsQuWnGEgEjGdXywZ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nnp8VgaMQryDvDXDW77Y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BOc8B73CtGlLLHTzKuXV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4u0nnskt52tIT6oyQ9w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kuRH9YFgJr4tCUi8kTL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dvOQ2ypJceiC00VU23BP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mr4JFdZolyMOguzxqM3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9vQ1jQoKwLj7VkrjenSK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AUzxMymbJNIwHo6O6XH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ZtqK0rzxrkQvxXqf5IP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MRtZScvfcA2dpj6AMUHH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ZtqK0rzxrkQvxXqf5IP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GGUBQVgcrV92LMK8hpd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bLBbCCMDl69BALnY6G8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KEFz2CjzRIlDgwje8KF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7EC8AEMyFMd571fz6dO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WD9yBUaQKnNu0Wv2zaj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gWuRERynnIGWI2qt1po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QMwnI5auEdzunc4Kfjhm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N3etC59Toesh6Ilh8tc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WEzxmP1wcmbgJeeKoXVu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WEzxmP1wcmbgJeeKoXVu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BNUvo2WPfoU1yVAtKfx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WEzxmP1wcmbgJeeKoXVu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WEzxmP1wcmbgJeeKoXVu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BNUvo2WPfoU1yVAtKfx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879</Words>
  <Application>Microsoft Office PowerPoint</Application>
  <PresentationFormat>Presentación en pantalla (4:3)</PresentationFormat>
  <Paragraphs>231</Paragraphs>
  <Slides>32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Tema de Office</vt:lpstr>
      <vt:lpstr>MathType 6.0 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Public visualization of real time monitoring </vt:lpstr>
      <vt:lpstr> Visualization of Solar Radiation at each Station </vt:lpstr>
      <vt:lpstr>Diapositiva 10</vt:lpstr>
      <vt:lpstr>Cloud impact on Solar Radiation</vt:lpstr>
      <vt:lpstr>Diapositiva 12</vt:lpstr>
      <vt:lpstr>Diapositiva 13</vt:lpstr>
      <vt:lpstr>Cloud Cover Impact in UVI</vt:lpstr>
      <vt:lpstr>Cloud Cover Impact in UVI</vt:lpstr>
      <vt:lpstr>Resultados: </vt:lpstr>
      <vt:lpstr>Cloud cover impact: </vt:lpstr>
      <vt:lpstr>Cloud Modification Factors Río Gallegos site (2006)</vt:lpstr>
      <vt:lpstr>Diapositiva 19</vt:lpstr>
      <vt:lpstr>Diapositiva 20</vt:lpstr>
      <vt:lpstr>Diapositiva 21</vt:lpstr>
      <vt:lpstr>Diapositiva 22</vt:lpstr>
      <vt:lpstr>Patagonian Dust </vt:lpstr>
      <vt:lpstr>Diapositiva 24</vt:lpstr>
      <vt:lpstr>AOT/Aeronet Trelew Study cases </vt:lpstr>
      <vt:lpstr>AOT/Aeronet Trelew Study cases </vt:lpstr>
      <vt:lpstr>GUV 380 nm solar irradiance at  Trelew </vt:lpstr>
      <vt:lpstr>GUV 380 nm solar irradiance at  Trelew </vt:lpstr>
      <vt:lpstr>GUV 380 nm solar irradiance at  Trelew </vt:lpstr>
      <vt:lpstr> SOLRADNET/NASA, Visible and UV Solar  radiation with broadband radiometers </vt:lpstr>
      <vt:lpstr>Conclusions</vt:lpstr>
      <vt:lpstr>Diapositiva 32</vt:lpstr>
    </vt:vector>
  </TitlesOfParts>
  <Company>CEILAP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Elian Wolfram</dc:creator>
  <cp:lastModifiedBy>UVO3</cp:lastModifiedBy>
  <cp:revision>51</cp:revision>
  <dcterms:created xsi:type="dcterms:W3CDTF">2012-11-21T17:41:16Z</dcterms:created>
  <dcterms:modified xsi:type="dcterms:W3CDTF">2015-04-09T11:34:06Z</dcterms:modified>
</cp:coreProperties>
</file>